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99.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bin" ContentType="application/vnd.openxmlformats-officedocument.oleObject"/>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89.xml" ContentType="application/vnd.openxmlformats-officedocument.presentationml.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104"/>
  </p:notesMasterIdLst>
  <p:handoutMasterIdLst>
    <p:handoutMasterId r:id="rId105"/>
  </p:handoutMasterIdLst>
  <p:sldIdLst>
    <p:sldId id="256" r:id="rId2"/>
    <p:sldId id="358" r:id="rId3"/>
    <p:sldId id="259" r:id="rId4"/>
    <p:sldId id="270" r:id="rId5"/>
    <p:sldId id="272" r:id="rId6"/>
    <p:sldId id="311" r:id="rId7"/>
    <p:sldId id="274" r:id="rId8"/>
    <p:sldId id="403" r:id="rId9"/>
    <p:sldId id="257" r:id="rId10"/>
    <p:sldId id="273" r:id="rId11"/>
    <p:sldId id="275" r:id="rId12"/>
    <p:sldId id="345" r:id="rId13"/>
    <p:sldId id="305" r:id="rId14"/>
    <p:sldId id="289" r:id="rId15"/>
    <p:sldId id="276" r:id="rId16"/>
    <p:sldId id="314" r:id="rId17"/>
    <p:sldId id="290" r:id="rId18"/>
    <p:sldId id="327" r:id="rId19"/>
    <p:sldId id="385" r:id="rId20"/>
    <p:sldId id="402" r:id="rId21"/>
    <p:sldId id="386" r:id="rId22"/>
    <p:sldId id="261" r:id="rId23"/>
    <p:sldId id="319" r:id="rId24"/>
    <p:sldId id="262" r:id="rId25"/>
    <p:sldId id="263" r:id="rId26"/>
    <p:sldId id="404" r:id="rId27"/>
    <p:sldId id="264" r:id="rId28"/>
    <p:sldId id="266" r:id="rId29"/>
    <p:sldId id="265" r:id="rId30"/>
    <p:sldId id="387" r:id="rId31"/>
    <p:sldId id="268" r:id="rId32"/>
    <p:sldId id="277" r:id="rId33"/>
    <p:sldId id="278" r:id="rId34"/>
    <p:sldId id="279" r:id="rId35"/>
    <p:sldId id="405" r:id="rId36"/>
    <p:sldId id="281" r:id="rId37"/>
    <p:sldId id="388" r:id="rId38"/>
    <p:sldId id="347" r:id="rId39"/>
    <p:sldId id="348" r:id="rId40"/>
    <p:sldId id="349" r:id="rId41"/>
    <p:sldId id="359" r:id="rId42"/>
    <p:sldId id="321" r:id="rId43"/>
    <p:sldId id="389" r:id="rId44"/>
    <p:sldId id="322" r:id="rId45"/>
    <p:sldId id="330" r:id="rId46"/>
    <p:sldId id="396" r:id="rId47"/>
    <p:sldId id="350" r:id="rId48"/>
    <p:sldId id="351" r:id="rId49"/>
    <p:sldId id="323" r:id="rId50"/>
    <p:sldId id="390" r:id="rId51"/>
    <p:sldId id="361" r:id="rId52"/>
    <p:sldId id="288" r:id="rId53"/>
    <p:sldId id="328" r:id="rId54"/>
    <p:sldId id="326" r:id="rId55"/>
    <p:sldId id="294" r:id="rId56"/>
    <p:sldId id="325" r:id="rId57"/>
    <p:sldId id="360" r:id="rId58"/>
    <p:sldId id="334" r:id="rId59"/>
    <p:sldId id="397" r:id="rId60"/>
    <p:sldId id="362" r:id="rId61"/>
    <p:sldId id="378" r:id="rId62"/>
    <p:sldId id="379" r:id="rId63"/>
    <p:sldId id="369" r:id="rId64"/>
    <p:sldId id="370" r:id="rId65"/>
    <p:sldId id="380" r:id="rId66"/>
    <p:sldId id="382" r:id="rId67"/>
    <p:sldId id="400" r:id="rId68"/>
    <p:sldId id="377" r:id="rId69"/>
    <p:sldId id="376" r:id="rId70"/>
    <p:sldId id="299" r:id="rId71"/>
    <p:sldId id="306" r:id="rId72"/>
    <p:sldId id="307" r:id="rId73"/>
    <p:sldId id="353" r:id="rId74"/>
    <p:sldId id="316" r:id="rId75"/>
    <p:sldId id="332" r:id="rId76"/>
    <p:sldId id="363" r:id="rId77"/>
    <p:sldId id="384" r:id="rId78"/>
    <p:sldId id="291" r:id="rId79"/>
    <p:sldId id="355" r:id="rId80"/>
    <p:sldId id="354" r:id="rId81"/>
    <p:sldId id="356" r:id="rId82"/>
    <p:sldId id="310" r:id="rId83"/>
    <p:sldId id="295" r:id="rId84"/>
    <p:sldId id="296" r:id="rId85"/>
    <p:sldId id="318" r:id="rId86"/>
    <p:sldId id="383" r:id="rId87"/>
    <p:sldId id="364" r:id="rId88"/>
    <p:sldId id="282" r:id="rId89"/>
    <p:sldId id="395" r:id="rId90"/>
    <p:sldId id="391" r:id="rId91"/>
    <p:sldId id="393" r:id="rId92"/>
    <p:sldId id="392" r:id="rId93"/>
    <p:sldId id="394" r:id="rId94"/>
    <p:sldId id="283" r:id="rId95"/>
    <p:sldId id="308" r:id="rId96"/>
    <p:sldId id="365" r:id="rId97"/>
    <p:sldId id="357" r:id="rId98"/>
    <p:sldId id="302" r:id="rId99"/>
    <p:sldId id="280" r:id="rId100"/>
    <p:sldId id="398" r:id="rId101"/>
    <p:sldId id="303" r:id="rId102"/>
    <p:sldId id="366" r:id="rId103"/>
  </p:sldIdLst>
  <p:sldSz cx="9144000" cy="6858000" type="screen4x3"/>
  <p:notesSz cx="7315200" cy="9601200"/>
  <p:defaultTextStyle>
    <a:defPPr>
      <a:defRPr lang="en-US"/>
    </a:defPPr>
    <a:lvl1pPr algn="ctr" rtl="0" eaLnBrk="0" fontAlgn="base" hangingPunct="0">
      <a:spcBef>
        <a:spcPct val="0"/>
      </a:spcBef>
      <a:spcAft>
        <a:spcPct val="0"/>
      </a:spcAft>
      <a:defRPr kern="1200">
        <a:solidFill>
          <a:schemeClr val="tx1"/>
        </a:solidFill>
        <a:latin typeface="Garamond" pitchFamily="18" charset="0"/>
        <a:ea typeface="+mn-ea"/>
        <a:cs typeface="Arial" charset="0"/>
      </a:defRPr>
    </a:lvl1pPr>
    <a:lvl2pPr marL="457200" algn="ctr" rtl="0" eaLnBrk="0" fontAlgn="base" hangingPunct="0">
      <a:spcBef>
        <a:spcPct val="0"/>
      </a:spcBef>
      <a:spcAft>
        <a:spcPct val="0"/>
      </a:spcAft>
      <a:defRPr kern="1200">
        <a:solidFill>
          <a:schemeClr val="tx1"/>
        </a:solidFill>
        <a:latin typeface="Garamond" pitchFamily="18" charset="0"/>
        <a:ea typeface="+mn-ea"/>
        <a:cs typeface="Arial" charset="0"/>
      </a:defRPr>
    </a:lvl2pPr>
    <a:lvl3pPr marL="914400" algn="ctr" rtl="0" eaLnBrk="0" fontAlgn="base" hangingPunct="0">
      <a:spcBef>
        <a:spcPct val="0"/>
      </a:spcBef>
      <a:spcAft>
        <a:spcPct val="0"/>
      </a:spcAft>
      <a:defRPr kern="1200">
        <a:solidFill>
          <a:schemeClr val="tx1"/>
        </a:solidFill>
        <a:latin typeface="Garamond" pitchFamily="18" charset="0"/>
        <a:ea typeface="+mn-ea"/>
        <a:cs typeface="Arial" charset="0"/>
      </a:defRPr>
    </a:lvl3pPr>
    <a:lvl4pPr marL="1371600" algn="ctr" rtl="0" eaLnBrk="0" fontAlgn="base" hangingPunct="0">
      <a:spcBef>
        <a:spcPct val="0"/>
      </a:spcBef>
      <a:spcAft>
        <a:spcPct val="0"/>
      </a:spcAft>
      <a:defRPr kern="1200">
        <a:solidFill>
          <a:schemeClr val="tx1"/>
        </a:solidFill>
        <a:latin typeface="Garamond" pitchFamily="18" charset="0"/>
        <a:ea typeface="+mn-ea"/>
        <a:cs typeface="Arial" charset="0"/>
      </a:defRPr>
    </a:lvl4pPr>
    <a:lvl5pPr marL="1828800" algn="ctr" rtl="0" eaLnBrk="0" fontAlgn="base" hangingPunct="0">
      <a:spcBef>
        <a:spcPct val="0"/>
      </a:spcBef>
      <a:spcAft>
        <a:spcPct val="0"/>
      </a:spcAft>
      <a:defRPr kern="1200">
        <a:solidFill>
          <a:schemeClr val="tx1"/>
        </a:solidFill>
        <a:latin typeface="Garamond" pitchFamily="18" charset="0"/>
        <a:ea typeface="+mn-ea"/>
        <a:cs typeface="Arial" charset="0"/>
      </a:defRPr>
    </a:lvl5pPr>
    <a:lvl6pPr marL="2286000" algn="l" defTabSz="914400" rtl="0" eaLnBrk="1" latinLnBrk="0" hangingPunct="1">
      <a:defRPr kern="1200">
        <a:solidFill>
          <a:schemeClr val="tx1"/>
        </a:solidFill>
        <a:latin typeface="Garamond" pitchFamily="18" charset="0"/>
        <a:ea typeface="+mn-ea"/>
        <a:cs typeface="Arial" charset="0"/>
      </a:defRPr>
    </a:lvl6pPr>
    <a:lvl7pPr marL="2743200" algn="l" defTabSz="914400" rtl="0" eaLnBrk="1" latinLnBrk="0" hangingPunct="1">
      <a:defRPr kern="1200">
        <a:solidFill>
          <a:schemeClr val="tx1"/>
        </a:solidFill>
        <a:latin typeface="Garamond" pitchFamily="18" charset="0"/>
        <a:ea typeface="+mn-ea"/>
        <a:cs typeface="Arial" charset="0"/>
      </a:defRPr>
    </a:lvl7pPr>
    <a:lvl8pPr marL="3200400" algn="l" defTabSz="914400" rtl="0" eaLnBrk="1" latinLnBrk="0" hangingPunct="1">
      <a:defRPr kern="1200">
        <a:solidFill>
          <a:schemeClr val="tx1"/>
        </a:solidFill>
        <a:latin typeface="Garamond" pitchFamily="18" charset="0"/>
        <a:ea typeface="+mn-ea"/>
        <a:cs typeface="Arial" charset="0"/>
      </a:defRPr>
    </a:lvl8pPr>
    <a:lvl9pPr marL="3657600" algn="l" defTabSz="914400" rtl="0" eaLnBrk="1" latinLnBrk="0" hangingPunct="1">
      <a:defRPr kern="1200">
        <a:solidFill>
          <a:schemeClr val="tx1"/>
        </a:solidFill>
        <a:latin typeface="Garamond" pitchFamily="18"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6699FF"/>
    <a:srgbClr val="FF4B4B"/>
    <a:srgbClr val="FF9F9F"/>
    <a:srgbClr val="FF0066"/>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699" autoAdjust="0"/>
    <p:restoredTop sz="94575" autoAdjust="0"/>
  </p:normalViewPr>
  <p:slideViewPr>
    <p:cSldViewPr snapToGrid="0">
      <p:cViewPr>
        <p:scale>
          <a:sx n="66" d="100"/>
          <a:sy n="66" d="100"/>
        </p:scale>
        <p:origin x="-1458" y="-2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9012"/>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viewProps" Target="view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5.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2.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45.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48.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54.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5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9.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2.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hdr" sz="quarter"/>
          </p:nvPr>
        </p:nvSpPr>
        <p:spPr bwMode="auto">
          <a:xfrm>
            <a:off x="0" y="1"/>
            <a:ext cx="3170238" cy="479425"/>
          </a:xfrm>
          <a:prstGeom prst="rect">
            <a:avLst/>
          </a:prstGeom>
          <a:noFill/>
          <a:ln w="9525">
            <a:noFill/>
            <a:miter lim="800000"/>
            <a:headEnd/>
            <a:tailEnd/>
          </a:ln>
          <a:effectLst/>
        </p:spPr>
        <p:txBody>
          <a:bodyPr vert="horz" wrap="square" lIns="96638" tIns="48320" rIns="96638" bIns="48320" numCol="1" anchor="t" anchorCtr="0" compatLnSpc="1">
            <a:prstTxWarp prst="textNoShape">
              <a:avLst/>
            </a:prstTxWarp>
          </a:bodyPr>
          <a:lstStyle>
            <a:lvl1pPr algn="l" defTabSz="966702" eaLnBrk="1" hangingPunct="1">
              <a:defRPr sz="1300">
                <a:latin typeface="Arial" charset="0"/>
              </a:defRPr>
            </a:lvl1pPr>
          </a:lstStyle>
          <a:p>
            <a:endParaRPr lang="en-US"/>
          </a:p>
        </p:txBody>
      </p:sp>
      <p:sp>
        <p:nvSpPr>
          <p:cNvPr id="104451" name="Rectangle 3"/>
          <p:cNvSpPr>
            <a:spLocks noGrp="1" noChangeArrowheads="1"/>
          </p:cNvSpPr>
          <p:nvPr>
            <p:ph type="dt" sz="quarter" idx="1"/>
          </p:nvPr>
        </p:nvSpPr>
        <p:spPr bwMode="auto">
          <a:xfrm>
            <a:off x="4143375" y="1"/>
            <a:ext cx="3170238" cy="479425"/>
          </a:xfrm>
          <a:prstGeom prst="rect">
            <a:avLst/>
          </a:prstGeom>
          <a:noFill/>
          <a:ln w="9525">
            <a:noFill/>
            <a:miter lim="800000"/>
            <a:headEnd/>
            <a:tailEnd/>
          </a:ln>
          <a:effectLst/>
        </p:spPr>
        <p:txBody>
          <a:bodyPr vert="horz" wrap="square" lIns="96638" tIns="48320" rIns="96638" bIns="48320" numCol="1" anchor="t" anchorCtr="0" compatLnSpc="1">
            <a:prstTxWarp prst="textNoShape">
              <a:avLst/>
            </a:prstTxWarp>
          </a:bodyPr>
          <a:lstStyle>
            <a:lvl1pPr algn="r" defTabSz="966702" eaLnBrk="1" hangingPunct="1">
              <a:defRPr sz="1300">
                <a:latin typeface="Arial" charset="0"/>
              </a:defRPr>
            </a:lvl1pPr>
          </a:lstStyle>
          <a:p>
            <a:endParaRPr lang="en-US"/>
          </a:p>
        </p:txBody>
      </p:sp>
      <p:sp>
        <p:nvSpPr>
          <p:cNvPr id="104452" name="Rectangle 4"/>
          <p:cNvSpPr>
            <a:spLocks noGrp="1" noChangeArrowheads="1"/>
          </p:cNvSpPr>
          <p:nvPr>
            <p:ph type="ftr" sz="quarter" idx="2"/>
          </p:nvPr>
        </p:nvSpPr>
        <p:spPr bwMode="auto">
          <a:xfrm>
            <a:off x="0" y="9120189"/>
            <a:ext cx="3170238" cy="479425"/>
          </a:xfrm>
          <a:prstGeom prst="rect">
            <a:avLst/>
          </a:prstGeom>
          <a:noFill/>
          <a:ln w="9525">
            <a:noFill/>
            <a:miter lim="800000"/>
            <a:headEnd/>
            <a:tailEnd/>
          </a:ln>
          <a:effectLst/>
        </p:spPr>
        <p:txBody>
          <a:bodyPr vert="horz" wrap="square" lIns="96638" tIns="48320" rIns="96638" bIns="48320" numCol="1" anchor="b" anchorCtr="0" compatLnSpc="1">
            <a:prstTxWarp prst="textNoShape">
              <a:avLst/>
            </a:prstTxWarp>
          </a:bodyPr>
          <a:lstStyle>
            <a:lvl1pPr algn="l" defTabSz="966702" eaLnBrk="1" hangingPunct="1">
              <a:defRPr sz="1300">
                <a:latin typeface="Arial" charset="0"/>
              </a:defRPr>
            </a:lvl1pPr>
          </a:lstStyle>
          <a:p>
            <a:endParaRPr lang="en-US"/>
          </a:p>
        </p:txBody>
      </p:sp>
      <p:sp>
        <p:nvSpPr>
          <p:cNvPr id="104453" name="Rectangle 5"/>
          <p:cNvSpPr>
            <a:spLocks noGrp="1" noChangeArrowheads="1"/>
          </p:cNvSpPr>
          <p:nvPr>
            <p:ph type="sldNum" sz="quarter" idx="3"/>
          </p:nvPr>
        </p:nvSpPr>
        <p:spPr bwMode="auto">
          <a:xfrm>
            <a:off x="4143375" y="9120189"/>
            <a:ext cx="3170238" cy="479425"/>
          </a:xfrm>
          <a:prstGeom prst="rect">
            <a:avLst/>
          </a:prstGeom>
          <a:noFill/>
          <a:ln w="9525">
            <a:noFill/>
            <a:miter lim="800000"/>
            <a:headEnd/>
            <a:tailEnd/>
          </a:ln>
          <a:effectLst/>
        </p:spPr>
        <p:txBody>
          <a:bodyPr vert="horz" wrap="square" lIns="96638" tIns="48320" rIns="96638" bIns="48320" numCol="1" anchor="b" anchorCtr="0" compatLnSpc="1">
            <a:prstTxWarp prst="textNoShape">
              <a:avLst/>
            </a:prstTxWarp>
          </a:bodyPr>
          <a:lstStyle>
            <a:lvl1pPr algn="r" defTabSz="966702" eaLnBrk="1" hangingPunct="1">
              <a:defRPr sz="1300">
                <a:latin typeface="Arial" charset="0"/>
              </a:defRPr>
            </a:lvl1pPr>
          </a:lstStyle>
          <a:p>
            <a:fld id="{3C88F43A-3266-4A81-B693-3BA2E5A0B963}"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4434" name="Rectangle 2"/>
          <p:cNvSpPr>
            <a:spLocks noGrp="1" noChangeArrowheads="1"/>
          </p:cNvSpPr>
          <p:nvPr>
            <p:ph type="hdr" sz="quarter"/>
          </p:nvPr>
        </p:nvSpPr>
        <p:spPr bwMode="auto">
          <a:xfrm>
            <a:off x="0" y="1"/>
            <a:ext cx="3170238" cy="479425"/>
          </a:xfrm>
          <a:prstGeom prst="rect">
            <a:avLst/>
          </a:prstGeom>
          <a:noFill/>
          <a:ln w="9525">
            <a:noFill/>
            <a:miter lim="800000"/>
            <a:headEnd/>
            <a:tailEnd/>
          </a:ln>
          <a:effectLst/>
        </p:spPr>
        <p:txBody>
          <a:bodyPr vert="horz" wrap="square" lIns="91419" tIns="45710" rIns="91419" bIns="45710" numCol="1" anchor="t" anchorCtr="0" compatLnSpc="1">
            <a:prstTxWarp prst="textNoShape">
              <a:avLst/>
            </a:prstTxWarp>
          </a:bodyPr>
          <a:lstStyle>
            <a:lvl1pPr algn="l" eaLnBrk="1" hangingPunct="1">
              <a:defRPr sz="1200">
                <a:latin typeface="Arial" charset="0"/>
              </a:defRPr>
            </a:lvl1pPr>
          </a:lstStyle>
          <a:p>
            <a:endParaRPr lang="en-US"/>
          </a:p>
        </p:txBody>
      </p:sp>
      <p:sp>
        <p:nvSpPr>
          <p:cNvPr id="274435" name="Rectangle 3"/>
          <p:cNvSpPr>
            <a:spLocks noGrp="1" noChangeArrowheads="1"/>
          </p:cNvSpPr>
          <p:nvPr>
            <p:ph type="dt" idx="1"/>
          </p:nvPr>
        </p:nvSpPr>
        <p:spPr bwMode="auto">
          <a:xfrm>
            <a:off x="4143375" y="1"/>
            <a:ext cx="3170238" cy="479425"/>
          </a:xfrm>
          <a:prstGeom prst="rect">
            <a:avLst/>
          </a:prstGeom>
          <a:noFill/>
          <a:ln w="9525">
            <a:noFill/>
            <a:miter lim="800000"/>
            <a:headEnd/>
            <a:tailEnd/>
          </a:ln>
          <a:effectLst/>
        </p:spPr>
        <p:txBody>
          <a:bodyPr vert="horz" wrap="square" lIns="91419" tIns="45710" rIns="91419" bIns="45710" numCol="1" anchor="t" anchorCtr="0" compatLnSpc="1">
            <a:prstTxWarp prst="textNoShape">
              <a:avLst/>
            </a:prstTxWarp>
          </a:bodyPr>
          <a:lstStyle>
            <a:lvl1pPr algn="r" eaLnBrk="1" hangingPunct="1">
              <a:defRPr sz="1200">
                <a:latin typeface="Arial" charset="0"/>
              </a:defRPr>
            </a:lvl1pPr>
          </a:lstStyle>
          <a:p>
            <a:endParaRPr lang="en-US"/>
          </a:p>
        </p:txBody>
      </p:sp>
      <p:sp>
        <p:nvSpPr>
          <p:cNvPr id="274436" name="Rectangle 4"/>
          <p:cNvSpPr>
            <a:spLocks noGrp="1" noRot="1" noChangeAspect="1" noChangeArrowheads="1" noTextEdit="1"/>
          </p:cNvSpPr>
          <p:nvPr>
            <p:ph type="sldImg" idx="2"/>
          </p:nvPr>
        </p:nvSpPr>
        <p:spPr bwMode="auto">
          <a:xfrm>
            <a:off x="1257300" y="720725"/>
            <a:ext cx="4802188" cy="3600450"/>
          </a:xfrm>
          <a:prstGeom prst="rect">
            <a:avLst/>
          </a:prstGeom>
          <a:noFill/>
          <a:ln w="9525">
            <a:solidFill>
              <a:srgbClr val="000000"/>
            </a:solidFill>
            <a:miter lim="800000"/>
            <a:headEnd/>
            <a:tailEnd/>
          </a:ln>
          <a:effectLst/>
        </p:spPr>
      </p:sp>
      <p:sp>
        <p:nvSpPr>
          <p:cNvPr id="274437" name="Rectangle 5"/>
          <p:cNvSpPr>
            <a:spLocks noGrp="1" noChangeArrowheads="1"/>
          </p:cNvSpPr>
          <p:nvPr>
            <p:ph type="body" sz="quarter" idx="3"/>
          </p:nvPr>
        </p:nvSpPr>
        <p:spPr bwMode="auto">
          <a:xfrm>
            <a:off x="731839" y="4560889"/>
            <a:ext cx="5851525" cy="4319587"/>
          </a:xfrm>
          <a:prstGeom prst="rect">
            <a:avLst/>
          </a:prstGeom>
          <a:noFill/>
          <a:ln w="9525">
            <a:noFill/>
            <a:miter lim="800000"/>
            <a:headEnd/>
            <a:tailEnd/>
          </a:ln>
          <a:effectLst/>
        </p:spPr>
        <p:txBody>
          <a:bodyPr vert="horz" wrap="square" lIns="91419" tIns="45710" rIns="91419" bIns="4571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74438" name="Rectangle 6"/>
          <p:cNvSpPr>
            <a:spLocks noGrp="1" noChangeArrowheads="1"/>
          </p:cNvSpPr>
          <p:nvPr>
            <p:ph type="ftr" sz="quarter" idx="4"/>
          </p:nvPr>
        </p:nvSpPr>
        <p:spPr bwMode="auto">
          <a:xfrm>
            <a:off x="0" y="9120189"/>
            <a:ext cx="3170238" cy="479425"/>
          </a:xfrm>
          <a:prstGeom prst="rect">
            <a:avLst/>
          </a:prstGeom>
          <a:noFill/>
          <a:ln w="9525">
            <a:noFill/>
            <a:miter lim="800000"/>
            <a:headEnd/>
            <a:tailEnd/>
          </a:ln>
          <a:effectLst/>
        </p:spPr>
        <p:txBody>
          <a:bodyPr vert="horz" wrap="square" lIns="91419" tIns="45710" rIns="91419" bIns="45710" numCol="1" anchor="b" anchorCtr="0" compatLnSpc="1">
            <a:prstTxWarp prst="textNoShape">
              <a:avLst/>
            </a:prstTxWarp>
          </a:bodyPr>
          <a:lstStyle>
            <a:lvl1pPr algn="l" eaLnBrk="1" hangingPunct="1">
              <a:defRPr sz="1200">
                <a:latin typeface="Arial" charset="0"/>
              </a:defRPr>
            </a:lvl1pPr>
          </a:lstStyle>
          <a:p>
            <a:endParaRPr lang="en-US"/>
          </a:p>
        </p:txBody>
      </p:sp>
      <p:sp>
        <p:nvSpPr>
          <p:cNvPr id="274439" name="Rectangle 7"/>
          <p:cNvSpPr>
            <a:spLocks noGrp="1" noChangeArrowheads="1"/>
          </p:cNvSpPr>
          <p:nvPr>
            <p:ph type="sldNum" sz="quarter" idx="5"/>
          </p:nvPr>
        </p:nvSpPr>
        <p:spPr bwMode="auto">
          <a:xfrm>
            <a:off x="4143375" y="9120189"/>
            <a:ext cx="3170238" cy="479425"/>
          </a:xfrm>
          <a:prstGeom prst="rect">
            <a:avLst/>
          </a:prstGeom>
          <a:noFill/>
          <a:ln w="9525">
            <a:noFill/>
            <a:miter lim="800000"/>
            <a:headEnd/>
            <a:tailEnd/>
          </a:ln>
          <a:effectLst/>
        </p:spPr>
        <p:txBody>
          <a:bodyPr vert="horz" wrap="square" lIns="91419" tIns="45710" rIns="91419" bIns="45710" numCol="1" anchor="b" anchorCtr="0" compatLnSpc="1">
            <a:prstTxWarp prst="textNoShape">
              <a:avLst/>
            </a:prstTxWarp>
          </a:bodyPr>
          <a:lstStyle>
            <a:lvl1pPr algn="r" eaLnBrk="1" hangingPunct="1">
              <a:defRPr sz="1200">
                <a:latin typeface="Arial" charset="0"/>
              </a:defRPr>
            </a:lvl1pPr>
          </a:lstStyle>
          <a:p>
            <a:fld id="{DB7E2E19-8937-46A6-9247-703E3E3C6143}"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2FC73F-0B1A-42E8-9703-8618C2618C3F}" type="slidenum">
              <a:rPr lang="en-US"/>
              <a:pPr/>
              <a:t>61</a:t>
            </a:fld>
            <a:endParaRPr lang="en-US"/>
          </a:p>
        </p:txBody>
      </p:sp>
      <p:sp>
        <p:nvSpPr>
          <p:cNvPr id="297986" name="Rectangle 2"/>
          <p:cNvSpPr>
            <a:spLocks noGrp="1" noRot="1" noChangeAspect="1" noChangeArrowheads="1" noTextEdit="1"/>
          </p:cNvSpPr>
          <p:nvPr>
            <p:ph type="sldImg"/>
          </p:nvPr>
        </p:nvSpPr>
        <p:spPr>
          <a:xfrm>
            <a:off x="1258888" y="720725"/>
            <a:ext cx="4797425" cy="3598863"/>
          </a:xfrm>
          <a:ln/>
        </p:spPr>
      </p:sp>
      <p:sp>
        <p:nvSpPr>
          <p:cNvPr id="297987" name="Rectangle 3"/>
          <p:cNvSpPr>
            <a:spLocks noGrp="1" noChangeArrowheads="1"/>
          </p:cNvSpPr>
          <p:nvPr>
            <p:ph type="body" idx="1"/>
          </p:nvPr>
        </p:nvSpPr>
        <p:spPr>
          <a:xfrm>
            <a:off x="974726" y="4560889"/>
            <a:ext cx="5365750" cy="4319587"/>
          </a:xfrm>
        </p:spPr>
        <p:txBody>
          <a:bodyPr/>
          <a:lstStyle/>
          <a:p>
            <a:pPr>
              <a:spcBef>
                <a:spcPct val="50000"/>
              </a:spcBef>
            </a:pPr>
            <a:r>
              <a:rPr lang="en-US"/>
              <a:t>Anyone who receives taxable income from a Southern Baptist church, church-related school or association can participate in this plan.</a:t>
            </a:r>
          </a:p>
          <a:p>
            <a:pPr>
              <a:spcBef>
                <a:spcPct val="50000"/>
              </a:spcBef>
            </a:pPr>
            <a:r>
              <a:rPr lang="en-US"/>
              <a:t>This includes both ministers and non-ministerial employees as well as persons who are considered either full-time, part-time or bivocational. </a:t>
            </a:r>
          </a:p>
          <a:p>
            <a:r>
              <a:rPr lang="en-US"/>
              <a:t>Anyone who works a heartbeat for a penny.</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123DED-E7F7-4DD1-969C-6AC334EF76D3}" type="slidenum">
              <a:rPr lang="en-US"/>
              <a:pPr/>
              <a:t>62</a:t>
            </a:fld>
            <a:endParaRPr lang="en-US"/>
          </a:p>
        </p:txBody>
      </p:sp>
      <p:sp>
        <p:nvSpPr>
          <p:cNvPr id="300034" name="Rectangle 2"/>
          <p:cNvSpPr>
            <a:spLocks noGrp="1" noRot="1" noChangeAspect="1" noChangeArrowheads="1" noTextEdit="1"/>
          </p:cNvSpPr>
          <p:nvPr>
            <p:ph type="sldImg"/>
          </p:nvPr>
        </p:nvSpPr>
        <p:spPr>
          <a:xfrm>
            <a:off x="1258888" y="720725"/>
            <a:ext cx="4797425" cy="3598863"/>
          </a:xfrm>
          <a:ln/>
        </p:spPr>
      </p:sp>
      <p:sp>
        <p:nvSpPr>
          <p:cNvPr id="300035" name="Rectangle 3"/>
          <p:cNvSpPr>
            <a:spLocks noGrp="1" noChangeArrowheads="1"/>
          </p:cNvSpPr>
          <p:nvPr>
            <p:ph type="body" idx="1"/>
          </p:nvPr>
        </p:nvSpPr>
        <p:spPr>
          <a:xfrm>
            <a:off x="517525" y="4560889"/>
            <a:ext cx="6319838" cy="4319587"/>
          </a:xfrm>
        </p:spPr>
        <p:txBody>
          <a:bodyPr/>
          <a:lstStyle/>
          <a:p>
            <a:pPr>
              <a:lnSpc>
                <a:spcPct val="80000"/>
              </a:lnSpc>
            </a:pPr>
            <a:r>
              <a:rPr lang="en-US" dirty="0"/>
              <a:t>With thousands of investment options for ministers and church employees, why use the Church Retirement Plan? Here are five valuable considerations:</a:t>
            </a:r>
          </a:p>
          <a:p>
            <a:pPr marL="285725" lvl="1" indent="-171435">
              <a:lnSpc>
                <a:spcPct val="80000"/>
              </a:lnSpc>
            </a:pPr>
            <a:r>
              <a:rPr lang="en-US" dirty="0"/>
              <a:t>You can reduce your taxes in several ways with this plan. Income taxes are deferred on both contributions and earnings. Contributions by ordained ministers are also deferred from Social Security taxes — this is not the case with an IRA. And if you are serious about lowering your taxes as much as possible, the tax-sheltered contribution limits are also higher in a 403(b) plan than with an IRA. In fact, in a 403(b) plan you may be able to tax shelter up to 100% of your taxable income under certain conditions!</a:t>
            </a:r>
          </a:p>
          <a:p>
            <a:pPr marL="285725" lvl="1" indent="-171435">
              <a:lnSpc>
                <a:spcPct val="80000"/>
              </a:lnSpc>
            </a:pPr>
            <a:r>
              <a:rPr lang="en-US" dirty="0"/>
              <a:t>The Church Retirement Plan doesn’t just help you prepare for </a:t>
            </a:r>
            <a:r>
              <a:rPr lang="en-US" b="1" dirty="0"/>
              <a:t>tomorrow</a:t>
            </a:r>
            <a:r>
              <a:rPr lang="en-US" dirty="0"/>
              <a:t>, it also includes valuable features that protect you </a:t>
            </a:r>
            <a:r>
              <a:rPr lang="en-US" b="1" dirty="0"/>
              <a:t>today</a:t>
            </a:r>
            <a:r>
              <a:rPr lang="en-US" dirty="0"/>
              <a:t>. These include disability and life protection benefits and matching retirement contributions that are provided at no additional cost by your Baptist state convention to eligible plan participants. These features will be discussed in detail in a moment.</a:t>
            </a:r>
          </a:p>
          <a:p>
            <a:pPr marL="285725" lvl="1" indent="-171435">
              <a:lnSpc>
                <a:spcPct val="80000"/>
              </a:lnSpc>
            </a:pPr>
            <a:r>
              <a:rPr lang="en-US" dirty="0"/>
              <a:t>When you invest through the Church Retirement Plan, you can feel good about how your money is invested. The investment philosophy of GuideStone Funds means your retirement account will not be invested in any company that is publicly recognized as being in the liquor, tobacco, gambling, pornography or abortion industries.  </a:t>
            </a:r>
          </a:p>
          <a:p>
            <a:pPr marL="285725" lvl="1" indent="-171435">
              <a:lnSpc>
                <a:spcPct val="80000"/>
              </a:lnSpc>
            </a:pPr>
            <a:r>
              <a:rPr lang="en-US" dirty="0"/>
              <a:t>And last but not least, if you are an ordained minister who participates in the Church Retirement Plan, the law allows GuideStone as a </a:t>
            </a:r>
            <a:r>
              <a:rPr lang="en-US" i="1" dirty="0"/>
              <a:t>church pension fund</a:t>
            </a:r>
            <a:r>
              <a:rPr lang="en-US" dirty="0"/>
              <a:t> to designate your retirement benefit as a housing allowance within legal limits. With this designation, a minister pays no income tax on the retirement distribution if it is used to provide their home. This additional tax savings can be significant. For example: a minister in a 15% income tax bracket receiving a $1,000 monthly benefit designated as housing would save $1,800 in taxes every year.</a:t>
            </a:r>
          </a:p>
          <a:p>
            <a:pPr>
              <a:lnSpc>
                <a:spcPct val="80000"/>
              </a:lnSpc>
            </a:pPr>
            <a:r>
              <a:rPr lang="en-US" dirty="0"/>
              <a:t>Pay every penny I owe, but not one penny more.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140801-0622-4CDC-B5ED-AFDBB1F011CF}" type="slidenum">
              <a:rPr lang="en-US"/>
              <a:pPr/>
              <a:t>63</a:t>
            </a:fld>
            <a:endParaRPr lang="en-US"/>
          </a:p>
        </p:txBody>
      </p:sp>
      <p:sp>
        <p:nvSpPr>
          <p:cNvPr id="275458" name="Rectangle 2"/>
          <p:cNvSpPr>
            <a:spLocks noGrp="1" noRot="1" noChangeAspect="1" noChangeArrowheads="1" noTextEdit="1"/>
          </p:cNvSpPr>
          <p:nvPr>
            <p:ph type="sldImg"/>
          </p:nvPr>
        </p:nvSpPr>
        <p:spPr>
          <a:xfrm>
            <a:off x="1258888" y="720725"/>
            <a:ext cx="4797425" cy="3598863"/>
          </a:xfrm>
          <a:ln/>
        </p:spPr>
      </p:sp>
      <p:sp>
        <p:nvSpPr>
          <p:cNvPr id="275459" name="Rectangle 3"/>
          <p:cNvSpPr>
            <a:spLocks noGrp="1" noChangeArrowheads="1"/>
          </p:cNvSpPr>
          <p:nvPr>
            <p:ph type="body" idx="1"/>
          </p:nvPr>
        </p:nvSpPr>
        <p:spPr>
          <a:xfrm>
            <a:off x="974726" y="4560889"/>
            <a:ext cx="5365750" cy="4319587"/>
          </a:xfrm>
        </p:spPr>
        <p:txBody>
          <a:bodyPr/>
          <a:lstStyle/>
          <a:p>
            <a:r>
              <a:rPr lang="en-US"/>
              <a:t>The Disability Income Benefit provides up to $500 a month in disability income to an eligible Church Retirement Plan participant who becomes disabled. This benefit is paid in addition to any disability insurance or Social Security-provided benefits.</a:t>
            </a:r>
          </a:p>
          <a:p>
            <a:r>
              <a:rPr lang="en-US"/>
              <a:t>Plus, every month this disability benefit is paid, a $35 contribution is also made into the retirement account of the disabled Church Retirement Plan participant.</a:t>
            </a:r>
          </a:p>
          <a:p>
            <a:r>
              <a:rPr lang="en-US"/>
              <a:t>Just like the previously described Survivor Protection benefit, this disability benefit also has no medical underwriting, and is provided at no additional cost to a participant or their church.</a:t>
            </a:r>
          </a:p>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0F845F-472E-4B32-8AA6-878859749485}" type="slidenum">
              <a:rPr lang="en-US"/>
              <a:pPr/>
              <a:t>64</a:t>
            </a:fld>
            <a:endParaRPr lang="en-US"/>
          </a:p>
        </p:txBody>
      </p:sp>
      <p:sp>
        <p:nvSpPr>
          <p:cNvPr id="277506" name="Rectangle 2"/>
          <p:cNvSpPr>
            <a:spLocks noGrp="1" noRot="1" noChangeAspect="1" noChangeArrowheads="1" noTextEdit="1"/>
          </p:cNvSpPr>
          <p:nvPr>
            <p:ph type="sldImg"/>
          </p:nvPr>
        </p:nvSpPr>
        <p:spPr>
          <a:xfrm>
            <a:off x="1258888" y="720725"/>
            <a:ext cx="4797425" cy="3598863"/>
          </a:xfrm>
          <a:ln/>
        </p:spPr>
      </p:sp>
      <p:sp>
        <p:nvSpPr>
          <p:cNvPr id="277507" name="Rectangle 3"/>
          <p:cNvSpPr>
            <a:spLocks noGrp="1" noChangeArrowheads="1"/>
          </p:cNvSpPr>
          <p:nvPr>
            <p:ph type="body" idx="1"/>
          </p:nvPr>
        </p:nvSpPr>
        <p:spPr>
          <a:xfrm>
            <a:off x="974726" y="4560889"/>
            <a:ext cx="5365750" cy="4319587"/>
          </a:xfrm>
        </p:spPr>
        <p:txBody>
          <a:bodyPr/>
          <a:lstStyle/>
          <a:p>
            <a:r>
              <a:rPr lang="en-US"/>
              <a:t>The Survivor Protection Benefit is designed to be similar to life insurance.  Survivors of an eligible Church Retirement Plan participant who dies while active in the plan receive this benefit. The chart on the right shows how the exact benefit amount is determined by the age of the participant when death occurs, but it can be as much as $100,000.</a:t>
            </a:r>
          </a:p>
          <a:p>
            <a:r>
              <a:rPr lang="en-US"/>
              <a:t>This benefit is paid to survivors in addition to all the money in a participant’s Church Retirement Plan account.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45C543-36E2-40D9-852F-002584CAEED3}" type="slidenum">
              <a:rPr lang="en-US"/>
              <a:pPr/>
              <a:t>65</a:t>
            </a:fld>
            <a:endParaRPr lang="en-US"/>
          </a:p>
        </p:txBody>
      </p:sp>
      <p:sp>
        <p:nvSpPr>
          <p:cNvPr id="307202" name="Rectangle 2"/>
          <p:cNvSpPr>
            <a:spLocks noGrp="1" noRot="1" noChangeAspect="1" noChangeArrowheads="1" noTextEdit="1"/>
          </p:cNvSpPr>
          <p:nvPr>
            <p:ph type="sldImg"/>
          </p:nvPr>
        </p:nvSpPr>
        <p:spPr>
          <a:xfrm>
            <a:off x="1258888" y="720725"/>
            <a:ext cx="4797425" cy="3598863"/>
          </a:xfrm>
          <a:ln/>
        </p:spPr>
      </p:sp>
      <p:sp>
        <p:nvSpPr>
          <p:cNvPr id="307203" name="Rectangle 3"/>
          <p:cNvSpPr>
            <a:spLocks noGrp="1" noChangeArrowheads="1"/>
          </p:cNvSpPr>
          <p:nvPr>
            <p:ph type="body" idx="1"/>
          </p:nvPr>
        </p:nvSpPr>
        <p:spPr>
          <a:xfrm>
            <a:off x="974726" y="4560889"/>
            <a:ext cx="5365750" cy="4319587"/>
          </a:xfrm>
        </p:spPr>
        <p:txBody>
          <a:bodyPr/>
          <a:lstStyle/>
          <a:p>
            <a:r>
              <a:rPr lang="en-US"/>
              <a:t>The final state convention provided feature for eligible participants in the Church Retirement Plan is a matching retirement contribution. It can equal as much as $210 per year.</a:t>
            </a:r>
          </a:p>
          <a:p>
            <a:r>
              <a:rPr lang="en-US"/>
              <a:t>The bottom of the chart on the right, shows that monthly Church Retirement Plan contributions from $1 up to $52.50 per month qualify for the previously described disability and survivor benefits.</a:t>
            </a:r>
          </a:p>
          <a:p>
            <a:r>
              <a:rPr lang="en-US"/>
              <a:t>The top of this chart indicates that eligible participants will also receive a $1 convention match for every $3 they have in monthly contributions between $52.50 and $105. Both employer, participant and MCAF contributions count toward this matching arrangement.</a:t>
            </a:r>
          </a:p>
          <a:p>
            <a:r>
              <a:rPr lang="en-US"/>
              <a:t>While a monthly contribution of $105 will qualify for the maximum $17.50 matching convention contribution, 10% employer and 5% participant contribution goals are still strongly recommended.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CE60E0-61A9-4C54-9936-0F3C9115C00A}" type="slidenum">
              <a:rPr lang="en-US"/>
              <a:pPr/>
              <a:t>66</a:t>
            </a:fld>
            <a:endParaRPr lang="en-US"/>
          </a:p>
        </p:txBody>
      </p:sp>
      <p:sp>
        <p:nvSpPr>
          <p:cNvPr id="311298" name="Rectangle 2"/>
          <p:cNvSpPr>
            <a:spLocks noGrp="1" noRot="1" noChangeAspect="1" noChangeArrowheads="1" noTextEdit="1"/>
          </p:cNvSpPr>
          <p:nvPr>
            <p:ph type="sldImg"/>
          </p:nvPr>
        </p:nvSpPr>
        <p:spPr>
          <a:ln/>
        </p:spPr>
      </p:sp>
      <p:sp>
        <p:nvSpPr>
          <p:cNvPr id="311299" name="Rectangle 3"/>
          <p:cNvSpPr>
            <a:spLocks noGrp="1" noChangeArrowheads="1"/>
          </p:cNvSpPr>
          <p:nvPr>
            <p:ph type="body" idx="1"/>
          </p:nvPr>
        </p:nvSpPr>
        <p:spPr>
          <a:xfrm>
            <a:off x="974726" y="4560889"/>
            <a:ext cx="5365750" cy="4319587"/>
          </a:xfrm>
        </p:spPr>
        <p:txBody>
          <a:bodyPr/>
          <a:lstStyle/>
          <a:p>
            <a:r>
              <a:rPr lang="en-US"/>
              <a:t>If you are a pastor and you serve a church or mission that has a total annual budget of less than $75,000, you may also be eligible to receive up to $3,000 in additional retirement contributions through GuideStone’s Mission/Church Assistance Fund. Ask one of our customer service representatives about this added financial help available for small churches and missions.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6F3E38-3BB1-4AAC-AD35-2DF6F296ECBD}" type="slidenum">
              <a:rPr lang="en-US"/>
              <a:pPr/>
              <a:t>68</a:t>
            </a:fld>
            <a:endParaRPr lang="en-US"/>
          </a:p>
        </p:txBody>
      </p:sp>
      <p:sp>
        <p:nvSpPr>
          <p:cNvPr id="295938" name="Rectangle 2"/>
          <p:cNvSpPr>
            <a:spLocks noGrp="1" noRot="1" noChangeAspect="1" noChangeArrowheads="1" noTextEdit="1"/>
          </p:cNvSpPr>
          <p:nvPr>
            <p:ph type="sldImg"/>
          </p:nvPr>
        </p:nvSpPr>
        <p:spPr>
          <a:xfrm>
            <a:off x="1257300" y="719138"/>
            <a:ext cx="4802188" cy="3600450"/>
          </a:xfrm>
          <a:ln/>
        </p:spPr>
      </p:sp>
      <p:sp>
        <p:nvSpPr>
          <p:cNvPr id="295939" name="Rectangle 3"/>
          <p:cNvSpPr>
            <a:spLocks noGrp="1" noChangeArrowheads="1"/>
          </p:cNvSpPr>
          <p:nvPr>
            <p:ph type="body" idx="1"/>
          </p:nvPr>
        </p:nvSpPr>
        <p:spPr>
          <a:xfrm>
            <a:off x="731839" y="4560889"/>
            <a:ext cx="5851525" cy="4321175"/>
          </a:xfrm>
        </p:spPr>
        <p:txBody>
          <a:bodyPr/>
          <a:lstStyle/>
          <a:p>
            <a:r>
              <a:rPr lang="en-US"/>
              <a:t>These new 403(b) regulations have three major implications.</a:t>
            </a:r>
          </a:p>
          <a:p>
            <a:r>
              <a:rPr lang="en-US"/>
              <a:t>First, every Church that offers the Church Retirement Plan will need to have a written plan document. This written document will need to describe such things as who is eligible to participate in the plan, the types and amounts of contributions that will be allowed by the plan and the details about how the plan will work.</a:t>
            </a:r>
          </a:p>
          <a:p>
            <a:r>
              <a:rPr lang="en-US"/>
              <a:t>Secondly, if your church sends retirement contributions to more than one </a:t>
            </a:r>
            <a:r>
              <a:rPr lang="en-US">
                <a:solidFill>
                  <a:srgbClr val="FF0000"/>
                </a:solidFill>
              </a:rPr>
              <a:t>retirement plan vendor</a:t>
            </a:r>
            <a:r>
              <a:rPr lang="en-US"/>
              <a:t>, or allows your retirement plan participants to transfer funds from one retirement plan vendor to another, you will need to enter into an information sharing agreement with each retirement plan vendor you use.</a:t>
            </a:r>
          </a:p>
          <a:p>
            <a:r>
              <a:rPr lang="en-US"/>
              <a:t>And third, with these new regulations your church will have some new administrative responsibilities such as signing off on plan transactions such as loans, </a:t>
            </a:r>
            <a:r>
              <a:rPr lang="en-US">
                <a:solidFill>
                  <a:srgbClr val="FF0000"/>
                </a:solidFill>
              </a:rPr>
              <a:t>distributions</a:t>
            </a:r>
            <a:r>
              <a:rPr lang="en-US"/>
              <a:t> and </a:t>
            </a:r>
            <a:r>
              <a:rPr lang="en-US">
                <a:solidFill>
                  <a:srgbClr val="FF0000"/>
                </a:solidFill>
              </a:rPr>
              <a:t>to transfer funds between retirement plan vendors (known as “contract exchanges”)</a:t>
            </a:r>
            <a:r>
              <a:rPr lang="en-US"/>
              <a:t>. </a:t>
            </a:r>
          </a:p>
          <a:p>
            <a:endParaRPr lang="en-US"/>
          </a:p>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72034" name="Group 2"/>
          <p:cNvGrpSpPr>
            <a:grpSpLocks/>
          </p:cNvGrpSpPr>
          <p:nvPr/>
        </p:nvGrpSpPr>
        <p:grpSpPr bwMode="auto">
          <a:xfrm>
            <a:off x="0" y="0"/>
            <a:ext cx="9140825" cy="6850063"/>
            <a:chOff x="0" y="0"/>
            <a:chExt cx="5758" cy="4315"/>
          </a:xfrm>
        </p:grpSpPr>
        <p:grpSp>
          <p:nvGrpSpPr>
            <p:cNvPr id="172035" name="Group 3"/>
            <p:cNvGrpSpPr>
              <a:grpSpLocks/>
            </p:cNvGrpSpPr>
            <p:nvPr userDrawn="1"/>
          </p:nvGrpSpPr>
          <p:grpSpPr bwMode="auto">
            <a:xfrm>
              <a:off x="1728" y="2230"/>
              <a:ext cx="4027" cy="2085"/>
              <a:chOff x="1728" y="2230"/>
              <a:chExt cx="4027" cy="2085"/>
            </a:xfrm>
          </p:grpSpPr>
          <p:sp>
            <p:nvSpPr>
              <p:cNvPr id="172036"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endParaRPr lang="en-US"/>
              </a:p>
            </p:txBody>
          </p:sp>
          <p:sp>
            <p:nvSpPr>
              <p:cNvPr id="172037"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endParaRPr lang="en-US"/>
              </a:p>
            </p:txBody>
          </p:sp>
          <p:sp>
            <p:nvSpPr>
              <p:cNvPr id="172038"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endParaRPr lang="en-US"/>
              </a:p>
            </p:txBody>
          </p:sp>
          <p:sp>
            <p:nvSpPr>
              <p:cNvPr id="172039"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endParaRPr lang="en-US"/>
              </a:p>
            </p:txBody>
          </p:sp>
          <p:sp>
            <p:nvSpPr>
              <p:cNvPr id="172040"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endParaRPr lang="en-US"/>
              </a:p>
            </p:txBody>
          </p:sp>
        </p:grpSp>
        <p:sp>
          <p:nvSpPr>
            <p:cNvPr id="172041"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endParaRPr lang="en-US"/>
            </a:p>
          </p:txBody>
        </p:sp>
        <p:sp>
          <p:nvSpPr>
            <p:cNvPr id="172042"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endParaRPr lang="en-US"/>
            </a:p>
          </p:txBody>
        </p:sp>
      </p:grpSp>
      <p:sp>
        <p:nvSpPr>
          <p:cNvPr id="172043"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72044"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72045" name="Rectangle 13"/>
          <p:cNvSpPr>
            <a:spLocks noGrp="1" noChangeArrowheads="1"/>
          </p:cNvSpPr>
          <p:nvPr>
            <p:ph type="dt" sz="quarter" idx="2"/>
          </p:nvPr>
        </p:nvSpPr>
        <p:spPr>
          <a:xfrm>
            <a:off x="457200" y="6248400"/>
            <a:ext cx="2133600" cy="476250"/>
          </a:xfrm>
        </p:spPr>
        <p:txBody>
          <a:bodyPr/>
          <a:lstStyle>
            <a:lvl1pPr>
              <a:defRPr/>
            </a:lvl1pPr>
          </a:lstStyle>
          <a:p>
            <a:endParaRPr lang="en-US"/>
          </a:p>
        </p:txBody>
      </p:sp>
      <p:sp>
        <p:nvSpPr>
          <p:cNvPr id="172046" name="Rectangle 14"/>
          <p:cNvSpPr>
            <a:spLocks noGrp="1" noChangeArrowheads="1"/>
          </p:cNvSpPr>
          <p:nvPr>
            <p:ph type="ftr" sz="quarter" idx="3"/>
          </p:nvPr>
        </p:nvSpPr>
        <p:spPr>
          <a:xfrm>
            <a:off x="3124200" y="6251575"/>
            <a:ext cx="2895600" cy="476250"/>
          </a:xfrm>
        </p:spPr>
        <p:txBody>
          <a:bodyPr/>
          <a:lstStyle>
            <a:lvl1pPr>
              <a:defRPr/>
            </a:lvl1pPr>
          </a:lstStyle>
          <a:p>
            <a:endParaRPr lang="en-US"/>
          </a:p>
        </p:txBody>
      </p:sp>
      <p:sp>
        <p:nvSpPr>
          <p:cNvPr id="172047" name="Rectangle 15"/>
          <p:cNvSpPr>
            <a:spLocks noGrp="1" noChangeArrowheads="1"/>
          </p:cNvSpPr>
          <p:nvPr>
            <p:ph type="sldNum" sz="quarter" idx="4"/>
          </p:nvPr>
        </p:nvSpPr>
        <p:spPr>
          <a:xfrm>
            <a:off x="6553200" y="6254750"/>
            <a:ext cx="2133600" cy="476250"/>
          </a:xfrm>
        </p:spPr>
        <p:txBody>
          <a:bodyPr/>
          <a:lstStyle>
            <a:lvl1pPr>
              <a:defRPr/>
            </a:lvl1pPr>
          </a:lstStyle>
          <a:p>
            <a:fld id="{51276811-8748-4813-B93F-6CA2FF5A4637}" type="slidenum">
              <a:rPr lang="en-US"/>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4F060562-E517-424B-8CC4-2EAC75E52948}" type="slidenum">
              <a:rPr lang="en-US"/>
              <a:pPr/>
              <a:t>‹#›</a:t>
            </a:fld>
            <a:endParaRPr lang="en-US"/>
          </a:p>
        </p:txBody>
      </p:sp>
      <p:sp>
        <p:nvSpPr>
          <p:cNvPr id="6" name="Footer Placeholder 5"/>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DB39FA04-4331-4D4D-BEE6-4E65847BE30A}" type="slidenum">
              <a:rPr lang="en-US"/>
              <a:pPr/>
              <a:t>‹#›</a:t>
            </a:fld>
            <a:endParaRPr lang="en-US"/>
          </a:p>
        </p:txBody>
      </p:sp>
      <p:sp>
        <p:nvSpPr>
          <p:cNvPr id="6" name="Footer Placeholder 5"/>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51575"/>
            <a:ext cx="2133600" cy="476250"/>
          </a:xfrm>
        </p:spPr>
        <p:txBody>
          <a:bodyPr/>
          <a:lstStyle>
            <a:lvl1pPr>
              <a:defRPr/>
            </a:lvl1pPr>
          </a:lstStyle>
          <a:p>
            <a:endParaRPr lang="en-US"/>
          </a:p>
        </p:txBody>
      </p:sp>
      <p:sp>
        <p:nvSpPr>
          <p:cNvPr id="5" name="Slide Number Placeholder 4"/>
          <p:cNvSpPr>
            <a:spLocks noGrp="1"/>
          </p:cNvSpPr>
          <p:nvPr>
            <p:ph type="sldNum" sz="quarter" idx="11"/>
          </p:nvPr>
        </p:nvSpPr>
        <p:spPr>
          <a:xfrm>
            <a:off x="6553200" y="6248400"/>
            <a:ext cx="2133600" cy="476250"/>
          </a:xfrm>
        </p:spPr>
        <p:txBody>
          <a:bodyPr/>
          <a:lstStyle>
            <a:lvl1pPr>
              <a:defRPr/>
            </a:lvl1pPr>
          </a:lstStyle>
          <a:p>
            <a:fld id="{268D2A7E-568B-4F3B-B375-C96B4DBBEF02}" type="slidenum">
              <a:rPr lang="en-US"/>
              <a:pPr/>
              <a:t>‹#›</a:t>
            </a:fld>
            <a:endParaRPr lang="en-US"/>
          </a:p>
        </p:txBody>
      </p:sp>
      <p:sp>
        <p:nvSpPr>
          <p:cNvPr id="6" name="Footer Placeholder 5"/>
          <p:cNvSpPr>
            <a:spLocks noGrp="1"/>
          </p:cNvSpPr>
          <p:nvPr>
            <p:ph type="ftr" sz="quarter" idx="12"/>
          </p:nvPr>
        </p:nvSpPr>
        <p:spPr>
          <a:xfrm>
            <a:off x="3124200" y="6248400"/>
            <a:ext cx="2895600" cy="476250"/>
          </a:xfrm>
        </p:spPr>
        <p:txBody>
          <a:bodyPr/>
          <a:lstStyle>
            <a:lvl1pPr>
              <a:defRPr/>
            </a:lvl1pPr>
          </a:lstStyle>
          <a:p>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51575"/>
            <a:ext cx="2133600" cy="476250"/>
          </a:xfrm>
        </p:spPr>
        <p:txBody>
          <a:bodyPr/>
          <a:lstStyle>
            <a:lvl1pPr>
              <a:defRPr/>
            </a:lvl1pPr>
          </a:lstStyle>
          <a:p>
            <a:endParaRPr lang="en-US"/>
          </a:p>
        </p:txBody>
      </p:sp>
      <p:sp>
        <p:nvSpPr>
          <p:cNvPr id="7" name="Slide Number Placeholder 6"/>
          <p:cNvSpPr>
            <a:spLocks noGrp="1"/>
          </p:cNvSpPr>
          <p:nvPr>
            <p:ph type="sldNum" sz="quarter" idx="11"/>
          </p:nvPr>
        </p:nvSpPr>
        <p:spPr>
          <a:xfrm>
            <a:off x="6553200" y="6248400"/>
            <a:ext cx="2133600" cy="476250"/>
          </a:xfrm>
        </p:spPr>
        <p:txBody>
          <a:bodyPr/>
          <a:lstStyle>
            <a:lvl1pPr>
              <a:defRPr/>
            </a:lvl1pPr>
          </a:lstStyle>
          <a:p>
            <a:fld id="{4C22D610-8DE7-4149-A89D-1C7C9C22E98C}" type="slidenum">
              <a:rPr lang="en-US"/>
              <a:pPr/>
              <a:t>‹#›</a:t>
            </a:fld>
            <a:endParaRPr lang="en-US"/>
          </a:p>
        </p:txBody>
      </p:sp>
      <p:sp>
        <p:nvSpPr>
          <p:cNvPr id="8" name="Footer Placeholder 7"/>
          <p:cNvSpPr>
            <a:spLocks noGrp="1"/>
          </p:cNvSpPr>
          <p:nvPr>
            <p:ph type="ftr" sz="quarter" idx="12"/>
          </p:nvPr>
        </p:nvSpPr>
        <p:spPr>
          <a:xfrm>
            <a:off x="3124200" y="6248400"/>
            <a:ext cx="2895600" cy="476250"/>
          </a:xfrm>
        </p:spPr>
        <p:txBody>
          <a:bodyPr/>
          <a:lstStyle>
            <a:lvl1pPr>
              <a:defRPr/>
            </a:lvl1pPr>
          </a:lstStyle>
          <a:p>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51575"/>
            <a:ext cx="2133600" cy="476250"/>
          </a:xfrm>
        </p:spPr>
        <p:txBody>
          <a:bodyPr/>
          <a:lstStyle>
            <a:lvl1pPr>
              <a:defRPr/>
            </a:lvl1pPr>
          </a:lstStyle>
          <a:p>
            <a:endParaRPr lang="en-US"/>
          </a:p>
        </p:txBody>
      </p:sp>
      <p:sp>
        <p:nvSpPr>
          <p:cNvPr id="4" name="Slide Number Placeholder 3"/>
          <p:cNvSpPr>
            <a:spLocks noGrp="1"/>
          </p:cNvSpPr>
          <p:nvPr>
            <p:ph type="sldNum" sz="quarter" idx="11"/>
          </p:nvPr>
        </p:nvSpPr>
        <p:spPr>
          <a:xfrm>
            <a:off x="6553200" y="6248400"/>
            <a:ext cx="2133600" cy="476250"/>
          </a:xfrm>
        </p:spPr>
        <p:txBody>
          <a:bodyPr/>
          <a:lstStyle>
            <a:lvl1pPr>
              <a:defRPr/>
            </a:lvl1pPr>
          </a:lstStyle>
          <a:p>
            <a:fld id="{828C51B1-160F-49EE-8522-DACE0DA0FBD6}" type="slidenum">
              <a:rPr lang="en-US"/>
              <a:pPr/>
              <a:t>‹#›</a:t>
            </a:fld>
            <a:endParaRPr lang="en-US"/>
          </a:p>
        </p:txBody>
      </p:sp>
      <p:sp>
        <p:nvSpPr>
          <p:cNvPr id="5" name="Footer Placeholder 4"/>
          <p:cNvSpPr>
            <a:spLocks noGrp="1"/>
          </p:cNvSpPr>
          <p:nvPr>
            <p:ph type="ftr" sz="quarter" idx="12"/>
          </p:nvPr>
        </p:nvSpPr>
        <p:spPr>
          <a:xfrm>
            <a:off x="3124200" y="6248400"/>
            <a:ext cx="2895600" cy="476250"/>
          </a:xfrm>
        </p:spPr>
        <p:txBody>
          <a:bodyPr/>
          <a:lstStyle>
            <a:lvl1pPr>
              <a:defRPr/>
            </a:lvl1pPr>
          </a:lstStyle>
          <a:p>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CAA317A7-6E5F-47E9-9BF8-B1BA85EC200A}" type="slidenum">
              <a:rPr lang="en-US"/>
              <a:pPr/>
              <a:t>‹#›</a:t>
            </a:fld>
            <a:endParaRPr lang="en-US"/>
          </a:p>
        </p:txBody>
      </p:sp>
      <p:sp>
        <p:nvSpPr>
          <p:cNvPr id="6" name="Footer Placeholder 5"/>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99F0590E-EFD5-4D0C-93AA-2781565CA559}" type="slidenum">
              <a:rPr lang="en-US"/>
              <a:pPr/>
              <a:t>‹#›</a:t>
            </a:fld>
            <a:endParaRPr lang="en-US"/>
          </a:p>
        </p:txBody>
      </p:sp>
      <p:sp>
        <p:nvSpPr>
          <p:cNvPr id="6" name="Footer Placeholder 5"/>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EF1DCD83-F1BB-4F0A-B9A5-398B0CA06321}" type="slidenum">
              <a:rPr lang="en-US"/>
              <a:pPr/>
              <a:t>‹#›</a:t>
            </a:fld>
            <a:endParaRPr lang="en-US"/>
          </a:p>
        </p:txBody>
      </p:sp>
      <p:sp>
        <p:nvSpPr>
          <p:cNvPr id="7" name="Footer Placeholder 6"/>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Slide Number Placeholder 7"/>
          <p:cNvSpPr>
            <a:spLocks noGrp="1"/>
          </p:cNvSpPr>
          <p:nvPr>
            <p:ph type="sldNum" sz="quarter" idx="11"/>
          </p:nvPr>
        </p:nvSpPr>
        <p:spPr/>
        <p:txBody>
          <a:bodyPr/>
          <a:lstStyle>
            <a:lvl1pPr>
              <a:defRPr/>
            </a:lvl1pPr>
          </a:lstStyle>
          <a:p>
            <a:fld id="{84230086-CA40-4A68-8E3B-9090EB1BDDE2}" type="slidenum">
              <a:rPr lang="en-US"/>
              <a:pPr/>
              <a:t>‹#›</a:t>
            </a:fld>
            <a:endParaRPr lang="en-US"/>
          </a:p>
        </p:txBody>
      </p:sp>
      <p:sp>
        <p:nvSpPr>
          <p:cNvPr id="9" name="Footer Placeholder 8"/>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Slide Number Placeholder 3"/>
          <p:cNvSpPr>
            <a:spLocks noGrp="1"/>
          </p:cNvSpPr>
          <p:nvPr>
            <p:ph type="sldNum" sz="quarter" idx="11"/>
          </p:nvPr>
        </p:nvSpPr>
        <p:spPr/>
        <p:txBody>
          <a:bodyPr/>
          <a:lstStyle>
            <a:lvl1pPr>
              <a:defRPr/>
            </a:lvl1pPr>
          </a:lstStyle>
          <a:p>
            <a:fld id="{801C2065-9016-474C-AE19-B1E60647E83A}" type="slidenum">
              <a:rPr lang="en-US"/>
              <a:pPr/>
              <a:t>‹#›</a:t>
            </a:fld>
            <a:endParaRPr lang="en-US"/>
          </a:p>
        </p:txBody>
      </p:sp>
      <p:sp>
        <p:nvSpPr>
          <p:cNvPr id="5" name="Footer Placeholder 4"/>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Slide Number Placeholder 2"/>
          <p:cNvSpPr>
            <a:spLocks noGrp="1"/>
          </p:cNvSpPr>
          <p:nvPr>
            <p:ph type="sldNum" sz="quarter" idx="11"/>
          </p:nvPr>
        </p:nvSpPr>
        <p:spPr/>
        <p:txBody>
          <a:bodyPr/>
          <a:lstStyle>
            <a:lvl1pPr>
              <a:defRPr/>
            </a:lvl1pPr>
          </a:lstStyle>
          <a:p>
            <a:fld id="{D6C3FA42-EAA1-43B0-B79F-C0DA2D8DB33B}" type="slidenum">
              <a:rPr lang="en-US"/>
              <a:pPr/>
              <a:t>‹#›</a:t>
            </a:fld>
            <a:endParaRPr lang="en-US"/>
          </a:p>
        </p:txBody>
      </p:sp>
      <p:sp>
        <p:nvSpPr>
          <p:cNvPr id="4" name="Footer Placeholder 3"/>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B204628A-8460-4535-B71D-343179911385}" type="slidenum">
              <a:rPr lang="en-US"/>
              <a:pPr/>
              <a:t>‹#›</a:t>
            </a:fld>
            <a:endParaRPr lang="en-US"/>
          </a:p>
        </p:txBody>
      </p:sp>
      <p:sp>
        <p:nvSpPr>
          <p:cNvPr id="7" name="Footer Placeholder 6"/>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58213D0A-5F01-4A71-835D-48CECEC73332}" type="slidenum">
              <a:rPr lang="en-US"/>
              <a:pPr/>
              <a:t>‹#›</a:t>
            </a:fld>
            <a:endParaRPr lang="en-US"/>
          </a:p>
        </p:txBody>
      </p:sp>
      <p:sp>
        <p:nvSpPr>
          <p:cNvPr id="7" name="Footer Placeholder 6"/>
          <p:cNvSpPr>
            <a:spLocks noGrp="1"/>
          </p:cNvSpPr>
          <p:nvPr>
            <p:ph type="ftr" sz="quarter" idx="12"/>
          </p:nvPr>
        </p:nvSpPr>
        <p:spPr/>
        <p:txBody>
          <a:bodyPr/>
          <a:lstStyle>
            <a:lvl1pPr>
              <a:defRPr/>
            </a:lvl1p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1010"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latin typeface="Arial" charset="0"/>
              </a:defRPr>
            </a:lvl1pPr>
          </a:lstStyle>
          <a:p>
            <a:endParaRPr lang="en-US"/>
          </a:p>
        </p:txBody>
      </p:sp>
      <p:sp>
        <p:nvSpPr>
          <p:cNvPr id="171011"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fld id="{7BCA28E2-A8F8-44E4-A662-1C0D380A7BAB}" type="slidenum">
              <a:rPr lang="en-US"/>
              <a:pPr/>
              <a:t>‹#›</a:t>
            </a:fld>
            <a:endParaRPr lang="en-US"/>
          </a:p>
        </p:txBody>
      </p:sp>
      <p:grpSp>
        <p:nvGrpSpPr>
          <p:cNvPr id="171012" name="Group 4"/>
          <p:cNvGrpSpPr>
            <a:grpSpLocks/>
          </p:cNvGrpSpPr>
          <p:nvPr/>
        </p:nvGrpSpPr>
        <p:grpSpPr bwMode="auto">
          <a:xfrm>
            <a:off x="0" y="0"/>
            <a:ext cx="9140825" cy="6850063"/>
            <a:chOff x="0" y="0"/>
            <a:chExt cx="5758" cy="4315"/>
          </a:xfrm>
        </p:grpSpPr>
        <p:grpSp>
          <p:nvGrpSpPr>
            <p:cNvPr id="171013" name="Group 5"/>
            <p:cNvGrpSpPr>
              <a:grpSpLocks/>
            </p:cNvGrpSpPr>
            <p:nvPr userDrawn="1"/>
          </p:nvGrpSpPr>
          <p:grpSpPr bwMode="auto">
            <a:xfrm>
              <a:off x="1728" y="2230"/>
              <a:ext cx="4027" cy="2085"/>
              <a:chOff x="1728" y="2230"/>
              <a:chExt cx="4027" cy="2085"/>
            </a:xfrm>
          </p:grpSpPr>
          <p:sp>
            <p:nvSpPr>
              <p:cNvPr id="171014"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endParaRPr lang="en-US"/>
              </a:p>
            </p:txBody>
          </p:sp>
          <p:sp>
            <p:nvSpPr>
              <p:cNvPr id="171015"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endParaRPr lang="en-US"/>
              </a:p>
            </p:txBody>
          </p:sp>
          <p:sp>
            <p:nvSpPr>
              <p:cNvPr id="171016"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endParaRPr lang="en-US"/>
              </a:p>
            </p:txBody>
          </p:sp>
          <p:sp>
            <p:nvSpPr>
              <p:cNvPr id="171017"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endParaRPr lang="en-US"/>
              </a:p>
            </p:txBody>
          </p:sp>
          <p:sp>
            <p:nvSpPr>
              <p:cNvPr id="171018"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endParaRPr lang="en-US"/>
              </a:p>
            </p:txBody>
          </p:sp>
        </p:grpSp>
        <p:sp>
          <p:nvSpPr>
            <p:cNvPr id="171019"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endParaRPr lang="en-US"/>
            </a:p>
          </p:txBody>
        </p:sp>
        <p:sp>
          <p:nvSpPr>
            <p:cNvPr id="171020"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endParaRPr lang="en-US"/>
            </a:p>
          </p:txBody>
        </p:sp>
      </p:grpSp>
      <p:sp>
        <p:nvSpPr>
          <p:cNvPr id="171021"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71022"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endParaRPr lang="en-US"/>
          </a:p>
        </p:txBody>
      </p:sp>
      <p:sp>
        <p:nvSpPr>
          <p:cNvPr id="171023"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Lst>
  <p:timing>
    <p:tnLst>
      <p:par>
        <p:cTn id="1" dur="indefinite" restart="never" nodeType="tmRoot"/>
      </p:par>
    </p:tnLst>
  </p:timing>
  <p:txStyles>
    <p:titleStyle>
      <a:lvl1pPr algn="ctr" rtl="0" fontAlgn="base">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fontAlgn="base">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w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2.xml"/><Relationship Id="rId1" Type="http://schemas.openxmlformats.org/officeDocument/2006/relationships/vmlDrawing" Target="../drawings/vmlDrawing21.vml"/></Relationships>
</file>

<file path=ppt/slides/_rels/slide101.xml.rels><?xml version="1.0" encoding="UTF-8" standalone="yes"?>
<Relationships xmlns="http://schemas.openxmlformats.org/package/2006/relationships"><Relationship Id="rId2" Type="http://schemas.openxmlformats.org/officeDocument/2006/relationships/image" Target="../media/image57.wmf"/><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wm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4.xml"/><Relationship Id="rId1" Type="http://schemas.openxmlformats.org/officeDocument/2006/relationships/vmlDrawing" Target="../drawings/vmlDrawing2.vml"/><Relationship Id="rId4" Type="http://schemas.openxmlformats.org/officeDocument/2006/relationships/image" Target="../media/image16.jpeg"/></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4.xml"/><Relationship Id="rId1" Type="http://schemas.openxmlformats.org/officeDocument/2006/relationships/vmlDrawing" Target="../drawings/vmlDrawing4.v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3.xml"/><Relationship Id="rId1" Type="http://schemas.openxmlformats.org/officeDocument/2006/relationships/vmlDrawing" Target="../drawings/vmlDrawing5.vml"/><Relationship Id="rId4" Type="http://schemas.openxmlformats.org/officeDocument/2006/relationships/image" Target="../media/image22.jpeg"/></Relationships>
</file>

<file path=ppt/slides/_rels/slide3.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w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2.xml"/><Relationship Id="rId1" Type="http://schemas.openxmlformats.org/officeDocument/2006/relationships/vmlDrawing" Target="../drawings/vmlDrawing6.vml"/></Relationships>
</file>

<file path=ppt/slides/_rels/slide36.x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e-verify.uscis.gov/enroll" TargetMode="External"/><Relationship Id="rId2" Type="http://schemas.openxmlformats.org/officeDocument/2006/relationships/hyperlink" Target="http://www.uscis/everify"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7.vml"/></Relationships>
</file>

<file path=ppt/slides/_rels/slide4.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4.xml"/><Relationship Id="rId1" Type="http://schemas.openxmlformats.org/officeDocument/2006/relationships/vmlDrawing" Target="../drawings/vmlDrawing8.v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4.xml"/><Relationship Id="rId1" Type="http://schemas.openxmlformats.org/officeDocument/2006/relationships/vmlDrawing" Target="../drawings/vmlDrawing9.vml"/></Relationships>
</file>

<file path=ppt/slides/_rels/slide4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10.v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6.w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11.vml"/></Relationships>
</file>

<file path=ppt/slides/_rels/slide7.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8.wm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12.v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13.vml"/></Relationships>
</file>

<file path=ppt/slides/_rels/slide84.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14.vml"/></Relationships>
</file>

<file path=ppt/slides/_rels/slide85.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image" Target="../media/image8.wmf"/><Relationship Id="rId1" Type="http://schemas.openxmlformats.org/officeDocument/2006/relationships/slideLayout" Target="../slideLayouts/slideLayout6.xml"/><Relationship Id="rId4" Type="http://schemas.openxmlformats.org/officeDocument/2006/relationships/image" Target="../media/image47.wmf"/></Relationships>
</file>

<file path=ppt/slides/_rels/slide86.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15.v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16.vml"/></Relationships>
</file>

<file path=ppt/slides/_rels/slide91.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2.xml"/><Relationship Id="rId1" Type="http://schemas.openxmlformats.org/officeDocument/2006/relationships/vmlDrawing" Target="../drawings/vmlDrawing17.vml"/></Relationships>
</file>

<file path=ppt/slides/_rels/slide92.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2.xml"/><Relationship Id="rId1" Type="http://schemas.openxmlformats.org/officeDocument/2006/relationships/vmlDrawing" Target="../drawings/vmlDrawing18.v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53.wmf"/><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2.xml"/><Relationship Id="rId1" Type="http://schemas.openxmlformats.org/officeDocument/2006/relationships/vmlDrawing" Target="../drawings/vmlDrawing19.v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2.xml"/><Relationship Id="rId1" Type="http://schemas.openxmlformats.org/officeDocument/2006/relationships/vmlDrawing" Target="../drawings/vmlDrawing20.v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598738" y="717550"/>
            <a:ext cx="6545262" cy="1828800"/>
          </a:xfrm>
        </p:spPr>
        <p:txBody>
          <a:bodyPr/>
          <a:lstStyle/>
          <a:p>
            <a:r>
              <a:rPr lang="en-US" sz="5400" dirty="0"/>
              <a:t>Basic Tax Seminar</a:t>
            </a:r>
            <a:br>
              <a:rPr lang="en-US" sz="5400" dirty="0"/>
            </a:br>
            <a:r>
              <a:rPr lang="en-US" sz="5400" dirty="0" smtClean="0"/>
              <a:t>2012</a:t>
            </a:r>
            <a:endParaRPr lang="en-US" sz="5400" dirty="0"/>
          </a:p>
        </p:txBody>
      </p:sp>
      <p:sp>
        <p:nvSpPr>
          <p:cNvPr id="2051" name="Rectangle 3"/>
          <p:cNvSpPr>
            <a:spLocks noGrp="1" noChangeArrowheads="1"/>
          </p:cNvSpPr>
          <p:nvPr>
            <p:ph type="subTitle" idx="1"/>
          </p:nvPr>
        </p:nvSpPr>
        <p:spPr>
          <a:xfrm>
            <a:off x="609600" y="3587750"/>
            <a:ext cx="7924800" cy="2767013"/>
          </a:xfrm>
        </p:spPr>
        <p:txBody>
          <a:bodyPr/>
          <a:lstStyle/>
          <a:p>
            <a:pPr>
              <a:lnSpc>
                <a:spcPct val="80000"/>
              </a:lnSpc>
            </a:pPr>
            <a:r>
              <a:rPr lang="en-US" sz="2800" dirty="0"/>
              <a:t>Baptist General Convention of Oklahoma</a:t>
            </a:r>
          </a:p>
          <a:p>
            <a:pPr>
              <a:lnSpc>
                <a:spcPct val="80000"/>
              </a:lnSpc>
            </a:pPr>
            <a:r>
              <a:rPr lang="en-US" sz="2800" dirty="0" smtClean="0"/>
              <a:t>Church &amp; Employee </a:t>
            </a:r>
            <a:r>
              <a:rPr lang="en-US" sz="2800" smtClean="0"/>
              <a:t>Benefit Services</a:t>
            </a:r>
            <a:endParaRPr lang="en-US" sz="2800" dirty="0"/>
          </a:p>
          <a:p>
            <a:pPr>
              <a:lnSpc>
                <a:spcPct val="80000"/>
              </a:lnSpc>
            </a:pPr>
            <a:r>
              <a:rPr lang="en-US" sz="2800" i="1" dirty="0">
                <a:solidFill>
                  <a:schemeClr val="tx2"/>
                </a:solidFill>
              </a:rPr>
              <a:t>Barbara </a:t>
            </a:r>
            <a:r>
              <a:rPr lang="en-US" sz="2800" i="1" dirty="0" err="1">
                <a:solidFill>
                  <a:schemeClr val="tx2"/>
                </a:solidFill>
              </a:rPr>
              <a:t>Spess</a:t>
            </a:r>
            <a:endParaRPr lang="en-US" sz="2800" i="1" dirty="0">
              <a:solidFill>
                <a:schemeClr val="tx2"/>
              </a:solidFill>
            </a:endParaRPr>
          </a:p>
          <a:p>
            <a:pPr>
              <a:lnSpc>
                <a:spcPct val="80000"/>
              </a:lnSpc>
            </a:pPr>
            <a:r>
              <a:rPr lang="en-US" sz="2800" i="1" dirty="0">
                <a:solidFill>
                  <a:schemeClr val="tx2"/>
                </a:solidFill>
              </a:rPr>
              <a:t>Norma Woodard</a:t>
            </a:r>
          </a:p>
          <a:p>
            <a:pPr>
              <a:lnSpc>
                <a:spcPct val="80000"/>
              </a:lnSpc>
            </a:pPr>
            <a:r>
              <a:rPr lang="en-US" sz="2800" i="1" dirty="0" smtClean="0">
                <a:solidFill>
                  <a:schemeClr val="tx2"/>
                </a:solidFill>
              </a:rPr>
              <a:t>Thomas </a:t>
            </a:r>
            <a:r>
              <a:rPr lang="en-US" sz="2800" i="1" dirty="0">
                <a:solidFill>
                  <a:schemeClr val="tx2"/>
                </a:solidFill>
              </a:rPr>
              <a:t>Jordan</a:t>
            </a:r>
          </a:p>
        </p:txBody>
      </p:sp>
      <p:pic>
        <p:nvPicPr>
          <p:cNvPr id="2052" name="Picture 4" descr="AMF00077"/>
          <p:cNvPicPr>
            <a:picLocks noChangeAspect="1" noChangeArrowheads="1"/>
          </p:cNvPicPr>
          <p:nvPr/>
        </p:nvPicPr>
        <p:blipFill>
          <a:blip r:embed="rId2" cstate="print"/>
          <a:srcRect/>
          <a:stretch>
            <a:fillRect/>
          </a:stretch>
        </p:blipFill>
        <p:spPr bwMode="auto">
          <a:xfrm rot="-1830474">
            <a:off x="7289800" y="4068763"/>
            <a:ext cx="1176338" cy="2451100"/>
          </a:xfrm>
          <a:prstGeom prst="rect">
            <a:avLst/>
          </a:prstGeom>
          <a:noFill/>
        </p:spPr>
      </p:pic>
      <p:pic>
        <p:nvPicPr>
          <p:cNvPr id="2055" name="Picture 7" descr="Basic Tax logo"/>
          <p:cNvPicPr>
            <a:picLocks noChangeAspect="1" noChangeArrowheads="1"/>
          </p:cNvPicPr>
          <p:nvPr/>
        </p:nvPicPr>
        <p:blipFill>
          <a:blip r:embed="rId3" cstate="print"/>
          <a:srcRect/>
          <a:stretch>
            <a:fillRect/>
          </a:stretch>
        </p:blipFill>
        <p:spPr bwMode="auto">
          <a:xfrm rot="-1083701">
            <a:off x="360363" y="406400"/>
            <a:ext cx="2359025" cy="2336800"/>
          </a:xfrm>
          <a:prstGeom prst="rect">
            <a:avLst/>
          </a:prstGeom>
          <a:noFill/>
        </p:spPr>
      </p:pic>
    </p:spTree>
  </p:cSld>
  <p:clrMapOvr>
    <a:masterClrMapping/>
  </p:clrMapOvr>
  <p:transition spd="med">
    <p:pull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rrowheads="1"/>
          </p:cNvSpPr>
          <p:nvPr>
            <p:ph type="title"/>
          </p:nvPr>
        </p:nvSpPr>
        <p:spPr>
          <a:xfrm>
            <a:off x="457200" y="274638"/>
            <a:ext cx="8229600" cy="754062"/>
          </a:xfrm>
        </p:spPr>
        <p:txBody>
          <a:bodyPr/>
          <a:lstStyle/>
          <a:p>
            <a:r>
              <a:rPr lang="en-US"/>
              <a:t>Licensed Ministers?</a:t>
            </a:r>
          </a:p>
        </p:txBody>
      </p:sp>
      <p:sp>
        <p:nvSpPr>
          <p:cNvPr id="52228" name="Rectangle 4"/>
          <p:cNvSpPr>
            <a:spLocks noChangeArrowheads="1"/>
          </p:cNvSpPr>
          <p:nvPr/>
        </p:nvSpPr>
        <p:spPr bwMode="auto">
          <a:xfrm>
            <a:off x="1047750" y="1503363"/>
            <a:ext cx="7239000" cy="4343400"/>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52236" name="Text Box 12"/>
          <p:cNvSpPr txBox="1">
            <a:spLocks noChangeArrowheads="1"/>
          </p:cNvSpPr>
          <p:nvPr/>
        </p:nvSpPr>
        <p:spPr bwMode="auto">
          <a:xfrm>
            <a:off x="3219450" y="1727200"/>
            <a:ext cx="2667000" cy="519113"/>
          </a:xfrm>
          <a:prstGeom prst="rect">
            <a:avLst/>
          </a:prstGeom>
          <a:noFill/>
          <a:ln w="9525">
            <a:noFill/>
            <a:miter lim="800000"/>
            <a:headEnd/>
            <a:tailEnd/>
          </a:ln>
          <a:effectLst/>
        </p:spPr>
        <p:txBody>
          <a:bodyPr>
            <a:spAutoFit/>
          </a:bodyPr>
          <a:lstStyle/>
          <a:p>
            <a:pPr eaLnBrk="1" hangingPunct="1">
              <a:spcBef>
                <a:spcPct val="50000"/>
              </a:spcBef>
            </a:pPr>
            <a:r>
              <a:rPr lang="en-US" sz="2800">
                <a:latin typeface="Tahoma" pitchFamily="34" charset="0"/>
              </a:rPr>
              <a:t>Licensed</a:t>
            </a:r>
          </a:p>
        </p:txBody>
      </p:sp>
      <p:sp>
        <p:nvSpPr>
          <p:cNvPr id="52229" name="Line 5"/>
          <p:cNvSpPr>
            <a:spLocks noChangeShapeType="1"/>
          </p:cNvSpPr>
          <p:nvPr/>
        </p:nvSpPr>
        <p:spPr bwMode="auto">
          <a:xfrm>
            <a:off x="1963738" y="2733675"/>
            <a:ext cx="6096000" cy="0"/>
          </a:xfrm>
          <a:prstGeom prst="line">
            <a:avLst/>
          </a:prstGeom>
          <a:noFill/>
          <a:ln w="9525">
            <a:solidFill>
              <a:schemeClr val="tx1"/>
            </a:solidFill>
            <a:round/>
            <a:headEnd/>
            <a:tailEnd/>
          </a:ln>
          <a:effectLst/>
        </p:spPr>
        <p:txBody>
          <a:bodyPr/>
          <a:lstStyle/>
          <a:p>
            <a:endParaRPr lang="en-US"/>
          </a:p>
        </p:txBody>
      </p:sp>
      <p:sp>
        <p:nvSpPr>
          <p:cNvPr id="52230" name="Line 6"/>
          <p:cNvSpPr>
            <a:spLocks noChangeShapeType="1"/>
          </p:cNvSpPr>
          <p:nvPr/>
        </p:nvSpPr>
        <p:spPr bwMode="auto">
          <a:xfrm>
            <a:off x="4552950" y="2909888"/>
            <a:ext cx="0" cy="2438400"/>
          </a:xfrm>
          <a:prstGeom prst="line">
            <a:avLst/>
          </a:prstGeom>
          <a:noFill/>
          <a:ln w="9525">
            <a:solidFill>
              <a:schemeClr val="tx1"/>
            </a:solidFill>
            <a:round/>
            <a:headEnd/>
            <a:tailEnd/>
          </a:ln>
          <a:effectLst/>
        </p:spPr>
        <p:txBody>
          <a:bodyPr/>
          <a:lstStyle/>
          <a:p>
            <a:endParaRPr lang="en-US"/>
          </a:p>
        </p:txBody>
      </p:sp>
      <p:sp>
        <p:nvSpPr>
          <p:cNvPr id="52232" name="Text Box 8"/>
          <p:cNvSpPr txBox="1">
            <a:spLocks noChangeArrowheads="1"/>
          </p:cNvSpPr>
          <p:nvPr/>
        </p:nvSpPr>
        <p:spPr bwMode="auto">
          <a:xfrm>
            <a:off x="1504950" y="3292475"/>
            <a:ext cx="2667000" cy="396875"/>
          </a:xfrm>
          <a:prstGeom prst="rect">
            <a:avLst/>
          </a:prstGeom>
          <a:noFill/>
          <a:ln w="9525">
            <a:noFill/>
            <a:miter lim="800000"/>
            <a:headEnd/>
            <a:tailEnd/>
          </a:ln>
          <a:effectLst/>
        </p:spPr>
        <p:txBody>
          <a:bodyPr>
            <a:spAutoFit/>
          </a:bodyPr>
          <a:lstStyle/>
          <a:p>
            <a:pPr eaLnBrk="1" hangingPunct="1">
              <a:spcBef>
                <a:spcPct val="50000"/>
              </a:spcBef>
            </a:pPr>
            <a:r>
              <a:rPr lang="en-US" sz="2000" u="sng">
                <a:latin typeface="Tahoma" pitchFamily="34" charset="0"/>
              </a:rPr>
              <a:t>Ordained</a:t>
            </a:r>
          </a:p>
        </p:txBody>
      </p:sp>
      <p:sp>
        <p:nvSpPr>
          <p:cNvPr id="52233" name="Text Box 9"/>
          <p:cNvSpPr txBox="1">
            <a:spLocks noChangeArrowheads="1"/>
          </p:cNvSpPr>
          <p:nvPr/>
        </p:nvSpPr>
        <p:spPr bwMode="auto">
          <a:xfrm>
            <a:off x="1428750" y="3748088"/>
            <a:ext cx="2819400" cy="1768475"/>
          </a:xfrm>
          <a:prstGeom prst="rect">
            <a:avLst/>
          </a:prstGeom>
          <a:noFill/>
          <a:ln w="9525">
            <a:noFill/>
            <a:miter lim="800000"/>
            <a:headEnd/>
            <a:tailEnd/>
          </a:ln>
          <a:effectLst/>
        </p:spPr>
        <p:txBody>
          <a:bodyPr>
            <a:spAutoFit/>
          </a:bodyPr>
          <a:lstStyle/>
          <a:p>
            <a:pPr marL="342900" indent="-342900" algn="l" eaLnBrk="1" hangingPunct="1">
              <a:spcBef>
                <a:spcPct val="50000"/>
              </a:spcBef>
              <a:buFontTx/>
              <a:buAutoNum type="arabicPeriod"/>
            </a:pPr>
            <a:r>
              <a:rPr lang="en-US" sz="2000">
                <a:latin typeface="Tahoma" pitchFamily="34" charset="0"/>
              </a:rPr>
              <a:t>Housing Allowance</a:t>
            </a:r>
          </a:p>
          <a:p>
            <a:pPr marL="342900" indent="-342900" algn="l" eaLnBrk="1" hangingPunct="1">
              <a:spcBef>
                <a:spcPct val="50000"/>
              </a:spcBef>
              <a:buFontTx/>
              <a:buAutoNum type="arabicPeriod"/>
            </a:pPr>
            <a:r>
              <a:rPr lang="en-US" sz="2000">
                <a:latin typeface="Tahoma" pitchFamily="34" charset="0"/>
              </a:rPr>
              <a:t>Pays self-employment tax; church cannot withhold and match.</a:t>
            </a:r>
          </a:p>
        </p:txBody>
      </p:sp>
      <p:sp>
        <p:nvSpPr>
          <p:cNvPr id="52234" name="Text Box 10"/>
          <p:cNvSpPr txBox="1">
            <a:spLocks noChangeArrowheads="1"/>
          </p:cNvSpPr>
          <p:nvPr/>
        </p:nvSpPr>
        <p:spPr bwMode="auto">
          <a:xfrm>
            <a:off x="4857750" y="3292475"/>
            <a:ext cx="2667000" cy="396875"/>
          </a:xfrm>
          <a:prstGeom prst="rect">
            <a:avLst/>
          </a:prstGeom>
          <a:noFill/>
          <a:ln w="9525">
            <a:noFill/>
            <a:miter lim="800000"/>
            <a:headEnd/>
            <a:tailEnd/>
          </a:ln>
          <a:effectLst/>
        </p:spPr>
        <p:txBody>
          <a:bodyPr>
            <a:spAutoFit/>
          </a:bodyPr>
          <a:lstStyle/>
          <a:p>
            <a:pPr eaLnBrk="1" hangingPunct="1">
              <a:spcBef>
                <a:spcPct val="50000"/>
              </a:spcBef>
            </a:pPr>
            <a:r>
              <a:rPr lang="en-US" sz="2000" u="sng">
                <a:latin typeface="Tahoma" pitchFamily="34" charset="0"/>
              </a:rPr>
              <a:t>Secular</a:t>
            </a:r>
          </a:p>
        </p:txBody>
      </p:sp>
      <p:sp>
        <p:nvSpPr>
          <p:cNvPr id="52235" name="Text Box 11"/>
          <p:cNvSpPr txBox="1">
            <a:spLocks noChangeArrowheads="1"/>
          </p:cNvSpPr>
          <p:nvPr/>
        </p:nvSpPr>
        <p:spPr bwMode="auto">
          <a:xfrm>
            <a:off x="4857750" y="3748088"/>
            <a:ext cx="3429000" cy="1768475"/>
          </a:xfrm>
          <a:prstGeom prst="rect">
            <a:avLst/>
          </a:prstGeom>
          <a:noFill/>
          <a:ln w="9525">
            <a:noFill/>
            <a:miter lim="800000"/>
            <a:headEnd/>
            <a:tailEnd/>
          </a:ln>
          <a:effectLst/>
        </p:spPr>
        <p:txBody>
          <a:bodyPr>
            <a:spAutoFit/>
          </a:bodyPr>
          <a:lstStyle/>
          <a:p>
            <a:pPr marL="342900" indent="-342900" algn="l" eaLnBrk="1" hangingPunct="1">
              <a:spcBef>
                <a:spcPct val="50000"/>
              </a:spcBef>
              <a:buFontTx/>
              <a:buAutoNum type="arabicPeriod"/>
            </a:pPr>
            <a:r>
              <a:rPr lang="en-US" sz="2000">
                <a:latin typeface="Tahoma" pitchFamily="34" charset="0"/>
              </a:rPr>
              <a:t>No Housing Allowance</a:t>
            </a:r>
          </a:p>
          <a:p>
            <a:pPr marL="342900" indent="-342900" algn="l" eaLnBrk="1" hangingPunct="1">
              <a:spcBef>
                <a:spcPct val="50000"/>
              </a:spcBef>
              <a:buFontTx/>
              <a:buAutoNum type="arabicPeriod"/>
            </a:pPr>
            <a:r>
              <a:rPr lang="en-US" sz="2000">
                <a:latin typeface="Tahoma" pitchFamily="34" charset="0"/>
              </a:rPr>
              <a:t>The church </a:t>
            </a:r>
            <a:r>
              <a:rPr lang="en-US" sz="2000" u="sng">
                <a:latin typeface="Tahoma" pitchFamily="34" charset="0"/>
              </a:rPr>
              <a:t>Must</a:t>
            </a:r>
            <a:r>
              <a:rPr lang="en-US" sz="2000">
                <a:latin typeface="Tahoma" pitchFamily="34" charset="0"/>
              </a:rPr>
              <a:t> withhold Social Security and match; </a:t>
            </a:r>
            <a:r>
              <a:rPr lang="en-US" sz="2000" u="sng">
                <a:latin typeface="Tahoma" pitchFamily="34" charset="0"/>
              </a:rPr>
              <a:t>No</a:t>
            </a:r>
            <a:r>
              <a:rPr lang="en-US" sz="2000">
                <a:latin typeface="Tahoma" pitchFamily="34" charset="0"/>
              </a:rPr>
              <a:t> self-employment tax.</a:t>
            </a:r>
          </a:p>
        </p:txBody>
      </p:sp>
      <p:sp>
        <p:nvSpPr>
          <p:cNvPr id="52237" name="Line 13"/>
          <p:cNvSpPr>
            <a:spLocks noChangeShapeType="1"/>
          </p:cNvSpPr>
          <p:nvPr/>
        </p:nvSpPr>
        <p:spPr bwMode="auto">
          <a:xfrm flipH="1">
            <a:off x="3219450" y="2376488"/>
            <a:ext cx="1333500" cy="915987"/>
          </a:xfrm>
          <a:prstGeom prst="line">
            <a:avLst/>
          </a:prstGeom>
          <a:noFill/>
          <a:ln w="25400">
            <a:solidFill>
              <a:schemeClr val="tx1"/>
            </a:solidFill>
            <a:prstDash val="dash"/>
            <a:round/>
            <a:headEnd/>
            <a:tailEnd type="stealth" w="lg" len="lg"/>
          </a:ln>
          <a:effectLst/>
        </p:spPr>
        <p:txBody>
          <a:bodyPr/>
          <a:lstStyle/>
          <a:p>
            <a:endParaRPr lang="en-US"/>
          </a:p>
        </p:txBody>
      </p:sp>
      <p:sp>
        <p:nvSpPr>
          <p:cNvPr id="52238" name="Line 14"/>
          <p:cNvSpPr>
            <a:spLocks noChangeShapeType="1"/>
          </p:cNvSpPr>
          <p:nvPr/>
        </p:nvSpPr>
        <p:spPr bwMode="auto">
          <a:xfrm>
            <a:off x="4552950" y="2376488"/>
            <a:ext cx="1333500" cy="915987"/>
          </a:xfrm>
          <a:prstGeom prst="line">
            <a:avLst/>
          </a:prstGeom>
          <a:noFill/>
          <a:ln w="25400">
            <a:solidFill>
              <a:schemeClr val="tx1"/>
            </a:solidFill>
            <a:prstDash val="dash"/>
            <a:round/>
            <a:headEnd/>
            <a:tailEnd type="stealth" w="lg" len="lg"/>
          </a:ln>
          <a:effectLst/>
        </p:spPr>
        <p:txBody>
          <a:bodyPr/>
          <a:lstStyle/>
          <a:p>
            <a:endParaRPr lang="en-US"/>
          </a:p>
        </p:txBody>
      </p:sp>
      <p:sp>
        <p:nvSpPr>
          <p:cNvPr id="52239" name="Text Box 15"/>
          <p:cNvSpPr txBox="1">
            <a:spLocks noChangeArrowheads="1"/>
          </p:cNvSpPr>
          <p:nvPr/>
        </p:nvSpPr>
        <p:spPr bwMode="auto">
          <a:xfrm>
            <a:off x="7800975" y="0"/>
            <a:ext cx="1343025" cy="641350"/>
          </a:xfrm>
          <a:prstGeom prst="rect">
            <a:avLst/>
          </a:prstGeom>
          <a:noFill/>
          <a:ln w="9525">
            <a:noFill/>
            <a:miter lim="800000"/>
            <a:headEnd/>
            <a:tailEnd/>
          </a:ln>
          <a:effectLst/>
        </p:spPr>
        <p:txBody>
          <a:bodyPr>
            <a:spAutoFit/>
          </a:bodyPr>
          <a:lstStyle/>
          <a:p>
            <a:pPr eaLnBrk="1" hangingPunct="1">
              <a:spcBef>
                <a:spcPct val="50000"/>
              </a:spcBef>
            </a:pPr>
            <a:r>
              <a:rPr lang="en-US" dirty="0">
                <a:latin typeface="Tahoma" pitchFamily="34" charset="0"/>
              </a:rPr>
              <a:t>Workbook Page </a:t>
            </a:r>
            <a:r>
              <a:rPr lang="en-US" dirty="0" smtClean="0">
                <a:latin typeface="Tahoma" pitchFamily="34" charset="0"/>
              </a:rPr>
              <a:t>6</a:t>
            </a:r>
            <a:endParaRPr lang="en-US" dirty="0">
              <a:latin typeface="Tahoma" pitchFamily="34" charset="0"/>
            </a:endParaRPr>
          </a:p>
        </p:txBody>
      </p:sp>
      <p:sp>
        <p:nvSpPr>
          <p:cNvPr id="52243" name="Line 19"/>
          <p:cNvSpPr>
            <a:spLocks noChangeShapeType="1"/>
          </p:cNvSpPr>
          <p:nvPr/>
        </p:nvSpPr>
        <p:spPr bwMode="auto">
          <a:xfrm>
            <a:off x="1735138" y="3043238"/>
            <a:ext cx="6096000" cy="0"/>
          </a:xfrm>
          <a:prstGeom prst="line">
            <a:avLst/>
          </a:prstGeom>
          <a:noFill/>
          <a:ln w="9525">
            <a:solidFill>
              <a:schemeClr val="tx1"/>
            </a:solidFill>
            <a:round/>
            <a:headEnd/>
            <a:tailEnd/>
          </a:ln>
          <a:effectLst/>
        </p:spPr>
        <p:txBody>
          <a:bodyPr/>
          <a:lstStyle/>
          <a:p>
            <a:endParaRPr lang="en-US"/>
          </a:p>
        </p:txBody>
      </p:sp>
      <p:sp>
        <p:nvSpPr>
          <p:cNvPr id="52244" name="Line 20"/>
          <p:cNvSpPr>
            <a:spLocks noChangeShapeType="1"/>
          </p:cNvSpPr>
          <p:nvPr/>
        </p:nvSpPr>
        <p:spPr bwMode="auto">
          <a:xfrm flipH="1">
            <a:off x="2120900" y="2743200"/>
            <a:ext cx="193675" cy="311150"/>
          </a:xfrm>
          <a:prstGeom prst="line">
            <a:avLst/>
          </a:prstGeom>
          <a:noFill/>
          <a:ln w="9525">
            <a:solidFill>
              <a:schemeClr val="tx1"/>
            </a:solidFill>
            <a:round/>
            <a:headEnd/>
            <a:tailEnd/>
          </a:ln>
          <a:effectLst/>
        </p:spPr>
        <p:txBody>
          <a:bodyPr/>
          <a:lstStyle/>
          <a:p>
            <a:endParaRPr lang="en-US"/>
          </a:p>
        </p:txBody>
      </p:sp>
      <p:sp>
        <p:nvSpPr>
          <p:cNvPr id="52245" name="Line 21"/>
          <p:cNvSpPr>
            <a:spLocks noChangeShapeType="1"/>
          </p:cNvSpPr>
          <p:nvPr/>
        </p:nvSpPr>
        <p:spPr bwMode="auto">
          <a:xfrm flipH="1">
            <a:off x="2406650" y="2724150"/>
            <a:ext cx="193675" cy="311150"/>
          </a:xfrm>
          <a:prstGeom prst="line">
            <a:avLst/>
          </a:prstGeom>
          <a:noFill/>
          <a:ln w="9525">
            <a:solidFill>
              <a:schemeClr val="tx1"/>
            </a:solidFill>
            <a:round/>
            <a:headEnd/>
            <a:tailEnd/>
          </a:ln>
          <a:effectLst/>
        </p:spPr>
        <p:txBody>
          <a:bodyPr/>
          <a:lstStyle/>
          <a:p>
            <a:endParaRPr lang="en-US"/>
          </a:p>
        </p:txBody>
      </p:sp>
      <p:sp>
        <p:nvSpPr>
          <p:cNvPr id="52246" name="Line 22"/>
          <p:cNvSpPr>
            <a:spLocks noChangeShapeType="1"/>
          </p:cNvSpPr>
          <p:nvPr/>
        </p:nvSpPr>
        <p:spPr bwMode="auto">
          <a:xfrm flipH="1">
            <a:off x="2692400" y="2743200"/>
            <a:ext cx="193675" cy="311150"/>
          </a:xfrm>
          <a:prstGeom prst="line">
            <a:avLst/>
          </a:prstGeom>
          <a:noFill/>
          <a:ln w="9525">
            <a:solidFill>
              <a:schemeClr val="tx1"/>
            </a:solidFill>
            <a:round/>
            <a:headEnd/>
            <a:tailEnd/>
          </a:ln>
          <a:effectLst/>
        </p:spPr>
        <p:txBody>
          <a:bodyPr/>
          <a:lstStyle/>
          <a:p>
            <a:endParaRPr lang="en-US"/>
          </a:p>
        </p:txBody>
      </p:sp>
      <p:sp>
        <p:nvSpPr>
          <p:cNvPr id="52247" name="Line 23"/>
          <p:cNvSpPr>
            <a:spLocks noChangeShapeType="1"/>
          </p:cNvSpPr>
          <p:nvPr/>
        </p:nvSpPr>
        <p:spPr bwMode="auto">
          <a:xfrm flipH="1">
            <a:off x="2978150" y="2743200"/>
            <a:ext cx="193675" cy="311150"/>
          </a:xfrm>
          <a:prstGeom prst="line">
            <a:avLst/>
          </a:prstGeom>
          <a:noFill/>
          <a:ln w="9525">
            <a:solidFill>
              <a:schemeClr val="tx1"/>
            </a:solidFill>
            <a:round/>
            <a:headEnd/>
            <a:tailEnd/>
          </a:ln>
          <a:effectLst/>
        </p:spPr>
        <p:txBody>
          <a:bodyPr/>
          <a:lstStyle/>
          <a:p>
            <a:endParaRPr lang="en-US"/>
          </a:p>
        </p:txBody>
      </p:sp>
      <p:sp>
        <p:nvSpPr>
          <p:cNvPr id="52248" name="Line 24"/>
          <p:cNvSpPr>
            <a:spLocks noChangeShapeType="1"/>
          </p:cNvSpPr>
          <p:nvPr/>
        </p:nvSpPr>
        <p:spPr bwMode="auto">
          <a:xfrm flipH="1">
            <a:off x="7112000" y="2719388"/>
            <a:ext cx="193675" cy="311150"/>
          </a:xfrm>
          <a:prstGeom prst="line">
            <a:avLst/>
          </a:prstGeom>
          <a:noFill/>
          <a:ln w="9525">
            <a:solidFill>
              <a:schemeClr val="tx1"/>
            </a:solidFill>
            <a:round/>
            <a:headEnd/>
            <a:tailEnd/>
          </a:ln>
          <a:effectLst/>
        </p:spPr>
        <p:txBody>
          <a:bodyPr/>
          <a:lstStyle/>
          <a:p>
            <a:endParaRPr lang="en-US"/>
          </a:p>
        </p:txBody>
      </p:sp>
      <p:sp>
        <p:nvSpPr>
          <p:cNvPr id="52249" name="Line 25"/>
          <p:cNvSpPr>
            <a:spLocks noChangeShapeType="1"/>
          </p:cNvSpPr>
          <p:nvPr/>
        </p:nvSpPr>
        <p:spPr bwMode="auto">
          <a:xfrm flipH="1">
            <a:off x="6756400" y="2736850"/>
            <a:ext cx="193675" cy="311150"/>
          </a:xfrm>
          <a:prstGeom prst="line">
            <a:avLst/>
          </a:prstGeom>
          <a:noFill/>
          <a:ln w="9525">
            <a:solidFill>
              <a:schemeClr val="tx1"/>
            </a:solidFill>
            <a:round/>
            <a:headEnd/>
            <a:tailEnd/>
          </a:ln>
          <a:effectLst/>
        </p:spPr>
        <p:txBody>
          <a:bodyPr/>
          <a:lstStyle/>
          <a:p>
            <a:endParaRPr lang="en-US"/>
          </a:p>
        </p:txBody>
      </p:sp>
      <p:sp>
        <p:nvSpPr>
          <p:cNvPr id="52250" name="Line 26"/>
          <p:cNvSpPr>
            <a:spLocks noChangeShapeType="1"/>
          </p:cNvSpPr>
          <p:nvPr/>
        </p:nvSpPr>
        <p:spPr bwMode="auto">
          <a:xfrm flipH="1">
            <a:off x="6429375" y="2716213"/>
            <a:ext cx="193675" cy="311150"/>
          </a:xfrm>
          <a:prstGeom prst="line">
            <a:avLst/>
          </a:prstGeom>
          <a:noFill/>
          <a:ln w="9525">
            <a:solidFill>
              <a:schemeClr val="tx1"/>
            </a:solidFill>
            <a:round/>
            <a:headEnd/>
            <a:tailEnd/>
          </a:ln>
          <a:effectLst/>
        </p:spPr>
        <p:txBody>
          <a:bodyPr/>
          <a:lstStyle/>
          <a:p>
            <a:endParaRPr lang="en-US"/>
          </a:p>
        </p:txBody>
      </p:sp>
      <p:sp>
        <p:nvSpPr>
          <p:cNvPr id="52251" name="Line 27"/>
          <p:cNvSpPr>
            <a:spLocks noChangeShapeType="1"/>
          </p:cNvSpPr>
          <p:nvPr/>
        </p:nvSpPr>
        <p:spPr bwMode="auto">
          <a:xfrm flipH="1">
            <a:off x="6075363" y="2727325"/>
            <a:ext cx="193675" cy="311150"/>
          </a:xfrm>
          <a:prstGeom prst="line">
            <a:avLst/>
          </a:prstGeom>
          <a:noFill/>
          <a:ln w="9525">
            <a:solidFill>
              <a:schemeClr val="tx1"/>
            </a:solidFill>
            <a:round/>
            <a:headEnd/>
            <a:tailEnd/>
          </a:ln>
          <a:effectLst/>
        </p:spPr>
        <p:txBody>
          <a:bodyPr/>
          <a:lstStyle/>
          <a:p>
            <a:endParaRPr lang="en-US"/>
          </a:p>
        </p:txBody>
      </p:sp>
      <p:sp>
        <p:nvSpPr>
          <p:cNvPr id="52252" name="Line 28"/>
          <p:cNvSpPr>
            <a:spLocks noChangeShapeType="1"/>
          </p:cNvSpPr>
          <p:nvPr/>
        </p:nvSpPr>
        <p:spPr bwMode="auto">
          <a:xfrm flipH="1">
            <a:off x="7442200" y="2719388"/>
            <a:ext cx="193675" cy="311150"/>
          </a:xfrm>
          <a:prstGeom prst="line">
            <a:avLst/>
          </a:prstGeom>
          <a:noFill/>
          <a:ln w="9525">
            <a:solidFill>
              <a:schemeClr val="tx1"/>
            </a:solidFill>
            <a:round/>
            <a:headEnd/>
            <a:tailEnd/>
          </a:ln>
          <a:effectLst/>
        </p:spPr>
        <p:txBody>
          <a:bodyPr/>
          <a:lstStyle/>
          <a:p>
            <a:endParaRPr lang="en-US"/>
          </a:p>
        </p:txBody>
      </p:sp>
      <p:sp>
        <p:nvSpPr>
          <p:cNvPr id="52253" name="Line 29"/>
          <p:cNvSpPr>
            <a:spLocks noChangeShapeType="1"/>
          </p:cNvSpPr>
          <p:nvPr/>
        </p:nvSpPr>
        <p:spPr bwMode="auto">
          <a:xfrm flipH="1">
            <a:off x="5791200" y="2717800"/>
            <a:ext cx="193675" cy="311150"/>
          </a:xfrm>
          <a:prstGeom prst="line">
            <a:avLst/>
          </a:prstGeom>
          <a:noFill/>
          <a:ln w="9525">
            <a:solidFill>
              <a:schemeClr val="tx1"/>
            </a:solidFill>
            <a:round/>
            <a:headEnd/>
            <a:tailEnd/>
          </a:ln>
          <a:effectLst/>
        </p:spPr>
        <p:txBody>
          <a:bodyPr/>
          <a:lstStyle/>
          <a:p>
            <a:endParaRPr lang="en-US"/>
          </a:p>
        </p:txBody>
      </p:sp>
      <p:sp>
        <p:nvSpPr>
          <p:cNvPr id="52254" name="Line 30"/>
          <p:cNvSpPr>
            <a:spLocks noChangeShapeType="1"/>
          </p:cNvSpPr>
          <p:nvPr/>
        </p:nvSpPr>
        <p:spPr bwMode="auto">
          <a:xfrm flipH="1">
            <a:off x="3292475" y="2719388"/>
            <a:ext cx="193675" cy="311150"/>
          </a:xfrm>
          <a:prstGeom prst="line">
            <a:avLst/>
          </a:prstGeom>
          <a:noFill/>
          <a:ln w="9525">
            <a:solidFill>
              <a:schemeClr val="tx1"/>
            </a:solidFill>
            <a:round/>
            <a:headEnd/>
            <a:tailEnd/>
          </a:ln>
          <a:effectLst/>
        </p:spPr>
        <p:txBody>
          <a:bodyPr/>
          <a:lstStyle/>
          <a:p>
            <a:endParaRPr lang="en-US"/>
          </a:p>
        </p:txBody>
      </p:sp>
      <p:sp>
        <p:nvSpPr>
          <p:cNvPr id="52255" name="Line 31"/>
          <p:cNvSpPr>
            <a:spLocks noChangeShapeType="1"/>
          </p:cNvSpPr>
          <p:nvPr/>
        </p:nvSpPr>
        <p:spPr bwMode="auto">
          <a:xfrm flipH="1">
            <a:off x="1827213" y="2719388"/>
            <a:ext cx="193675" cy="311150"/>
          </a:xfrm>
          <a:prstGeom prst="line">
            <a:avLst/>
          </a:prstGeom>
          <a:noFill/>
          <a:ln w="9525">
            <a:solidFill>
              <a:schemeClr val="tx1"/>
            </a:solidFill>
            <a:round/>
            <a:headEnd/>
            <a:tailEnd/>
          </a:ln>
          <a:effectLst/>
        </p:spPr>
        <p:txBody>
          <a:bodyPr/>
          <a:lstStyle/>
          <a:p>
            <a:endParaRPr lang="en-US"/>
          </a:p>
        </p:txBody>
      </p:sp>
      <p:sp>
        <p:nvSpPr>
          <p:cNvPr id="52256" name="Line 32"/>
          <p:cNvSpPr>
            <a:spLocks noChangeShapeType="1"/>
          </p:cNvSpPr>
          <p:nvPr/>
        </p:nvSpPr>
        <p:spPr bwMode="auto">
          <a:xfrm flipH="1">
            <a:off x="7723188" y="2728913"/>
            <a:ext cx="193675" cy="311150"/>
          </a:xfrm>
          <a:prstGeom prst="line">
            <a:avLst/>
          </a:prstGeom>
          <a:noFill/>
          <a:ln w="9525">
            <a:solidFill>
              <a:schemeClr val="tx1"/>
            </a:solidFill>
            <a:round/>
            <a:headEnd/>
            <a:tailEnd/>
          </a:ln>
          <a:effectLst/>
        </p:spPr>
        <p:txBody>
          <a:bodyPr/>
          <a:lstStyle/>
          <a:p>
            <a:endParaRPr lang="en-US"/>
          </a:p>
        </p:txBody>
      </p:sp>
    </p:spTree>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2237"/>
                                        </p:tgtEl>
                                        <p:attrNameLst>
                                          <p:attrName>style.visibility</p:attrName>
                                        </p:attrNameLst>
                                      </p:cBhvr>
                                      <p:to>
                                        <p:strVal val="visible"/>
                                      </p:to>
                                    </p:set>
                                    <p:animEffect transition="in" filter="strips(downLeft)">
                                      <p:cBhvr>
                                        <p:cTn id="7" dur="500"/>
                                        <p:tgtEl>
                                          <p:spTgt spid="52237"/>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52232"/>
                                        </p:tgtEl>
                                        <p:attrNameLst>
                                          <p:attrName>style.visibility</p:attrName>
                                        </p:attrNameLst>
                                      </p:cBhvr>
                                      <p:to>
                                        <p:strVal val="visible"/>
                                      </p:to>
                                    </p:set>
                                    <p:animEffect transition="in" filter="fade">
                                      <p:cBhvr>
                                        <p:cTn id="10" dur="1000"/>
                                        <p:tgtEl>
                                          <p:spTgt spid="52232"/>
                                        </p:tgtEl>
                                      </p:cBhvr>
                                    </p:animEffect>
                                    <p:anim calcmode="lin" valueType="num">
                                      <p:cBhvr>
                                        <p:cTn id="11" dur="1000" fill="hold"/>
                                        <p:tgtEl>
                                          <p:spTgt spid="52232"/>
                                        </p:tgtEl>
                                        <p:attrNameLst>
                                          <p:attrName>ppt_x</p:attrName>
                                        </p:attrNameLst>
                                      </p:cBhvr>
                                      <p:tavLst>
                                        <p:tav tm="0">
                                          <p:val>
                                            <p:strVal val="#ppt_x"/>
                                          </p:val>
                                        </p:tav>
                                        <p:tav tm="100000">
                                          <p:val>
                                            <p:strVal val="#ppt_x"/>
                                          </p:val>
                                        </p:tav>
                                      </p:tavLst>
                                    </p:anim>
                                    <p:anim calcmode="lin" valueType="num">
                                      <p:cBhvr>
                                        <p:cTn id="12" dur="1000" fill="hold"/>
                                        <p:tgtEl>
                                          <p:spTgt spid="52232"/>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52233"/>
                                        </p:tgtEl>
                                        <p:attrNameLst>
                                          <p:attrName>style.visibility</p:attrName>
                                        </p:attrNameLst>
                                      </p:cBhvr>
                                      <p:to>
                                        <p:strVal val="visible"/>
                                      </p:to>
                                    </p:set>
                                    <p:animEffect transition="in" filter="fade">
                                      <p:cBhvr>
                                        <p:cTn id="15" dur="1000"/>
                                        <p:tgtEl>
                                          <p:spTgt spid="52233"/>
                                        </p:tgtEl>
                                      </p:cBhvr>
                                    </p:animEffect>
                                    <p:anim calcmode="lin" valueType="num">
                                      <p:cBhvr>
                                        <p:cTn id="16" dur="1000" fill="hold"/>
                                        <p:tgtEl>
                                          <p:spTgt spid="52233"/>
                                        </p:tgtEl>
                                        <p:attrNameLst>
                                          <p:attrName>ppt_x</p:attrName>
                                        </p:attrNameLst>
                                      </p:cBhvr>
                                      <p:tavLst>
                                        <p:tav tm="0">
                                          <p:val>
                                            <p:strVal val="#ppt_x"/>
                                          </p:val>
                                        </p:tav>
                                        <p:tav tm="100000">
                                          <p:val>
                                            <p:strVal val="#ppt_x"/>
                                          </p:val>
                                        </p:tav>
                                      </p:tavLst>
                                    </p:anim>
                                    <p:anim calcmode="lin" valueType="num">
                                      <p:cBhvr>
                                        <p:cTn id="17" dur="1000" fill="hold"/>
                                        <p:tgtEl>
                                          <p:spTgt spid="5223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52238"/>
                                        </p:tgtEl>
                                        <p:attrNameLst>
                                          <p:attrName>style.visibility</p:attrName>
                                        </p:attrNameLst>
                                      </p:cBhvr>
                                      <p:to>
                                        <p:strVal val="visible"/>
                                      </p:to>
                                    </p:set>
                                    <p:animEffect transition="in" filter="strips(downLeft)">
                                      <p:cBhvr>
                                        <p:cTn id="22" dur="500"/>
                                        <p:tgtEl>
                                          <p:spTgt spid="52238"/>
                                        </p:tgtEl>
                                      </p:cBhvr>
                                    </p:animEffect>
                                  </p:childTnLst>
                                </p:cTn>
                              </p:par>
                              <p:par>
                                <p:cTn id="23" presetID="47" presetClass="entr" presetSubtype="0" fill="hold" grpId="0" nodeType="withEffect">
                                  <p:stCondLst>
                                    <p:cond delay="0"/>
                                  </p:stCondLst>
                                  <p:childTnLst>
                                    <p:set>
                                      <p:cBhvr>
                                        <p:cTn id="24" dur="1" fill="hold">
                                          <p:stCondLst>
                                            <p:cond delay="0"/>
                                          </p:stCondLst>
                                        </p:cTn>
                                        <p:tgtEl>
                                          <p:spTgt spid="52234"/>
                                        </p:tgtEl>
                                        <p:attrNameLst>
                                          <p:attrName>style.visibility</p:attrName>
                                        </p:attrNameLst>
                                      </p:cBhvr>
                                      <p:to>
                                        <p:strVal val="visible"/>
                                      </p:to>
                                    </p:set>
                                    <p:animEffect transition="in" filter="fade">
                                      <p:cBhvr>
                                        <p:cTn id="25" dur="1000"/>
                                        <p:tgtEl>
                                          <p:spTgt spid="52234"/>
                                        </p:tgtEl>
                                      </p:cBhvr>
                                    </p:animEffect>
                                    <p:anim calcmode="lin" valueType="num">
                                      <p:cBhvr>
                                        <p:cTn id="26" dur="1000" fill="hold"/>
                                        <p:tgtEl>
                                          <p:spTgt spid="52234"/>
                                        </p:tgtEl>
                                        <p:attrNameLst>
                                          <p:attrName>ppt_x</p:attrName>
                                        </p:attrNameLst>
                                      </p:cBhvr>
                                      <p:tavLst>
                                        <p:tav tm="0">
                                          <p:val>
                                            <p:strVal val="#ppt_x"/>
                                          </p:val>
                                        </p:tav>
                                        <p:tav tm="100000">
                                          <p:val>
                                            <p:strVal val="#ppt_x"/>
                                          </p:val>
                                        </p:tav>
                                      </p:tavLst>
                                    </p:anim>
                                    <p:anim calcmode="lin" valueType="num">
                                      <p:cBhvr>
                                        <p:cTn id="27" dur="1000" fill="hold"/>
                                        <p:tgtEl>
                                          <p:spTgt spid="52234"/>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52235"/>
                                        </p:tgtEl>
                                        <p:attrNameLst>
                                          <p:attrName>style.visibility</p:attrName>
                                        </p:attrNameLst>
                                      </p:cBhvr>
                                      <p:to>
                                        <p:strVal val="visible"/>
                                      </p:to>
                                    </p:set>
                                    <p:animEffect transition="in" filter="fade">
                                      <p:cBhvr>
                                        <p:cTn id="30" dur="1000"/>
                                        <p:tgtEl>
                                          <p:spTgt spid="52235"/>
                                        </p:tgtEl>
                                      </p:cBhvr>
                                    </p:animEffect>
                                    <p:anim calcmode="lin" valueType="num">
                                      <p:cBhvr>
                                        <p:cTn id="31" dur="1000" fill="hold"/>
                                        <p:tgtEl>
                                          <p:spTgt spid="52235"/>
                                        </p:tgtEl>
                                        <p:attrNameLst>
                                          <p:attrName>ppt_x</p:attrName>
                                        </p:attrNameLst>
                                      </p:cBhvr>
                                      <p:tavLst>
                                        <p:tav tm="0">
                                          <p:val>
                                            <p:strVal val="#ppt_x"/>
                                          </p:val>
                                        </p:tav>
                                        <p:tav tm="100000">
                                          <p:val>
                                            <p:strVal val="#ppt_x"/>
                                          </p:val>
                                        </p:tav>
                                      </p:tavLst>
                                    </p:anim>
                                    <p:anim calcmode="lin" valueType="num">
                                      <p:cBhvr>
                                        <p:cTn id="32" dur="1000" fill="hold"/>
                                        <p:tgtEl>
                                          <p:spTgt spid="522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2" grpId="0"/>
      <p:bldP spid="52233" grpId="0"/>
      <p:bldP spid="52234" grpId="0"/>
      <p:bldP spid="52235" grpId="0"/>
      <p:bldP spid="52237" grpId="0" animBg="1"/>
      <p:bldP spid="52238"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Text Box 4"/>
          <p:cNvSpPr txBox="1">
            <a:spLocks noChangeArrowheads="1"/>
          </p:cNvSpPr>
          <p:nvPr/>
        </p:nvSpPr>
        <p:spPr bwMode="auto">
          <a:xfrm>
            <a:off x="8215313" y="0"/>
            <a:ext cx="928687" cy="641350"/>
          </a:xfrm>
          <a:prstGeom prst="rect">
            <a:avLst/>
          </a:prstGeom>
          <a:noFill/>
          <a:ln w="9525">
            <a:noFill/>
            <a:miter lim="800000"/>
            <a:headEnd/>
            <a:tailEnd/>
          </a:ln>
          <a:effectLst/>
        </p:spPr>
        <p:txBody>
          <a:bodyPr>
            <a:spAutoFit/>
          </a:bodyPr>
          <a:lstStyle/>
          <a:p>
            <a:pPr eaLnBrk="1" hangingPunct="1">
              <a:spcBef>
                <a:spcPct val="50000"/>
              </a:spcBef>
            </a:pPr>
            <a:r>
              <a:rPr lang="en-US" dirty="0" err="1">
                <a:latin typeface="Tahoma" pitchFamily="34" charset="0"/>
              </a:rPr>
              <a:t>Wkbk</a:t>
            </a:r>
            <a:r>
              <a:rPr lang="en-US" dirty="0">
                <a:latin typeface="Tahoma" pitchFamily="34" charset="0"/>
              </a:rPr>
              <a:t/>
            </a:r>
            <a:br>
              <a:rPr lang="en-US" dirty="0">
                <a:latin typeface="Tahoma" pitchFamily="34" charset="0"/>
              </a:rPr>
            </a:br>
            <a:r>
              <a:rPr lang="en-US" dirty="0">
                <a:latin typeface="Tahoma" pitchFamily="34" charset="0"/>
              </a:rPr>
              <a:t>Pg </a:t>
            </a:r>
            <a:r>
              <a:rPr lang="en-US" dirty="0" smtClean="0">
                <a:latin typeface="Tahoma" pitchFamily="34" charset="0"/>
              </a:rPr>
              <a:t>102</a:t>
            </a:r>
            <a:endParaRPr lang="en-US" dirty="0">
              <a:latin typeface="Tahoma" pitchFamily="34" charset="0"/>
            </a:endParaRPr>
          </a:p>
        </p:txBody>
      </p:sp>
      <p:graphicFrame>
        <p:nvGraphicFramePr>
          <p:cNvPr id="6" name="Object 5"/>
          <p:cNvGraphicFramePr>
            <a:graphicFrameLocks noChangeAspect="1"/>
          </p:cNvGraphicFramePr>
          <p:nvPr/>
        </p:nvGraphicFramePr>
        <p:xfrm>
          <a:off x="389392" y="642258"/>
          <a:ext cx="8299450" cy="10741025"/>
        </p:xfrm>
        <a:graphic>
          <a:graphicData uri="http://schemas.openxmlformats.org/presentationml/2006/ole">
            <p:oleObj spid="_x0000_s416771" name="Acrobat Document" r:id="rId3" imgW="7776720" imgH="10046880" progId="AcroExch.Document.7">
              <p:embed/>
            </p:oleObj>
          </a:graphicData>
        </a:graphic>
      </p:graphicFrame>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rrowheads="1"/>
          </p:cNvSpPr>
          <p:nvPr>
            <p:ph type="title"/>
          </p:nvPr>
        </p:nvSpPr>
        <p:spPr/>
        <p:txBody>
          <a:bodyPr/>
          <a:lstStyle/>
          <a:p>
            <a:r>
              <a:rPr lang="en-US" sz="4000" dirty="0"/>
              <a:t>Church Software</a:t>
            </a:r>
            <a:br>
              <a:rPr lang="en-US" sz="4000" dirty="0"/>
            </a:br>
            <a:r>
              <a:rPr lang="en-US" sz="2800" b="0" u="sng" dirty="0">
                <a:effectLst/>
              </a:rPr>
              <a:t>http://</a:t>
            </a:r>
            <a:r>
              <a:rPr lang="en-US" sz="2800" b="0" u="sng" dirty="0" smtClean="0">
                <a:effectLst/>
              </a:rPr>
              <a:t>capterra.com/church-management-software</a:t>
            </a:r>
            <a:r>
              <a:rPr lang="en-US" sz="2800" b="0" u="sng" dirty="0">
                <a:effectLst/>
              </a:rPr>
              <a:t/>
            </a:r>
            <a:br>
              <a:rPr lang="en-US" sz="2800" b="0" u="sng" dirty="0">
                <a:effectLst/>
              </a:rPr>
            </a:br>
            <a:r>
              <a:rPr lang="en-US" sz="2800" b="0" u="sng" dirty="0">
                <a:effectLst/>
              </a:rPr>
              <a:t> www.ccmag.com</a:t>
            </a:r>
          </a:p>
        </p:txBody>
      </p:sp>
      <p:sp>
        <p:nvSpPr>
          <p:cNvPr id="90115" name="Rectangle 3"/>
          <p:cNvSpPr>
            <a:spLocks noGrp="1" noChangeArrowheads="1"/>
          </p:cNvSpPr>
          <p:nvPr>
            <p:ph type="body" sz="half" idx="1"/>
          </p:nvPr>
        </p:nvSpPr>
        <p:spPr>
          <a:xfrm>
            <a:off x="457199" y="2057400"/>
            <a:ext cx="8352971" cy="4525963"/>
          </a:xfrm>
        </p:spPr>
        <p:txBody>
          <a:bodyPr/>
          <a:lstStyle/>
          <a:p>
            <a:r>
              <a:rPr lang="en-US" dirty="0"/>
              <a:t>ACS</a:t>
            </a:r>
          </a:p>
          <a:p>
            <a:r>
              <a:rPr lang="en-US" dirty="0"/>
              <a:t>Ardent</a:t>
            </a:r>
          </a:p>
          <a:p>
            <a:r>
              <a:rPr lang="en-US" dirty="0"/>
              <a:t>By the Book</a:t>
            </a:r>
          </a:p>
          <a:p>
            <a:r>
              <a:rPr lang="en-US" dirty="0"/>
              <a:t>CDM Plus</a:t>
            </a:r>
          </a:p>
          <a:p>
            <a:r>
              <a:rPr lang="en-US" dirty="0"/>
              <a:t>Computer Helper</a:t>
            </a:r>
          </a:p>
          <a:p>
            <a:r>
              <a:rPr lang="en-US" dirty="0" err="1"/>
              <a:t>Daymark</a:t>
            </a:r>
            <a:endParaRPr lang="en-US" dirty="0"/>
          </a:p>
          <a:p>
            <a:r>
              <a:rPr lang="en-US" dirty="0" err="1" smtClean="0"/>
              <a:t>DataWiz</a:t>
            </a:r>
            <a:r>
              <a:rPr lang="en-US" dirty="0" smtClean="0"/>
              <a:t/>
            </a:r>
            <a:br>
              <a:rPr lang="en-US" dirty="0" smtClean="0"/>
            </a:br>
            <a:r>
              <a:rPr lang="en-US" dirty="0" smtClean="0"/>
              <a:t/>
            </a:r>
            <a:br>
              <a:rPr lang="en-US" dirty="0" smtClean="0"/>
            </a:br>
            <a:r>
              <a:rPr lang="en-US" dirty="0" smtClean="0"/>
              <a:t>Free accounting tools: www.freechurchaccounting.com</a:t>
            </a:r>
            <a:endParaRPr lang="en-US" dirty="0"/>
          </a:p>
          <a:p>
            <a:endParaRPr lang="en-US" u="sng" dirty="0"/>
          </a:p>
        </p:txBody>
      </p:sp>
      <p:sp>
        <p:nvSpPr>
          <p:cNvPr id="90118" name="Rectangle 6"/>
          <p:cNvSpPr>
            <a:spLocks noGrp="1" noChangeArrowheads="1"/>
          </p:cNvSpPr>
          <p:nvPr>
            <p:ph type="body" sz="half" idx="2"/>
          </p:nvPr>
        </p:nvSpPr>
        <p:spPr>
          <a:xfrm>
            <a:off x="4648200" y="2057400"/>
            <a:ext cx="4038600" cy="4525963"/>
          </a:xfrm>
        </p:spPr>
        <p:txBody>
          <a:bodyPr/>
          <a:lstStyle/>
          <a:p>
            <a:r>
              <a:rPr lang="en-US" dirty="0" err="1"/>
              <a:t>Diakonia</a:t>
            </a:r>
            <a:endParaRPr lang="en-US" dirty="0"/>
          </a:p>
          <a:p>
            <a:r>
              <a:rPr lang="en-US" dirty="0" err="1"/>
              <a:t>Findex</a:t>
            </a:r>
            <a:endParaRPr lang="en-US" dirty="0"/>
          </a:p>
          <a:p>
            <a:r>
              <a:rPr lang="en-US" dirty="0" smtClean="0"/>
              <a:t>ICON</a:t>
            </a:r>
            <a:endParaRPr lang="en-US" dirty="0"/>
          </a:p>
          <a:p>
            <a:r>
              <a:rPr lang="en-US" dirty="0" err="1"/>
              <a:t>Quickbooks</a:t>
            </a:r>
            <a:endParaRPr lang="en-US" u="sng" dirty="0"/>
          </a:p>
          <a:p>
            <a:r>
              <a:rPr lang="en-US" dirty="0"/>
              <a:t>RDS</a:t>
            </a:r>
          </a:p>
          <a:p>
            <a:r>
              <a:rPr lang="en-US" dirty="0" smtClean="0"/>
              <a:t>Shelby</a:t>
            </a:r>
          </a:p>
          <a:p>
            <a:r>
              <a:rPr lang="en-US" dirty="0" smtClean="0"/>
              <a:t>Fellowship</a:t>
            </a:r>
          </a:p>
        </p:txBody>
      </p:sp>
      <p:sp>
        <p:nvSpPr>
          <p:cNvPr id="90116" name="Text Box 4"/>
          <p:cNvSpPr txBox="1">
            <a:spLocks noChangeArrowheads="1"/>
          </p:cNvSpPr>
          <p:nvPr/>
        </p:nvSpPr>
        <p:spPr bwMode="auto">
          <a:xfrm>
            <a:off x="7683500" y="0"/>
            <a:ext cx="1460500" cy="641350"/>
          </a:xfrm>
          <a:prstGeom prst="rect">
            <a:avLst/>
          </a:prstGeom>
          <a:noFill/>
          <a:ln w="9525">
            <a:noFill/>
            <a:miter lim="800000"/>
            <a:headEnd/>
            <a:tailEnd/>
          </a:ln>
          <a:effectLst/>
        </p:spPr>
        <p:txBody>
          <a:bodyPr>
            <a:spAutoFit/>
          </a:bodyPr>
          <a:lstStyle/>
          <a:p>
            <a:pPr eaLnBrk="1" hangingPunct="1">
              <a:spcBef>
                <a:spcPct val="50000"/>
              </a:spcBef>
            </a:pPr>
            <a:r>
              <a:rPr lang="en-US" dirty="0">
                <a:latin typeface="Tahoma" pitchFamily="34" charset="0"/>
              </a:rPr>
              <a:t>Workbook Page </a:t>
            </a:r>
            <a:r>
              <a:rPr lang="en-US" dirty="0" smtClean="0">
                <a:latin typeface="Tahoma" pitchFamily="34" charset="0"/>
              </a:rPr>
              <a:t>104</a:t>
            </a:r>
            <a:endParaRPr lang="en-US" dirty="0">
              <a:latin typeface="Tahoma" pitchFamily="34" charset="0"/>
            </a:endParaRPr>
          </a:p>
        </p:txBody>
      </p:sp>
      <p:pic>
        <p:nvPicPr>
          <p:cNvPr id="90117" name="Picture 5" descr="j0195384"/>
          <p:cNvPicPr>
            <a:picLocks noChangeAspect="1" noChangeArrowheads="1"/>
          </p:cNvPicPr>
          <p:nvPr/>
        </p:nvPicPr>
        <p:blipFill>
          <a:blip r:embed="rId2" cstate="print"/>
          <a:srcRect/>
          <a:stretch>
            <a:fillRect/>
          </a:stretch>
        </p:blipFill>
        <p:spPr bwMode="auto">
          <a:xfrm>
            <a:off x="7015163" y="3860800"/>
            <a:ext cx="1795462" cy="1833563"/>
          </a:xfrm>
          <a:prstGeom prst="rect">
            <a:avLst/>
          </a:prstGeom>
          <a:noFill/>
        </p:spPr>
      </p:pic>
    </p:spTree>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90117"/>
                                        </p:tgtEl>
                                        <p:attrNameLst>
                                          <p:attrName>style.visibility</p:attrName>
                                        </p:attrNameLst>
                                      </p:cBhvr>
                                      <p:to>
                                        <p:strVal val="visible"/>
                                      </p:to>
                                    </p:set>
                                    <p:anim calcmode="lin" valueType="num">
                                      <p:cBhvr>
                                        <p:cTn id="7" dur="1000" fill="hold"/>
                                        <p:tgtEl>
                                          <p:spTgt spid="90117"/>
                                        </p:tgtEl>
                                        <p:attrNameLst>
                                          <p:attrName>ppt_w</p:attrName>
                                        </p:attrNameLst>
                                      </p:cBhvr>
                                      <p:tavLst>
                                        <p:tav tm="0">
                                          <p:val>
                                            <p:fltVal val="0"/>
                                          </p:val>
                                        </p:tav>
                                        <p:tav tm="100000">
                                          <p:val>
                                            <p:strVal val="#ppt_w"/>
                                          </p:val>
                                        </p:tav>
                                      </p:tavLst>
                                    </p:anim>
                                    <p:anim calcmode="lin" valueType="num">
                                      <p:cBhvr>
                                        <p:cTn id="8" dur="1000" fill="hold"/>
                                        <p:tgtEl>
                                          <p:spTgt spid="90117"/>
                                        </p:tgtEl>
                                        <p:attrNameLst>
                                          <p:attrName>ppt_h</p:attrName>
                                        </p:attrNameLst>
                                      </p:cBhvr>
                                      <p:tavLst>
                                        <p:tav tm="0">
                                          <p:val>
                                            <p:fltVal val="0"/>
                                          </p:val>
                                        </p:tav>
                                        <p:tav tm="100000">
                                          <p:val>
                                            <p:strVal val="#ppt_h"/>
                                          </p:val>
                                        </p:tav>
                                      </p:tavLst>
                                    </p:anim>
                                    <p:anim calcmode="lin" valueType="num">
                                      <p:cBhvr>
                                        <p:cTn id="9" dur="1000" fill="hold"/>
                                        <p:tgtEl>
                                          <p:spTgt spid="90117"/>
                                        </p:tgtEl>
                                        <p:attrNameLst>
                                          <p:attrName>style.rotation</p:attrName>
                                        </p:attrNameLst>
                                      </p:cBhvr>
                                      <p:tavLst>
                                        <p:tav tm="0">
                                          <p:val>
                                            <p:fltVal val="90"/>
                                          </p:val>
                                        </p:tav>
                                        <p:tav tm="100000">
                                          <p:val>
                                            <p:fltVal val="0"/>
                                          </p:val>
                                        </p:tav>
                                      </p:tavLst>
                                    </p:anim>
                                    <p:animEffect transition="in" filter="fade">
                                      <p:cBhvr>
                                        <p:cTn id="10" dur="1000"/>
                                        <p:tgtEl>
                                          <p:spTgt spid="90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ChangeArrowheads="1"/>
          </p:cNvSpPr>
          <p:nvPr>
            <p:ph type="ctrTitle"/>
          </p:nvPr>
        </p:nvSpPr>
        <p:spPr>
          <a:xfrm>
            <a:off x="2598738" y="717550"/>
            <a:ext cx="6545262" cy="1828800"/>
          </a:xfrm>
        </p:spPr>
        <p:txBody>
          <a:bodyPr/>
          <a:lstStyle/>
          <a:p>
            <a:r>
              <a:rPr lang="en-US" sz="5400" dirty="0"/>
              <a:t>Basic Tax Seminar</a:t>
            </a:r>
            <a:br>
              <a:rPr lang="en-US" sz="5400" dirty="0"/>
            </a:br>
            <a:r>
              <a:rPr lang="en-US" sz="5400" dirty="0" smtClean="0"/>
              <a:t>2012</a:t>
            </a:r>
            <a:endParaRPr lang="en-US" sz="5400" dirty="0"/>
          </a:p>
        </p:txBody>
      </p:sp>
      <p:sp>
        <p:nvSpPr>
          <p:cNvPr id="267267" name="Rectangle 3"/>
          <p:cNvSpPr>
            <a:spLocks noGrp="1" noChangeArrowheads="1"/>
          </p:cNvSpPr>
          <p:nvPr>
            <p:ph type="subTitle" idx="1"/>
          </p:nvPr>
        </p:nvSpPr>
        <p:spPr>
          <a:xfrm>
            <a:off x="609600" y="3587750"/>
            <a:ext cx="7924800" cy="2767013"/>
          </a:xfrm>
        </p:spPr>
        <p:txBody>
          <a:bodyPr/>
          <a:lstStyle/>
          <a:p>
            <a:pPr>
              <a:lnSpc>
                <a:spcPct val="80000"/>
              </a:lnSpc>
            </a:pPr>
            <a:r>
              <a:rPr lang="en-US" sz="2800" dirty="0"/>
              <a:t>Baptist General Convention of Oklahoma</a:t>
            </a:r>
          </a:p>
          <a:p>
            <a:pPr>
              <a:lnSpc>
                <a:spcPct val="80000"/>
              </a:lnSpc>
            </a:pPr>
            <a:r>
              <a:rPr lang="en-US" sz="2800" dirty="0"/>
              <a:t>Office of Information Services</a:t>
            </a:r>
          </a:p>
          <a:p>
            <a:pPr>
              <a:lnSpc>
                <a:spcPct val="80000"/>
              </a:lnSpc>
            </a:pPr>
            <a:r>
              <a:rPr lang="en-US" sz="2800" i="1" dirty="0">
                <a:solidFill>
                  <a:schemeClr val="tx2"/>
                </a:solidFill>
              </a:rPr>
              <a:t>Barbara </a:t>
            </a:r>
            <a:r>
              <a:rPr lang="en-US" sz="2800" i="1" dirty="0" err="1">
                <a:solidFill>
                  <a:schemeClr val="tx2"/>
                </a:solidFill>
              </a:rPr>
              <a:t>Spess</a:t>
            </a:r>
            <a:endParaRPr lang="en-US" sz="2800" i="1" dirty="0">
              <a:solidFill>
                <a:schemeClr val="tx2"/>
              </a:solidFill>
            </a:endParaRPr>
          </a:p>
          <a:p>
            <a:pPr>
              <a:lnSpc>
                <a:spcPct val="80000"/>
              </a:lnSpc>
            </a:pPr>
            <a:r>
              <a:rPr lang="en-US" sz="2800" i="1" dirty="0">
                <a:solidFill>
                  <a:schemeClr val="tx2"/>
                </a:solidFill>
              </a:rPr>
              <a:t>Norma Woodard</a:t>
            </a:r>
          </a:p>
          <a:p>
            <a:pPr>
              <a:lnSpc>
                <a:spcPct val="80000"/>
              </a:lnSpc>
            </a:pPr>
            <a:r>
              <a:rPr lang="en-US" sz="2800" i="1" dirty="0" smtClean="0">
                <a:solidFill>
                  <a:schemeClr val="tx2"/>
                </a:solidFill>
              </a:rPr>
              <a:t>Thomas </a:t>
            </a:r>
            <a:r>
              <a:rPr lang="en-US" sz="2800" i="1" dirty="0">
                <a:solidFill>
                  <a:schemeClr val="tx2"/>
                </a:solidFill>
              </a:rPr>
              <a:t>Jordan</a:t>
            </a:r>
          </a:p>
        </p:txBody>
      </p:sp>
      <p:pic>
        <p:nvPicPr>
          <p:cNvPr id="267268" name="Picture 4" descr="AMF00077"/>
          <p:cNvPicPr>
            <a:picLocks noChangeAspect="1" noChangeArrowheads="1"/>
          </p:cNvPicPr>
          <p:nvPr/>
        </p:nvPicPr>
        <p:blipFill>
          <a:blip r:embed="rId2" cstate="print"/>
          <a:srcRect/>
          <a:stretch>
            <a:fillRect/>
          </a:stretch>
        </p:blipFill>
        <p:spPr bwMode="auto">
          <a:xfrm rot="-1830474">
            <a:off x="7289800" y="4068763"/>
            <a:ext cx="1176338" cy="2451100"/>
          </a:xfrm>
          <a:prstGeom prst="rect">
            <a:avLst/>
          </a:prstGeom>
          <a:noFill/>
        </p:spPr>
      </p:pic>
      <p:pic>
        <p:nvPicPr>
          <p:cNvPr id="267270" name="Picture 6" descr="Basic Tax logo"/>
          <p:cNvPicPr>
            <a:picLocks noChangeAspect="1" noChangeArrowheads="1"/>
          </p:cNvPicPr>
          <p:nvPr/>
        </p:nvPicPr>
        <p:blipFill>
          <a:blip r:embed="rId3" cstate="print"/>
          <a:srcRect/>
          <a:stretch>
            <a:fillRect/>
          </a:stretch>
        </p:blipFill>
        <p:spPr bwMode="auto">
          <a:xfrm rot="-1083701">
            <a:off x="360363" y="406400"/>
            <a:ext cx="2359025" cy="2336800"/>
          </a:xfrm>
          <a:prstGeom prst="rect">
            <a:avLst/>
          </a:prstGeom>
          <a:noFill/>
        </p:spPr>
      </p:pic>
    </p:spTree>
  </p:cSld>
  <p:clrMapOvr>
    <a:masterClrMapping/>
  </p:clrMapOvr>
  <p:transition spd="med">
    <p:pull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rrowheads="1"/>
          </p:cNvSpPr>
          <p:nvPr>
            <p:ph type="title"/>
          </p:nvPr>
        </p:nvSpPr>
        <p:spPr/>
        <p:txBody>
          <a:bodyPr/>
          <a:lstStyle/>
          <a:p>
            <a:r>
              <a:rPr lang="en-US"/>
              <a:t>Reporting Minister’s Income</a:t>
            </a:r>
          </a:p>
        </p:txBody>
      </p:sp>
      <p:sp>
        <p:nvSpPr>
          <p:cNvPr id="54275" name="Rectangle 3"/>
          <p:cNvSpPr>
            <a:spLocks noGrp="1" noChangeArrowheads="1"/>
          </p:cNvSpPr>
          <p:nvPr>
            <p:ph type="body" idx="1"/>
          </p:nvPr>
        </p:nvSpPr>
        <p:spPr>
          <a:xfrm>
            <a:off x="606425" y="1911350"/>
            <a:ext cx="8058150" cy="4211638"/>
          </a:xfrm>
        </p:spPr>
        <p:txBody>
          <a:bodyPr/>
          <a:lstStyle/>
          <a:p>
            <a:r>
              <a:rPr lang="en-US"/>
              <a:t>W-2 Required for salary</a:t>
            </a:r>
          </a:p>
          <a:p>
            <a:r>
              <a:rPr lang="en-US"/>
              <a:t>Schedule C for revivals, weddings, etc.</a:t>
            </a:r>
          </a:p>
          <a:p>
            <a:r>
              <a:rPr lang="en-US"/>
              <a:t>Schedule SE should show income from:</a:t>
            </a:r>
          </a:p>
          <a:p>
            <a:pPr lvl="1"/>
            <a:r>
              <a:rPr lang="en-US"/>
              <a:t>W-2</a:t>
            </a:r>
          </a:p>
          <a:p>
            <a:pPr lvl="1"/>
            <a:r>
              <a:rPr lang="en-US"/>
              <a:t>Schedule C</a:t>
            </a:r>
          </a:p>
          <a:p>
            <a:pPr lvl="1"/>
            <a:r>
              <a:rPr lang="en-US"/>
              <a:t>Housing Allowance</a:t>
            </a:r>
          </a:p>
        </p:txBody>
      </p:sp>
      <p:sp>
        <p:nvSpPr>
          <p:cNvPr id="54276" name="Text Box 4"/>
          <p:cNvSpPr txBox="1">
            <a:spLocks noChangeArrowheads="1"/>
          </p:cNvSpPr>
          <p:nvPr/>
        </p:nvSpPr>
        <p:spPr bwMode="auto">
          <a:xfrm>
            <a:off x="7800975" y="0"/>
            <a:ext cx="1343025" cy="641350"/>
          </a:xfrm>
          <a:prstGeom prst="rect">
            <a:avLst/>
          </a:prstGeom>
          <a:noFill/>
          <a:ln w="9525">
            <a:noFill/>
            <a:miter lim="800000"/>
            <a:headEnd/>
            <a:tailEnd/>
          </a:ln>
          <a:effectLst/>
        </p:spPr>
        <p:txBody>
          <a:bodyPr>
            <a:spAutoFit/>
          </a:bodyPr>
          <a:lstStyle/>
          <a:p>
            <a:pPr eaLnBrk="1" hangingPunct="1">
              <a:spcBef>
                <a:spcPct val="50000"/>
              </a:spcBef>
            </a:pPr>
            <a:r>
              <a:rPr lang="en-US" dirty="0">
                <a:latin typeface="Tahoma" pitchFamily="34" charset="0"/>
              </a:rPr>
              <a:t>Workbook Page </a:t>
            </a:r>
            <a:r>
              <a:rPr lang="en-US" dirty="0" smtClean="0">
                <a:latin typeface="Tahoma" pitchFamily="34" charset="0"/>
              </a:rPr>
              <a:t>7</a:t>
            </a:r>
            <a:endParaRPr lang="en-US" dirty="0">
              <a:latin typeface="Tahoma" pitchFamily="34" charset="0"/>
            </a:endParaRPr>
          </a:p>
        </p:txBody>
      </p:sp>
    </p:spTree>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54275">
                                            <p:txEl>
                                              <p:pRg st="0" end="0"/>
                                            </p:txEl>
                                          </p:spTgt>
                                        </p:tgtEl>
                                        <p:attrNameLst>
                                          <p:attrName>style.visibility</p:attrName>
                                        </p:attrNameLst>
                                      </p:cBhvr>
                                      <p:to>
                                        <p:strVal val="visible"/>
                                      </p:to>
                                    </p:set>
                                    <p:anim calcmode="lin" valueType="num">
                                      <p:cBhvr>
                                        <p:cTn id="7" dur="1000" fill="hold"/>
                                        <p:tgtEl>
                                          <p:spTgt spid="54275">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5427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54275">
                                            <p:txEl>
                                              <p:pRg st="0" end="0"/>
                                            </p:txEl>
                                          </p:spTgt>
                                        </p:tgtEl>
                                      </p:cBhvr>
                                    </p:animEffect>
                                  </p:childTnLst>
                                </p:cTn>
                              </p:par>
                            </p:childTnLst>
                          </p:cTn>
                        </p:par>
                        <p:par>
                          <p:cTn id="10" fill="hold">
                            <p:stCondLst>
                              <p:cond delay="1000"/>
                            </p:stCondLst>
                            <p:childTnLst>
                              <p:par>
                                <p:cTn id="11" presetID="29" presetClass="entr" presetSubtype="0" fill="hold" grpId="0" nodeType="afterEffect">
                                  <p:stCondLst>
                                    <p:cond delay="0"/>
                                  </p:stCondLst>
                                  <p:childTnLst>
                                    <p:set>
                                      <p:cBhvr>
                                        <p:cTn id="12" dur="1" fill="hold">
                                          <p:stCondLst>
                                            <p:cond delay="0"/>
                                          </p:stCondLst>
                                        </p:cTn>
                                        <p:tgtEl>
                                          <p:spTgt spid="54275">
                                            <p:txEl>
                                              <p:pRg st="1" end="1"/>
                                            </p:txEl>
                                          </p:spTgt>
                                        </p:tgtEl>
                                        <p:attrNameLst>
                                          <p:attrName>style.visibility</p:attrName>
                                        </p:attrNameLst>
                                      </p:cBhvr>
                                      <p:to>
                                        <p:strVal val="visible"/>
                                      </p:to>
                                    </p:set>
                                    <p:anim calcmode="lin" valueType="num">
                                      <p:cBhvr>
                                        <p:cTn id="13" dur="1000" fill="hold"/>
                                        <p:tgtEl>
                                          <p:spTgt spid="54275">
                                            <p:txEl>
                                              <p:pRg st="1" end="1"/>
                                            </p:txEl>
                                          </p:spTgt>
                                        </p:tgtEl>
                                        <p:attrNameLst>
                                          <p:attrName>ppt_x</p:attrName>
                                        </p:attrNameLst>
                                      </p:cBhvr>
                                      <p:tavLst>
                                        <p:tav tm="0">
                                          <p:val>
                                            <p:strVal val="#ppt_x-.2"/>
                                          </p:val>
                                        </p:tav>
                                        <p:tav tm="100000">
                                          <p:val>
                                            <p:strVal val="#ppt_x"/>
                                          </p:val>
                                        </p:tav>
                                      </p:tavLst>
                                    </p:anim>
                                    <p:anim calcmode="lin" valueType="num">
                                      <p:cBhvr>
                                        <p:cTn id="14" dur="1000" fill="hold"/>
                                        <p:tgtEl>
                                          <p:spTgt spid="54275">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5" dur="1000"/>
                                        <p:tgtEl>
                                          <p:spTgt spid="54275">
                                            <p:txEl>
                                              <p:pRg st="1" end="1"/>
                                            </p:txEl>
                                          </p:spTgt>
                                        </p:tgtEl>
                                      </p:cBhvr>
                                    </p:animEffect>
                                  </p:childTnLst>
                                </p:cTn>
                              </p:par>
                            </p:childTnLst>
                          </p:cTn>
                        </p:par>
                        <p:par>
                          <p:cTn id="16" fill="hold">
                            <p:stCondLst>
                              <p:cond delay="2000"/>
                            </p:stCondLst>
                            <p:childTnLst>
                              <p:par>
                                <p:cTn id="17" presetID="29" presetClass="entr" presetSubtype="0" fill="hold" grpId="0" nodeType="afterEffect">
                                  <p:stCondLst>
                                    <p:cond delay="0"/>
                                  </p:stCondLst>
                                  <p:childTnLst>
                                    <p:set>
                                      <p:cBhvr>
                                        <p:cTn id="18" dur="1" fill="hold">
                                          <p:stCondLst>
                                            <p:cond delay="0"/>
                                          </p:stCondLst>
                                        </p:cTn>
                                        <p:tgtEl>
                                          <p:spTgt spid="54275">
                                            <p:txEl>
                                              <p:pRg st="2" end="2"/>
                                            </p:txEl>
                                          </p:spTgt>
                                        </p:tgtEl>
                                        <p:attrNameLst>
                                          <p:attrName>style.visibility</p:attrName>
                                        </p:attrNameLst>
                                      </p:cBhvr>
                                      <p:to>
                                        <p:strVal val="visible"/>
                                      </p:to>
                                    </p:set>
                                    <p:anim calcmode="lin" valueType="num">
                                      <p:cBhvr>
                                        <p:cTn id="19" dur="1000" fill="hold"/>
                                        <p:tgtEl>
                                          <p:spTgt spid="54275">
                                            <p:txEl>
                                              <p:pRg st="2" end="2"/>
                                            </p:txEl>
                                          </p:spTgt>
                                        </p:tgtEl>
                                        <p:attrNameLst>
                                          <p:attrName>ppt_x</p:attrName>
                                        </p:attrNameLst>
                                      </p:cBhvr>
                                      <p:tavLst>
                                        <p:tav tm="0">
                                          <p:val>
                                            <p:strVal val="#ppt_x-.2"/>
                                          </p:val>
                                        </p:tav>
                                        <p:tav tm="100000">
                                          <p:val>
                                            <p:strVal val="#ppt_x"/>
                                          </p:val>
                                        </p:tav>
                                      </p:tavLst>
                                    </p:anim>
                                    <p:anim calcmode="lin" valueType="num">
                                      <p:cBhvr>
                                        <p:cTn id="20" dur="1000" fill="hold"/>
                                        <p:tgtEl>
                                          <p:spTgt spid="54275">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1" dur="1000"/>
                                        <p:tgtEl>
                                          <p:spTgt spid="54275">
                                            <p:txEl>
                                              <p:pRg st="2" end="2"/>
                                            </p:txEl>
                                          </p:spTgt>
                                        </p:tgtEl>
                                      </p:cBhvr>
                                    </p:animEffect>
                                  </p:childTnLst>
                                </p:cTn>
                              </p:par>
                            </p:childTnLst>
                          </p:cTn>
                        </p:par>
                        <p:par>
                          <p:cTn id="22" fill="hold">
                            <p:stCondLst>
                              <p:cond delay="3000"/>
                            </p:stCondLst>
                            <p:childTnLst>
                              <p:par>
                                <p:cTn id="23" presetID="2" presetClass="entr" presetSubtype="4" fill="hold" nodeType="afterEffect">
                                  <p:stCondLst>
                                    <p:cond delay="0"/>
                                  </p:stCondLst>
                                  <p:childTnLst>
                                    <p:set>
                                      <p:cBhvr>
                                        <p:cTn id="24" dur="1" fill="hold">
                                          <p:stCondLst>
                                            <p:cond delay="0"/>
                                          </p:stCondLst>
                                        </p:cTn>
                                        <p:tgtEl>
                                          <p:spTgt spid="54275">
                                            <p:txEl>
                                              <p:pRg st="3" end="3"/>
                                            </p:txEl>
                                          </p:spTgt>
                                        </p:tgtEl>
                                        <p:attrNameLst>
                                          <p:attrName>style.visibility</p:attrName>
                                        </p:attrNameLst>
                                      </p:cBhvr>
                                      <p:to>
                                        <p:strVal val="visible"/>
                                      </p:to>
                                    </p:set>
                                    <p:anim calcmode="lin" valueType="num">
                                      <p:cBhvr additive="base">
                                        <p:cTn id="25" dur="1000" fill="hold"/>
                                        <p:tgtEl>
                                          <p:spTgt spid="54275">
                                            <p:txEl>
                                              <p:pRg st="3" end="3"/>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54275">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4275">
                                            <p:txEl>
                                              <p:pRg st="4" end="4"/>
                                            </p:txEl>
                                          </p:spTgt>
                                        </p:tgtEl>
                                        <p:attrNameLst>
                                          <p:attrName>style.visibility</p:attrName>
                                        </p:attrNameLst>
                                      </p:cBhvr>
                                      <p:to>
                                        <p:strVal val="visible"/>
                                      </p:to>
                                    </p:set>
                                    <p:anim calcmode="lin" valueType="num">
                                      <p:cBhvr additive="base">
                                        <p:cTn id="29" dur="1000" fill="hold"/>
                                        <p:tgtEl>
                                          <p:spTgt spid="54275">
                                            <p:txEl>
                                              <p:pRg st="4" end="4"/>
                                            </p:txEl>
                                          </p:spTgt>
                                        </p:tgtEl>
                                        <p:attrNameLst>
                                          <p:attrName>ppt_x</p:attrName>
                                        </p:attrNameLst>
                                      </p:cBhvr>
                                      <p:tavLst>
                                        <p:tav tm="0">
                                          <p:val>
                                            <p:strVal val="#ppt_x"/>
                                          </p:val>
                                        </p:tav>
                                        <p:tav tm="100000">
                                          <p:val>
                                            <p:strVal val="#ppt_x"/>
                                          </p:val>
                                        </p:tav>
                                      </p:tavLst>
                                    </p:anim>
                                    <p:anim calcmode="lin" valueType="num">
                                      <p:cBhvr additive="base">
                                        <p:cTn id="30" dur="1000" fill="hold"/>
                                        <p:tgtEl>
                                          <p:spTgt spid="54275">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54275">
                                            <p:txEl>
                                              <p:pRg st="5" end="5"/>
                                            </p:txEl>
                                          </p:spTgt>
                                        </p:tgtEl>
                                        <p:attrNameLst>
                                          <p:attrName>style.visibility</p:attrName>
                                        </p:attrNameLst>
                                      </p:cBhvr>
                                      <p:to>
                                        <p:strVal val="visible"/>
                                      </p:to>
                                    </p:set>
                                    <p:anim calcmode="lin" valueType="num">
                                      <p:cBhvr additive="base">
                                        <p:cTn id="33" dur="1000" fill="hold"/>
                                        <p:tgtEl>
                                          <p:spTgt spid="54275">
                                            <p:txEl>
                                              <p:pRg st="5" end="5"/>
                                            </p:txEl>
                                          </p:spTgt>
                                        </p:tgtEl>
                                        <p:attrNameLst>
                                          <p:attrName>ppt_x</p:attrName>
                                        </p:attrNameLst>
                                      </p:cBhvr>
                                      <p:tavLst>
                                        <p:tav tm="0">
                                          <p:val>
                                            <p:strVal val="#ppt_x"/>
                                          </p:val>
                                        </p:tav>
                                        <p:tav tm="100000">
                                          <p:val>
                                            <p:strVal val="#ppt_x"/>
                                          </p:val>
                                        </p:tav>
                                      </p:tavLst>
                                    </p:anim>
                                    <p:anim calcmode="lin" valueType="num">
                                      <p:cBhvr additive="base">
                                        <p:cTn id="34" dur="1000" fill="hold"/>
                                        <p:tgtEl>
                                          <p:spTgt spid="5427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Rot="1" noChangeArrowheads="1"/>
          </p:cNvSpPr>
          <p:nvPr>
            <p:ph type="title"/>
          </p:nvPr>
        </p:nvSpPr>
        <p:spPr/>
        <p:txBody>
          <a:bodyPr/>
          <a:lstStyle/>
          <a:p>
            <a:r>
              <a:rPr lang="en-US"/>
              <a:t>Withholding Taxes for Ministers</a:t>
            </a:r>
          </a:p>
        </p:txBody>
      </p:sp>
      <p:sp>
        <p:nvSpPr>
          <p:cNvPr id="231427" name="Rectangle 3"/>
          <p:cNvSpPr>
            <a:spLocks noGrp="1" noChangeArrowheads="1"/>
          </p:cNvSpPr>
          <p:nvPr>
            <p:ph type="body" idx="1"/>
          </p:nvPr>
        </p:nvSpPr>
        <p:spPr>
          <a:xfrm>
            <a:off x="457200" y="1600200"/>
            <a:ext cx="8019143" cy="5257800"/>
          </a:xfrm>
        </p:spPr>
        <p:txBody>
          <a:bodyPr/>
          <a:lstStyle/>
          <a:p>
            <a:pPr>
              <a:lnSpc>
                <a:spcPct val="90000"/>
              </a:lnSpc>
            </a:pPr>
            <a:r>
              <a:rPr lang="en-US" dirty="0"/>
              <a:t>A minister’s income is exempt from mandatory withholding</a:t>
            </a:r>
            <a:r>
              <a:rPr lang="en-US" dirty="0" smtClean="0"/>
              <a:t>.  However, </a:t>
            </a:r>
            <a:endParaRPr lang="en-US" dirty="0"/>
          </a:p>
          <a:p>
            <a:pPr lvl="1">
              <a:lnSpc>
                <a:spcPct val="70000"/>
              </a:lnSpc>
            </a:pPr>
            <a:r>
              <a:rPr lang="en-US" dirty="0"/>
              <a:t>A church may withhold taxes if requested by the minister.</a:t>
            </a:r>
          </a:p>
          <a:p>
            <a:pPr lvl="1">
              <a:lnSpc>
                <a:spcPct val="70000"/>
              </a:lnSpc>
            </a:pPr>
            <a:r>
              <a:rPr lang="en-US" dirty="0"/>
              <a:t>Voluntary withholding may include </a:t>
            </a:r>
            <a:r>
              <a:rPr lang="en-US" dirty="0" smtClean="0"/>
              <a:t>the self-employment </a:t>
            </a:r>
            <a:r>
              <a:rPr lang="en-US" dirty="0"/>
              <a:t>tax</a:t>
            </a:r>
            <a:r>
              <a:rPr lang="en-US" dirty="0" smtClean="0"/>
              <a:t>.</a:t>
            </a:r>
            <a:br>
              <a:rPr lang="en-US" dirty="0" smtClean="0"/>
            </a:br>
            <a:endParaRPr lang="en-US" dirty="0"/>
          </a:p>
          <a:p>
            <a:pPr>
              <a:lnSpc>
                <a:spcPct val="90000"/>
              </a:lnSpc>
            </a:pPr>
            <a:r>
              <a:rPr lang="en-US" dirty="0"/>
              <a:t>Social Security Offset</a:t>
            </a:r>
          </a:p>
          <a:p>
            <a:pPr lvl="1">
              <a:lnSpc>
                <a:spcPct val="70000"/>
              </a:lnSpc>
            </a:pPr>
            <a:r>
              <a:rPr lang="en-US" dirty="0"/>
              <a:t>Can be provided by the church to offset </a:t>
            </a:r>
            <a:r>
              <a:rPr lang="en-US" dirty="0" smtClean="0"/>
              <a:t>the self-employment </a:t>
            </a:r>
            <a:r>
              <a:rPr lang="en-US" dirty="0"/>
              <a:t>tax.</a:t>
            </a:r>
          </a:p>
          <a:p>
            <a:pPr lvl="1">
              <a:lnSpc>
                <a:spcPct val="70000"/>
              </a:lnSpc>
            </a:pPr>
            <a:r>
              <a:rPr lang="en-US" dirty="0" smtClean="0"/>
              <a:t>Included </a:t>
            </a:r>
            <a:r>
              <a:rPr lang="en-US" dirty="0"/>
              <a:t>in the minister’s taxable income.</a:t>
            </a:r>
          </a:p>
        </p:txBody>
      </p:sp>
      <p:sp>
        <p:nvSpPr>
          <p:cNvPr id="231428" name="Text Box 4"/>
          <p:cNvSpPr txBox="1">
            <a:spLocks noChangeArrowheads="1"/>
          </p:cNvSpPr>
          <p:nvPr/>
        </p:nvSpPr>
        <p:spPr bwMode="auto">
          <a:xfrm>
            <a:off x="7800975" y="0"/>
            <a:ext cx="1343025" cy="535531"/>
          </a:xfrm>
          <a:prstGeom prst="rect">
            <a:avLst/>
          </a:prstGeom>
          <a:noFill/>
          <a:ln w="9525">
            <a:noFill/>
            <a:miter lim="800000"/>
            <a:headEnd/>
            <a:tailEnd/>
          </a:ln>
          <a:effectLst/>
        </p:spPr>
        <p:txBody>
          <a:bodyPr>
            <a:spAutoFit/>
          </a:bodyPr>
          <a:lstStyle/>
          <a:p>
            <a:pPr eaLnBrk="1" hangingPunct="1">
              <a:lnSpc>
                <a:spcPct val="80000"/>
              </a:lnSpc>
              <a:spcBef>
                <a:spcPct val="50000"/>
              </a:spcBef>
            </a:pPr>
            <a:r>
              <a:rPr lang="en-US" dirty="0">
                <a:latin typeface="Tahoma" pitchFamily="34" charset="0"/>
              </a:rPr>
              <a:t>Workbook Page </a:t>
            </a:r>
            <a:r>
              <a:rPr lang="en-US" dirty="0" smtClean="0">
                <a:latin typeface="Tahoma" pitchFamily="34" charset="0"/>
              </a:rPr>
              <a:t>7</a:t>
            </a:r>
            <a:endParaRPr lang="en-US" dirty="0">
              <a:latin typeface="Tahoma" pitchFamily="34" charset="0"/>
            </a:endParaRPr>
          </a:p>
        </p:txBody>
      </p:sp>
    </p:spTree>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31427">
                                            <p:txEl>
                                              <p:pRg st="0" end="0"/>
                                            </p:txEl>
                                          </p:spTgt>
                                        </p:tgtEl>
                                        <p:attrNameLst>
                                          <p:attrName>style.visibility</p:attrName>
                                        </p:attrNameLst>
                                      </p:cBhvr>
                                      <p:to>
                                        <p:strVal val="visible"/>
                                      </p:to>
                                    </p:set>
                                    <p:anim calcmode="lin" valueType="num">
                                      <p:cBhvr additive="base">
                                        <p:cTn id="7" dur="1000" fill="hold"/>
                                        <p:tgtEl>
                                          <p:spTgt spid="231427">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231427">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231427">
                                            <p:txEl>
                                              <p:pRg st="1" end="1"/>
                                            </p:txEl>
                                          </p:spTgt>
                                        </p:tgtEl>
                                        <p:attrNameLst>
                                          <p:attrName>style.visibility</p:attrName>
                                        </p:attrNameLst>
                                      </p:cBhvr>
                                      <p:to>
                                        <p:strVal val="visible"/>
                                      </p:to>
                                    </p:set>
                                    <p:anim calcmode="lin" valueType="num">
                                      <p:cBhvr additive="base">
                                        <p:cTn id="12" dur="1000" fill="hold"/>
                                        <p:tgtEl>
                                          <p:spTgt spid="231427">
                                            <p:txEl>
                                              <p:pRg st="1" end="1"/>
                                            </p:txEl>
                                          </p:spTgt>
                                        </p:tgtEl>
                                        <p:attrNameLst>
                                          <p:attrName>ppt_x</p:attrName>
                                        </p:attrNameLst>
                                      </p:cBhvr>
                                      <p:tavLst>
                                        <p:tav tm="0">
                                          <p:val>
                                            <p:strVal val="#ppt_x"/>
                                          </p:val>
                                        </p:tav>
                                        <p:tav tm="100000">
                                          <p:val>
                                            <p:strVal val="#ppt_x"/>
                                          </p:val>
                                        </p:tav>
                                      </p:tavLst>
                                    </p:anim>
                                    <p:anim calcmode="lin" valueType="num">
                                      <p:cBhvr additive="base">
                                        <p:cTn id="13" dur="1000" fill="hold"/>
                                        <p:tgtEl>
                                          <p:spTgt spid="231427">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grpId="0" nodeType="afterEffect">
                                  <p:stCondLst>
                                    <p:cond delay="0"/>
                                  </p:stCondLst>
                                  <p:childTnLst>
                                    <p:set>
                                      <p:cBhvr>
                                        <p:cTn id="16" dur="1" fill="hold">
                                          <p:stCondLst>
                                            <p:cond delay="0"/>
                                          </p:stCondLst>
                                        </p:cTn>
                                        <p:tgtEl>
                                          <p:spTgt spid="231427">
                                            <p:txEl>
                                              <p:pRg st="2" end="2"/>
                                            </p:txEl>
                                          </p:spTgt>
                                        </p:tgtEl>
                                        <p:attrNameLst>
                                          <p:attrName>style.visibility</p:attrName>
                                        </p:attrNameLst>
                                      </p:cBhvr>
                                      <p:to>
                                        <p:strVal val="visible"/>
                                      </p:to>
                                    </p:set>
                                    <p:anim calcmode="lin" valueType="num">
                                      <p:cBhvr additive="base">
                                        <p:cTn id="17" dur="1000" fill="hold"/>
                                        <p:tgtEl>
                                          <p:spTgt spid="231427">
                                            <p:txEl>
                                              <p:pRg st="2" end="2"/>
                                            </p:txEl>
                                          </p:spTgt>
                                        </p:tgtEl>
                                        <p:attrNameLst>
                                          <p:attrName>ppt_x</p:attrName>
                                        </p:attrNameLst>
                                      </p:cBhvr>
                                      <p:tavLst>
                                        <p:tav tm="0">
                                          <p:val>
                                            <p:strVal val="#ppt_x"/>
                                          </p:val>
                                        </p:tav>
                                        <p:tav tm="100000">
                                          <p:val>
                                            <p:strVal val="#ppt_x"/>
                                          </p:val>
                                        </p:tav>
                                      </p:tavLst>
                                    </p:anim>
                                    <p:anim calcmode="lin" valueType="num">
                                      <p:cBhvr additive="base">
                                        <p:cTn id="18" dur="1000" fill="hold"/>
                                        <p:tgtEl>
                                          <p:spTgt spid="231427">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grpId="0" nodeType="afterEffect">
                                  <p:stCondLst>
                                    <p:cond delay="0"/>
                                  </p:stCondLst>
                                  <p:childTnLst>
                                    <p:set>
                                      <p:cBhvr>
                                        <p:cTn id="21" dur="1" fill="hold">
                                          <p:stCondLst>
                                            <p:cond delay="0"/>
                                          </p:stCondLst>
                                        </p:cTn>
                                        <p:tgtEl>
                                          <p:spTgt spid="231427">
                                            <p:txEl>
                                              <p:pRg st="3" end="3"/>
                                            </p:txEl>
                                          </p:spTgt>
                                        </p:tgtEl>
                                        <p:attrNameLst>
                                          <p:attrName>style.visibility</p:attrName>
                                        </p:attrNameLst>
                                      </p:cBhvr>
                                      <p:to>
                                        <p:strVal val="visible"/>
                                      </p:to>
                                    </p:set>
                                    <p:anim calcmode="lin" valueType="num">
                                      <p:cBhvr additive="base">
                                        <p:cTn id="22" dur="1000" fill="hold"/>
                                        <p:tgtEl>
                                          <p:spTgt spid="231427">
                                            <p:txEl>
                                              <p:pRg st="3" end="3"/>
                                            </p:txEl>
                                          </p:spTgt>
                                        </p:tgtEl>
                                        <p:attrNameLst>
                                          <p:attrName>ppt_x</p:attrName>
                                        </p:attrNameLst>
                                      </p:cBhvr>
                                      <p:tavLst>
                                        <p:tav tm="0">
                                          <p:val>
                                            <p:strVal val="#ppt_x"/>
                                          </p:val>
                                        </p:tav>
                                        <p:tav tm="100000">
                                          <p:val>
                                            <p:strVal val="#ppt_x"/>
                                          </p:val>
                                        </p:tav>
                                      </p:tavLst>
                                    </p:anim>
                                    <p:anim calcmode="lin" valueType="num">
                                      <p:cBhvr additive="base">
                                        <p:cTn id="23" dur="1000" fill="hold"/>
                                        <p:tgtEl>
                                          <p:spTgt spid="231427">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4000"/>
                            </p:stCondLst>
                            <p:childTnLst>
                              <p:par>
                                <p:cTn id="25" presetID="2" presetClass="entr" presetSubtype="4" fill="hold" grpId="0" nodeType="afterEffect">
                                  <p:stCondLst>
                                    <p:cond delay="0"/>
                                  </p:stCondLst>
                                  <p:childTnLst>
                                    <p:set>
                                      <p:cBhvr>
                                        <p:cTn id="26" dur="1" fill="hold">
                                          <p:stCondLst>
                                            <p:cond delay="0"/>
                                          </p:stCondLst>
                                        </p:cTn>
                                        <p:tgtEl>
                                          <p:spTgt spid="231427">
                                            <p:txEl>
                                              <p:pRg st="4" end="4"/>
                                            </p:txEl>
                                          </p:spTgt>
                                        </p:tgtEl>
                                        <p:attrNameLst>
                                          <p:attrName>style.visibility</p:attrName>
                                        </p:attrNameLst>
                                      </p:cBhvr>
                                      <p:to>
                                        <p:strVal val="visible"/>
                                      </p:to>
                                    </p:set>
                                    <p:anim calcmode="lin" valueType="num">
                                      <p:cBhvr additive="base">
                                        <p:cTn id="27" dur="1000" fill="hold"/>
                                        <p:tgtEl>
                                          <p:spTgt spid="231427">
                                            <p:txEl>
                                              <p:pRg st="4" end="4"/>
                                            </p:txEl>
                                          </p:spTgt>
                                        </p:tgtEl>
                                        <p:attrNameLst>
                                          <p:attrName>ppt_x</p:attrName>
                                        </p:attrNameLst>
                                      </p:cBhvr>
                                      <p:tavLst>
                                        <p:tav tm="0">
                                          <p:val>
                                            <p:strVal val="#ppt_x"/>
                                          </p:val>
                                        </p:tav>
                                        <p:tav tm="100000">
                                          <p:val>
                                            <p:strVal val="#ppt_x"/>
                                          </p:val>
                                        </p:tav>
                                      </p:tavLst>
                                    </p:anim>
                                    <p:anim calcmode="lin" valueType="num">
                                      <p:cBhvr additive="base">
                                        <p:cTn id="28" dur="1000" fill="hold"/>
                                        <p:tgtEl>
                                          <p:spTgt spid="231427">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5000"/>
                            </p:stCondLst>
                            <p:childTnLst>
                              <p:par>
                                <p:cTn id="30" presetID="2" presetClass="entr" presetSubtype="4" fill="hold" grpId="0" nodeType="afterEffect">
                                  <p:stCondLst>
                                    <p:cond delay="0"/>
                                  </p:stCondLst>
                                  <p:childTnLst>
                                    <p:set>
                                      <p:cBhvr>
                                        <p:cTn id="31" dur="1" fill="hold">
                                          <p:stCondLst>
                                            <p:cond delay="0"/>
                                          </p:stCondLst>
                                        </p:cTn>
                                        <p:tgtEl>
                                          <p:spTgt spid="231427">
                                            <p:txEl>
                                              <p:pRg st="5" end="5"/>
                                            </p:txEl>
                                          </p:spTgt>
                                        </p:tgtEl>
                                        <p:attrNameLst>
                                          <p:attrName>style.visibility</p:attrName>
                                        </p:attrNameLst>
                                      </p:cBhvr>
                                      <p:to>
                                        <p:strVal val="visible"/>
                                      </p:to>
                                    </p:set>
                                    <p:anim calcmode="lin" valueType="num">
                                      <p:cBhvr additive="base">
                                        <p:cTn id="32" dur="1000" fill="hold"/>
                                        <p:tgtEl>
                                          <p:spTgt spid="231427">
                                            <p:txEl>
                                              <p:pRg st="5" end="5"/>
                                            </p:txEl>
                                          </p:spTgt>
                                        </p:tgtEl>
                                        <p:attrNameLst>
                                          <p:attrName>ppt_x</p:attrName>
                                        </p:attrNameLst>
                                      </p:cBhvr>
                                      <p:tavLst>
                                        <p:tav tm="0">
                                          <p:val>
                                            <p:strVal val="#ppt_x"/>
                                          </p:val>
                                        </p:tav>
                                        <p:tav tm="100000">
                                          <p:val>
                                            <p:strVal val="#ppt_x"/>
                                          </p:val>
                                        </p:tav>
                                      </p:tavLst>
                                    </p:anim>
                                    <p:anim calcmode="lin" valueType="num">
                                      <p:cBhvr additive="base">
                                        <p:cTn id="33" dur="1000" fill="hold"/>
                                        <p:tgtEl>
                                          <p:spTgt spid="23142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427"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rrowheads="1"/>
          </p:cNvSpPr>
          <p:nvPr>
            <p:ph type="title"/>
          </p:nvPr>
        </p:nvSpPr>
        <p:spPr>
          <a:xfrm>
            <a:off x="457200" y="290513"/>
            <a:ext cx="8229600" cy="836612"/>
          </a:xfrm>
        </p:spPr>
        <p:txBody>
          <a:bodyPr/>
          <a:lstStyle/>
          <a:p>
            <a:r>
              <a:rPr lang="en-US" sz="3600"/>
              <a:t>Computation of Self-Employment Base</a:t>
            </a:r>
          </a:p>
        </p:txBody>
      </p:sp>
      <p:sp>
        <p:nvSpPr>
          <p:cNvPr id="93187" name="Rectangle 3"/>
          <p:cNvSpPr>
            <a:spLocks noGrp="1" noChangeArrowheads="1"/>
          </p:cNvSpPr>
          <p:nvPr>
            <p:ph type="body" idx="1"/>
          </p:nvPr>
        </p:nvSpPr>
        <p:spPr>
          <a:xfrm>
            <a:off x="457200" y="1325563"/>
            <a:ext cx="8393113" cy="5149850"/>
          </a:xfrm>
        </p:spPr>
        <p:txBody>
          <a:bodyPr/>
          <a:lstStyle/>
          <a:p>
            <a:pPr marL="533400" indent="-533400">
              <a:lnSpc>
                <a:spcPct val="110000"/>
              </a:lnSpc>
              <a:buSzPct val="80000"/>
              <a:buFont typeface="Wingdings" pitchFamily="2" charset="2"/>
              <a:buAutoNum type="arabicPeriod"/>
            </a:pPr>
            <a:r>
              <a:rPr lang="en-US" sz="2600" dirty="0"/>
              <a:t>Salary from W-2					$+_____</a:t>
            </a:r>
          </a:p>
          <a:p>
            <a:pPr marL="533400" indent="-533400">
              <a:lnSpc>
                <a:spcPct val="110000"/>
              </a:lnSpc>
              <a:buSzPct val="80000"/>
              <a:buFont typeface="Wingdings" pitchFamily="2" charset="2"/>
              <a:buAutoNum type="arabicPeriod"/>
            </a:pPr>
            <a:r>
              <a:rPr lang="en-US" sz="2600" dirty="0"/>
              <a:t>Schedule C Income				$+_____</a:t>
            </a:r>
          </a:p>
          <a:p>
            <a:pPr marL="533400" indent="-533400">
              <a:lnSpc>
                <a:spcPct val="80000"/>
              </a:lnSpc>
              <a:buSzPct val="80000"/>
              <a:buFont typeface="Wingdings" pitchFamily="2" charset="2"/>
              <a:buAutoNum type="arabicPeriod"/>
            </a:pPr>
            <a:r>
              <a:rPr lang="en-US" sz="2600" dirty="0"/>
              <a:t>Value of Parsonage and/or</a:t>
            </a:r>
            <a:br>
              <a:rPr lang="en-US" sz="2600" dirty="0"/>
            </a:br>
            <a:r>
              <a:rPr lang="en-US" sz="2600" dirty="0"/>
              <a:t>Church Paid Utilities				$+_____</a:t>
            </a:r>
          </a:p>
          <a:p>
            <a:pPr marL="533400" indent="-533400">
              <a:lnSpc>
                <a:spcPct val="110000"/>
              </a:lnSpc>
              <a:buSzPct val="80000"/>
              <a:buFont typeface="Wingdings" pitchFamily="2" charset="2"/>
              <a:buAutoNum type="arabicPeriod"/>
            </a:pPr>
            <a:r>
              <a:rPr lang="en-US" sz="2600" dirty="0"/>
              <a:t>Housing Allowance				$+_____</a:t>
            </a:r>
          </a:p>
          <a:p>
            <a:pPr marL="533400" indent="-533400">
              <a:lnSpc>
                <a:spcPct val="110000"/>
              </a:lnSpc>
              <a:buSzPct val="80000"/>
              <a:buFont typeface="Wingdings" pitchFamily="2" charset="2"/>
              <a:buAutoNum type="arabicPeriod"/>
            </a:pPr>
            <a:r>
              <a:rPr lang="en-US" sz="2600" dirty="0"/>
              <a:t>Moving Expense included in W-2		$ -_____</a:t>
            </a:r>
          </a:p>
          <a:p>
            <a:pPr marL="533400" indent="-533400">
              <a:lnSpc>
                <a:spcPct val="110000"/>
              </a:lnSpc>
              <a:buSzPct val="80000"/>
              <a:buFont typeface="Wingdings" pitchFamily="2" charset="2"/>
              <a:buAutoNum type="arabicPeriod"/>
            </a:pPr>
            <a:r>
              <a:rPr lang="en-US" sz="2600" dirty="0"/>
              <a:t>Unreimbursed Moving Expense		$ -_____</a:t>
            </a:r>
          </a:p>
          <a:p>
            <a:pPr marL="533400" indent="-533400">
              <a:lnSpc>
                <a:spcPct val="80000"/>
              </a:lnSpc>
              <a:buSzPct val="80000"/>
              <a:buFont typeface="Wingdings" pitchFamily="2" charset="2"/>
              <a:buAutoNum type="arabicPeriod"/>
            </a:pPr>
            <a:r>
              <a:rPr lang="en-US" sz="2600" dirty="0"/>
              <a:t>Unreimbursed Employee Business</a:t>
            </a:r>
            <a:br>
              <a:rPr lang="en-US" sz="2600" dirty="0"/>
            </a:br>
            <a:r>
              <a:rPr lang="en-US" sz="2600" dirty="0"/>
              <a:t> Expense included in W-2			$ -_____</a:t>
            </a:r>
            <a:br>
              <a:rPr lang="en-US" sz="2600" dirty="0"/>
            </a:br>
            <a:endParaRPr lang="en-US" sz="2600" dirty="0"/>
          </a:p>
          <a:p>
            <a:pPr marL="533400" indent="-533400">
              <a:lnSpc>
                <a:spcPct val="110000"/>
              </a:lnSpc>
              <a:buSzPct val="80000"/>
              <a:buFont typeface="Wingdings" pitchFamily="2" charset="2"/>
              <a:buAutoNum type="arabicPeriod"/>
            </a:pPr>
            <a:r>
              <a:rPr lang="en-US" sz="2600" dirty="0">
                <a:solidFill>
                  <a:schemeClr val="folHlink"/>
                </a:solidFill>
              </a:rPr>
              <a:t>Total						$  _____</a:t>
            </a:r>
          </a:p>
        </p:txBody>
      </p:sp>
      <p:sp>
        <p:nvSpPr>
          <p:cNvPr id="93188" name="Text Box 4"/>
          <p:cNvSpPr txBox="1">
            <a:spLocks noChangeArrowheads="1"/>
          </p:cNvSpPr>
          <p:nvPr/>
        </p:nvSpPr>
        <p:spPr bwMode="auto">
          <a:xfrm>
            <a:off x="6556375" y="0"/>
            <a:ext cx="2587625" cy="366713"/>
          </a:xfrm>
          <a:prstGeom prst="rect">
            <a:avLst/>
          </a:prstGeom>
          <a:noFill/>
          <a:ln w="9525">
            <a:noFill/>
            <a:miter lim="800000"/>
            <a:headEnd/>
            <a:tailEnd/>
          </a:ln>
          <a:effectLst/>
        </p:spPr>
        <p:txBody>
          <a:bodyPr>
            <a:spAutoFit/>
          </a:bodyPr>
          <a:lstStyle/>
          <a:p>
            <a:pPr eaLnBrk="1" hangingPunct="1">
              <a:spcBef>
                <a:spcPct val="50000"/>
              </a:spcBef>
            </a:pPr>
            <a:r>
              <a:rPr lang="en-US" dirty="0">
                <a:latin typeface="Tahoma" pitchFamily="34" charset="0"/>
              </a:rPr>
              <a:t>Workbook Page </a:t>
            </a:r>
            <a:r>
              <a:rPr lang="en-US" dirty="0" smtClean="0">
                <a:latin typeface="Tahoma" pitchFamily="34" charset="0"/>
              </a:rPr>
              <a:t>8</a:t>
            </a:r>
            <a:endParaRPr lang="en-US" dirty="0">
              <a:latin typeface="Tahoma" pitchFamily="34" charset="0"/>
            </a:endParaRPr>
          </a:p>
        </p:txBody>
      </p:sp>
      <p:sp>
        <p:nvSpPr>
          <p:cNvPr id="93189" name="Line 5"/>
          <p:cNvSpPr>
            <a:spLocks noChangeShapeType="1"/>
          </p:cNvSpPr>
          <p:nvPr/>
        </p:nvSpPr>
        <p:spPr bwMode="auto">
          <a:xfrm>
            <a:off x="939800" y="5676900"/>
            <a:ext cx="7480300" cy="0"/>
          </a:xfrm>
          <a:prstGeom prst="line">
            <a:avLst/>
          </a:prstGeom>
          <a:noFill/>
          <a:ln w="25400">
            <a:solidFill>
              <a:schemeClr val="folHlink"/>
            </a:solidFill>
            <a:round/>
            <a:headEnd/>
            <a:tailEnd type="none" w="lg" len="lg"/>
          </a:ln>
          <a:effectLst/>
        </p:spPr>
        <p:txBody>
          <a:bodyPr/>
          <a:lstStyle/>
          <a:p>
            <a:endParaRPr lang="en-US"/>
          </a:p>
        </p:txBody>
      </p:sp>
    </p:spTree>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3187"/>
                                        </p:tgtEl>
                                        <p:attrNameLst>
                                          <p:attrName>style.visibility</p:attrName>
                                        </p:attrNameLst>
                                      </p:cBhvr>
                                      <p:to>
                                        <p:strVal val="visible"/>
                                      </p:to>
                                    </p:set>
                                    <p:anim calcmode="lin" valueType="num">
                                      <p:cBhvr additive="base">
                                        <p:cTn id="7" dur="1000" fill="hold"/>
                                        <p:tgtEl>
                                          <p:spTgt spid="93187"/>
                                        </p:tgtEl>
                                        <p:attrNameLst>
                                          <p:attrName>ppt_x</p:attrName>
                                        </p:attrNameLst>
                                      </p:cBhvr>
                                      <p:tavLst>
                                        <p:tav tm="0">
                                          <p:val>
                                            <p:strVal val="#ppt_x"/>
                                          </p:val>
                                        </p:tav>
                                        <p:tav tm="100000">
                                          <p:val>
                                            <p:strVal val="#ppt_x"/>
                                          </p:val>
                                        </p:tav>
                                      </p:tavLst>
                                    </p:anim>
                                    <p:anim calcmode="lin" valueType="num">
                                      <p:cBhvr additive="base">
                                        <p:cTn id="8" dur="1000" fill="hold"/>
                                        <p:tgtEl>
                                          <p:spTgt spid="9318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3189"/>
                                        </p:tgtEl>
                                        <p:attrNameLst>
                                          <p:attrName>style.visibility</p:attrName>
                                        </p:attrNameLst>
                                      </p:cBhvr>
                                      <p:to>
                                        <p:strVal val="visible"/>
                                      </p:to>
                                    </p:set>
                                    <p:anim calcmode="lin" valueType="num">
                                      <p:cBhvr additive="base">
                                        <p:cTn id="11" dur="1000" fill="hold"/>
                                        <p:tgtEl>
                                          <p:spTgt spid="93189"/>
                                        </p:tgtEl>
                                        <p:attrNameLst>
                                          <p:attrName>ppt_x</p:attrName>
                                        </p:attrNameLst>
                                      </p:cBhvr>
                                      <p:tavLst>
                                        <p:tav tm="0">
                                          <p:val>
                                            <p:strVal val="#ppt_x"/>
                                          </p:val>
                                        </p:tav>
                                        <p:tav tm="100000">
                                          <p:val>
                                            <p:strVal val="#ppt_x"/>
                                          </p:val>
                                        </p:tav>
                                      </p:tavLst>
                                    </p:anim>
                                    <p:anim calcmode="lin" valueType="num">
                                      <p:cBhvr additive="base">
                                        <p:cTn id="12" dur="1000" fill="hold"/>
                                        <p:tgtEl>
                                          <p:spTgt spid="931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p:bldP spid="9318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4" name="Rectangle 4"/>
          <p:cNvSpPr>
            <a:spLocks noGrp="1" noRot="1" noChangeArrowheads="1"/>
          </p:cNvSpPr>
          <p:nvPr>
            <p:ph type="title"/>
          </p:nvPr>
        </p:nvSpPr>
        <p:spPr/>
        <p:txBody>
          <a:bodyPr/>
          <a:lstStyle/>
          <a:p>
            <a:r>
              <a:rPr lang="en-US" sz="4000"/>
              <a:t>Church Parsonage</a:t>
            </a:r>
            <a:br>
              <a:rPr lang="en-US" sz="4000"/>
            </a:br>
            <a:r>
              <a:rPr lang="en-US" sz="4000"/>
              <a:t>Fair Market Rental Value</a:t>
            </a:r>
          </a:p>
        </p:txBody>
      </p:sp>
      <p:graphicFrame>
        <p:nvGraphicFramePr>
          <p:cNvPr id="71812" name="Group 132"/>
          <p:cNvGraphicFramePr>
            <a:graphicFrameLocks noGrp="1"/>
          </p:cNvGraphicFramePr>
          <p:nvPr>
            <p:ph type="tbl" idx="1"/>
          </p:nvPr>
        </p:nvGraphicFramePr>
        <p:xfrm>
          <a:off x="990600" y="2157413"/>
          <a:ext cx="7013575" cy="2595246"/>
        </p:xfrm>
        <a:graphic>
          <a:graphicData uri="http://schemas.openxmlformats.org/drawingml/2006/table">
            <a:tbl>
              <a:tblPr/>
              <a:tblGrid>
                <a:gridCol w="1800225"/>
                <a:gridCol w="2314575"/>
                <a:gridCol w="1322388"/>
                <a:gridCol w="1576387"/>
              </a:tblGrid>
              <a:tr h="118586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Employee Status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On or Touching Church Grounds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Federal &amp; State Tax</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Social Security &amp; Medicare</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03263">
                <a:tc rowSpan="2">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Non-Ordained</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Yes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No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No</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lg" len="lg"/>
                    </a:lnB>
                    <a:lnTlToBr>
                      <a:noFill/>
                    </a:lnTlToBr>
                    <a:lnBlToTr>
                      <a:noFill/>
                    </a:lnBlToTr>
                    <a:noFill/>
                  </a:tcPr>
                </a:tc>
              </a:tr>
              <a:tr h="703263">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No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Yes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Yes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71754" name="Text Box 74"/>
          <p:cNvSpPr txBox="1">
            <a:spLocks noChangeArrowheads="1"/>
          </p:cNvSpPr>
          <p:nvPr/>
        </p:nvSpPr>
        <p:spPr bwMode="auto">
          <a:xfrm>
            <a:off x="7702550" y="0"/>
            <a:ext cx="1441450" cy="641350"/>
          </a:xfrm>
          <a:prstGeom prst="rect">
            <a:avLst/>
          </a:prstGeom>
          <a:noFill/>
          <a:ln w="9525">
            <a:noFill/>
            <a:miter lim="800000"/>
            <a:headEnd/>
            <a:tailEnd/>
          </a:ln>
          <a:effectLst/>
        </p:spPr>
        <p:txBody>
          <a:bodyPr>
            <a:spAutoFit/>
          </a:bodyPr>
          <a:lstStyle/>
          <a:p>
            <a:pPr eaLnBrk="1" hangingPunct="1">
              <a:spcBef>
                <a:spcPct val="50000"/>
              </a:spcBef>
            </a:pPr>
            <a:r>
              <a:rPr lang="en-US" dirty="0">
                <a:latin typeface="Tahoma" pitchFamily="34" charset="0"/>
              </a:rPr>
              <a:t>Workbook Page </a:t>
            </a:r>
            <a:r>
              <a:rPr lang="en-US" dirty="0" smtClean="0">
                <a:latin typeface="Tahoma" pitchFamily="34" charset="0"/>
              </a:rPr>
              <a:t>9</a:t>
            </a:r>
            <a:endParaRPr lang="en-US" dirty="0">
              <a:latin typeface="Tahoma" pitchFamily="34" charset="0"/>
            </a:endParaRPr>
          </a:p>
        </p:txBody>
      </p:sp>
    </p:spTree>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71812"/>
                                        </p:tgtEl>
                                        <p:attrNameLst>
                                          <p:attrName>style.visibility</p:attrName>
                                        </p:attrNameLst>
                                      </p:cBhvr>
                                      <p:to>
                                        <p:strVal val="visible"/>
                                      </p:to>
                                    </p:set>
                                    <p:anim calcmode="lin" valueType="num">
                                      <p:cBhvr>
                                        <p:cTn id="7" dur="1000" fill="hold"/>
                                        <p:tgtEl>
                                          <p:spTgt spid="71812"/>
                                        </p:tgtEl>
                                        <p:attrNameLst>
                                          <p:attrName>ppt_w</p:attrName>
                                        </p:attrNameLst>
                                      </p:cBhvr>
                                      <p:tavLst>
                                        <p:tav tm="0">
                                          <p:val>
                                            <p:fltVal val="0"/>
                                          </p:val>
                                        </p:tav>
                                        <p:tav tm="100000">
                                          <p:val>
                                            <p:strVal val="#ppt_w"/>
                                          </p:val>
                                        </p:tav>
                                      </p:tavLst>
                                    </p:anim>
                                    <p:anim calcmode="lin" valueType="num">
                                      <p:cBhvr>
                                        <p:cTn id="8" dur="1000" fill="hold"/>
                                        <p:tgtEl>
                                          <p:spTgt spid="718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rrowheads="1"/>
          </p:cNvSpPr>
          <p:nvPr>
            <p:ph type="title"/>
          </p:nvPr>
        </p:nvSpPr>
        <p:spPr>
          <a:xfrm>
            <a:off x="1406525" y="274638"/>
            <a:ext cx="7280275" cy="1143000"/>
          </a:xfrm>
        </p:spPr>
        <p:txBody>
          <a:bodyPr/>
          <a:lstStyle/>
          <a:p>
            <a:r>
              <a:rPr lang="en-US"/>
              <a:t>Love Gifts &amp; Bonuses</a:t>
            </a:r>
          </a:p>
        </p:txBody>
      </p:sp>
      <p:sp>
        <p:nvSpPr>
          <p:cNvPr id="56323" name="Rectangle 3"/>
          <p:cNvSpPr>
            <a:spLocks noGrp="1" noChangeArrowheads="1"/>
          </p:cNvSpPr>
          <p:nvPr>
            <p:ph type="body" idx="1"/>
          </p:nvPr>
        </p:nvSpPr>
        <p:spPr>
          <a:xfrm>
            <a:off x="457200" y="2136775"/>
            <a:ext cx="8229600" cy="4525963"/>
          </a:xfrm>
        </p:spPr>
        <p:txBody>
          <a:bodyPr/>
          <a:lstStyle/>
          <a:p>
            <a:pPr>
              <a:spcBef>
                <a:spcPct val="60000"/>
              </a:spcBef>
            </a:pPr>
            <a:r>
              <a:rPr lang="en-US" dirty="0" smtClean="0"/>
              <a:t>If given by an individual it is not taxable</a:t>
            </a:r>
          </a:p>
          <a:p>
            <a:pPr>
              <a:spcBef>
                <a:spcPct val="60000"/>
              </a:spcBef>
            </a:pPr>
            <a:r>
              <a:rPr lang="en-US" dirty="0" smtClean="0"/>
              <a:t>If </a:t>
            </a:r>
            <a:r>
              <a:rPr lang="en-US" dirty="0"/>
              <a:t>given by the church it is taxable </a:t>
            </a:r>
            <a:r>
              <a:rPr lang="en-US" dirty="0" smtClean="0"/>
              <a:t>income</a:t>
            </a:r>
            <a:endParaRPr lang="en-US" dirty="0"/>
          </a:p>
          <a:p>
            <a:pPr>
              <a:spcBef>
                <a:spcPct val="60000"/>
              </a:spcBef>
            </a:pPr>
            <a:r>
              <a:rPr lang="en-US" dirty="0" smtClean="0"/>
              <a:t>Exceptions</a:t>
            </a:r>
            <a:r>
              <a:rPr lang="en-US" dirty="0"/>
              <a:t>:</a:t>
            </a:r>
          </a:p>
          <a:p>
            <a:pPr lvl="1">
              <a:spcBef>
                <a:spcPct val="60000"/>
              </a:spcBef>
            </a:pPr>
            <a:r>
              <a:rPr lang="en-US" dirty="0"/>
              <a:t>Tax free </a:t>
            </a:r>
            <a:r>
              <a:rPr lang="en-US" i="1" dirty="0"/>
              <a:t>de minimis</a:t>
            </a:r>
            <a:r>
              <a:rPr lang="en-US" dirty="0"/>
              <a:t> fringe benefits</a:t>
            </a:r>
          </a:p>
          <a:p>
            <a:pPr lvl="1">
              <a:spcBef>
                <a:spcPct val="60000"/>
              </a:spcBef>
            </a:pPr>
            <a:r>
              <a:rPr lang="en-US" dirty="0"/>
              <a:t>Non-taxable length of service awards</a:t>
            </a:r>
          </a:p>
        </p:txBody>
      </p:sp>
      <p:sp>
        <p:nvSpPr>
          <p:cNvPr id="56324" name="Text Box 4"/>
          <p:cNvSpPr txBox="1">
            <a:spLocks noChangeArrowheads="1"/>
          </p:cNvSpPr>
          <p:nvPr/>
        </p:nvSpPr>
        <p:spPr bwMode="auto">
          <a:xfrm>
            <a:off x="7800975" y="0"/>
            <a:ext cx="1343025" cy="641350"/>
          </a:xfrm>
          <a:prstGeom prst="rect">
            <a:avLst/>
          </a:prstGeom>
          <a:noFill/>
          <a:ln w="9525">
            <a:noFill/>
            <a:miter lim="800000"/>
            <a:headEnd/>
            <a:tailEnd/>
          </a:ln>
          <a:effectLst/>
        </p:spPr>
        <p:txBody>
          <a:bodyPr>
            <a:spAutoFit/>
          </a:bodyPr>
          <a:lstStyle/>
          <a:p>
            <a:pPr eaLnBrk="1" hangingPunct="1">
              <a:spcBef>
                <a:spcPct val="50000"/>
              </a:spcBef>
            </a:pPr>
            <a:r>
              <a:rPr lang="en-US" dirty="0">
                <a:latin typeface="Tahoma" pitchFamily="34" charset="0"/>
              </a:rPr>
              <a:t>Workbook Pages </a:t>
            </a:r>
            <a:r>
              <a:rPr lang="en-US" dirty="0" smtClean="0">
                <a:latin typeface="Tahoma" pitchFamily="34" charset="0"/>
              </a:rPr>
              <a:t>9-10</a:t>
            </a:r>
            <a:endParaRPr lang="en-US" dirty="0">
              <a:latin typeface="Tahoma" pitchFamily="34" charset="0"/>
            </a:endParaRPr>
          </a:p>
        </p:txBody>
      </p:sp>
      <p:pic>
        <p:nvPicPr>
          <p:cNvPr id="56325" name="Picture 5" descr="MCj02978770000[1]"/>
          <p:cNvPicPr>
            <a:picLocks noChangeAspect="1" noChangeArrowheads="1"/>
          </p:cNvPicPr>
          <p:nvPr/>
        </p:nvPicPr>
        <p:blipFill>
          <a:blip r:embed="rId2" cstate="print"/>
          <a:srcRect/>
          <a:stretch>
            <a:fillRect/>
          </a:stretch>
        </p:blipFill>
        <p:spPr bwMode="auto">
          <a:xfrm>
            <a:off x="423863" y="311150"/>
            <a:ext cx="1601787" cy="1601788"/>
          </a:xfrm>
          <a:prstGeom prst="rect">
            <a:avLst/>
          </a:prstGeom>
          <a:noFill/>
        </p:spPr>
      </p:pic>
    </p:spTree>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56325"/>
                                        </p:tgtEl>
                                        <p:attrNameLst>
                                          <p:attrName>style.visibility</p:attrName>
                                        </p:attrNameLst>
                                      </p:cBhvr>
                                      <p:to>
                                        <p:strVal val="visible"/>
                                      </p:to>
                                    </p:set>
                                    <p:anim calcmode="lin" valueType="num">
                                      <p:cBhvr>
                                        <p:cTn id="7" dur="1000" fill="hold"/>
                                        <p:tgtEl>
                                          <p:spTgt spid="56325"/>
                                        </p:tgtEl>
                                        <p:attrNameLst>
                                          <p:attrName>ppt_w</p:attrName>
                                        </p:attrNameLst>
                                      </p:cBhvr>
                                      <p:tavLst>
                                        <p:tav tm="0">
                                          <p:val>
                                            <p:fltVal val="0"/>
                                          </p:val>
                                        </p:tav>
                                        <p:tav tm="100000">
                                          <p:val>
                                            <p:strVal val="#ppt_w"/>
                                          </p:val>
                                        </p:tav>
                                      </p:tavLst>
                                    </p:anim>
                                    <p:anim calcmode="lin" valueType="num">
                                      <p:cBhvr>
                                        <p:cTn id="8" dur="1000" fill="hold"/>
                                        <p:tgtEl>
                                          <p:spTgt spid="56325"/>
                                        </p:tgtEl>
                                        <p:attrNameLst>
                                          <p:attrName>ppt_h</p:attrName>
                                        </p:attrNameLst>
                                      </p:cBhvr>
                                      <p:tavLst>
                                        <p:tav tm="0">
                                          <p:val>
                                            <p:fltVal val="0"/>
                                          </p:val>
                                        </p:tav>
                                        <p:tav tm="100000">
                                          <p:val>
                                            <p:strVal val="#ppt_h"/>
                                          </p:val>
                                        </p:tav>
                                      </p:tavLst>
                                    </p:anim>
                                    <p:anim calcmode="lin" valueType="num">
                                      <p:cBhvr>
                                        <p:cTn id="9" dur="1000" fill="hold"/>
                                        <p:tgtEl>
                                          <p:spTgt spid="56325"/>
                                        </p:tgtEl>
                                        <p:attrNameLst>
                                          <p:attrName>style.rotation</p:attrName>
                                        </p:attrNameLst>
                                      </p:cBhvr>
                                      <p:tavLst>
                                        <p:tav tm="0">
                                          <p:val>
                                            <p:fltVal val="90"/>
                                          </p:val>
                                        </p:tav>
                                        <p:tav tm="100000">
                                          <p:val>
                                            <p:fltVal val="0"/>
                                          </p:val>
                                        </p:tav>
                                      </p:tavLst>
                                    </p:anim>
                                    <p:animEffect transition="in" filter="fade">
                                      <p:cBhvr>
                                        <p:cTn id="10" dur="1000"/>
                                        <p:tgtEl>
                                          <p:spTgt spid="56325"/>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56323">
                                            <p:txEl>
                                              <p:pRg st="0" end="0"/>
                                            </p:txEl>
                                          </p:spTgt>
                                        </p:tgtEl>
                                        <p:attrNameLst>
                                          <p:attrName>style.visibility</p:attrName>
                                        </p:attrNameLst>
                                      </p:cBhvr>
                                      <p:to>
                                        <p:strVal val="visible"/>
                                      </p:to>
                                    </p:set>
                                    <p:animEffect transition="in" filter="fade">
                                      <p:cBhvr>
                                        <p:cTn id="14" dur="1000"/>
                                        <p:tgtEl>
                                          <p:spTgt spid="56323">
                                            <p:txEl>
                                              <p:pRg st="0" end="0"/>
                                            </p:txEl>
                                          </p:spTgt>
                                        </p:tgtEl>
                                      </p:cBhvr>
                                    </p:animEffect>
                                  </p:child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56323">
                                            <p:txEl>
                                              <p:pRg st="1" end="1"/>
                                            </p:txEl>
                                          </p:spTgt>
                                        </p:tgtEl>
                                        <p:attrNameLst>
                                          <p:attrName>style.visibility</p:attrName>
                                        </p:attrNameLst>
                                      </p:cBhvr>
                                      <p:to>
                                        <p:strVal val="visible"/>
                                      </p:to>
                                    </p:set>
                                    <p:animEffect transition="in" filter="fade">
                                      <p:cBhvr>
                                        <p:cTn id="18" dur="1000"/>
                                        <p:tgtEl>
                                          <p:spTgt spid="56323">
                                            <p:txEl>
                                              <p:pRg st="1" end="1"/>
                                            </p:txEl>
                                          </p:spTgt>
                                        </p:tgtEl>
                                      </p:cBhvr>
                                    </p:animEffect>
                                  </p:childTnLst>
                                </p:cTn>
                              </p:par>
                            </p:childTnLst>
                          </p:cTn>
                        </p:par>
                        <p:par>
                          <p:cTn id="19" fill="hold">
                            <p:stCondLst>
                              <p:cond delay="3000"/>
                            </p:stCondLst>
                            <p:childTnLst>
                              <p:par>
                                <p:cTn id="20" presetID="10" presetClass="entr" presetSubtype="0" fill="hold" grpId="0" nodeType="afterEffect">
                                  <p:stCondLst>
                                    <p:cond delay="0"/>
                                  </p:stCondLst>
                                  <p:childTnLst>
                                    <p:set>
                                      <p:cBhvr>
                                        <p:cTn id="21" dur="1" fill="hold">
                                          <p:stCondLst>
                                            <p:cond delay="0"/>
                                          </p:stCondLst>
                                        </p:cTn>
                                        <p:tgtEl>
                                          <p:spTgt spid="56323">
                                            <p:txEl>
                                              <p:pRg st="2" end="2"/>
                                            </p:txEl>
                                          </p:spTgt>
                                        </p:tgtEl>
                                        <p:attrNameLst>
                                          <p:attrName>style.visibility</p:attrName>
                                        </p:attrNameLst>
                                      </p:cBhvr>
                                      <p:to>
                                        <p:strVal val="visible"/>
                                      </p:to>
                                    </p:set>
                                    <p:animEffect transition="in" filter="fade">
                                      <p:cBhvr>
                                        <p:cTn id="22" dur="1000"/>
                                        <p:tgtEl>
                                          <p:spTgt spid="56323">
                                            <p:txEl>
                                              <p:pRg st="2" end="2"/>
                                            </p:txEl>
                                          </p:spTgt>
                                        </p:tgtEl>
                                      </p:cBhvr>
                                    </p:animEffect>
                                  </p:childTnLst>
                                </p:cTn>
                              </p:par>
                            </p:childTnLst>
                          </p:cTn>
                        </p:par>
                        <p:par>
                          <p:cTn id="23" fill="hold">
                            <p:stCondLst>
                              <p:cond delay="4000"/>
                            </p:stCondLst>
                            <p:childTnLst>
                              <p:par>
                                <p:cTn id="24" presetID="10" presetClass="entr" presetSubtype="0" fill="hold" grpId="0" nodeType="afterEffect">
                                  <p:stCondLst>
                                    <p:cond delay="0"/>
                                  </p:stCondLst>
                                  <p:childTnLst>
                                    <p:set>
                                      <p:cBhvr>
                                        <p:cTn id="25" dur="1" fill="hold">
                                          <p:stCondLst>
                                            <p:cond delay="0"/>
                                          </p:stCondLst>
                                        </p:cTn>
                                        <p:tgtEl>
                                          <p:spTgt spid="56323">
                                            <p:txEl>
                                              <p:pRg st="3" end="3"/>
                                            </p:txEl>
                                          </p:spTgt>
                                        </p:tgtEl>
                                        <p:attrNameLst>
                                          <p:attrName>style.visibility</p:attrName>
                                        </p:attrNameLst>
                                      </p:cBhvr>
                                      <p:to>
                                        <p:strVal val="visible"/>
                                      </p:to>
                                    </p:set>
                                    <p:animEffect transition="in" filter="fade">
                                      <p:cBhvr>
                                        <p:cTn id="26" dur="1000"/>
                                        <p:tgtEl>
                                          <p:spTgt spid="56323">
                                            <p:txEl>
                                              <p:pRg st="3" end="3"/>
                                            </p:txEl>
                                          </p:spTgt>
                                        </p:tgtEl>
                                      </p:cBhvr>
                                    </p:animEffect>
                                  </p:childTnLst>
                                </p:cTn>
                              </p:par>
                            </p:childTnLst>
                          </p:cTn>
                        </p:par>
                        <p:par>
                          <p:cTn id="27" fill="hold">
                            <p:stCondLst>
                              <p:cond delay="5000"/>
                            </p:stCondLst>
                            <p:childTnLst>
                              <p:par>
                                <p:cTn id="28" presetID="10" presetClass="entr" presetSubtype="0" fill="hold" grpId="0" nodeType="afterEffect">
                                  <p:stCondLst>
                                    <p:cond delay="0"/>
                                  </p:stCondLst>
                                  <p:childTnLst>
                                    <p:set>
                                      <p:cBhvr>
                                        <p:cTn id="29" dur="1" fill="hold">
                                          <p:stCondLst>
                                            <p:cond delay="0"/>
                                          </p:stCondLst>
                                        </p:cTn>
                                        <p:tgtEl>
                                          <p:spTgt spid="56323">
                                            <p:txEl>
                                              <p:pRg st="4" end="4"/>
                                            </p:txEl>
                                          </p:spTgt>
                                        </p:tgtEl>
                                        <p:attrNameLst>
                                          <p:attrName>style.visibility</p:attrName>
                                        </p:attrNameLst>
                                      </p:cBhvr>
                                      <p:to>
                                        <p:strVal val="visible"/>
                                      </p:to>
                                    </p:set>
                                    <p:animEffect transition="in" filter="fade">
                                      <p:cBhvr>
                                        <p:cTn id="30" dur="1000"/>
                                        <p:tgtEl>
                                          <p:spTgt spid="563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rrowheads="1"/>
          </p:cNvSpPr>
          <p:nvPr>
            <p:ph type="title"/>
          </p:nvPr>
        </p:nvSpPr>
        <p:spPr>
          <a:xfrm>
            <a:off x="457200" y="274638"/>
            <a:ext cx="8229600" cy="752475"/>
          </a:xfrm>
        </p:spPr>
        <p:txBody>
          <a:bodyPr/>
          <a:lstStyle/>
          <a:p>
            <a:r>
              <a:rPr lang="en-US" sz="4000"/>
              <a:t>Staff Honorariums After Departure</a:t>
            </a:r>
          </a:p>
        </p:txBody>
      </p:sp>
      <p:sp>
        <p:nvSpPr>
          <p:cNvPr id="115715" name="Rectangle 3"/>
          <p:cNvSpPr>
            <a:spLocks noGrp="1" noChangeArrowheads="1"/>
          </p:cNvSpPr>
          <p:nvPr>
            <p:ph type="body" idx="1"/>
          </p:nvPr>
        </p:nvSpPr>
        <p:spPr>
          <a:xfrm>
            <a:off x="457200" y="1601788"/>
            <a:ext cx="8229600" cy="4110037"/>
          </a:xfrm>
        </p:spPr>
        <p:txBody>
          <a:bodyPr/>
          <a:lstStyle/>
          <a:p>
            <a:r>
              <a:rPr lang="en-US" dirty="0"/>
              <a:t>Non-taxable payment</a:t>
            </a:r>
          </a:p>
          <a:p>
            <a:pPr lvl="1"/>
            <a:r>
              <a:rPr lang="en-US" dirty="0"/>
              <a:t>No consideration for past services</a:t>
            </a:r>
          </a:p>
          <a:p>
            <a:pPr lvl="1"/>
            <a:r>
              <a:rPr lang="en-US" dirty="0"/>
              <a:t>No relation to salary or length of service</a:t>
            </a:r>
          </a:p>
          <a:p>
            <a:pPr lvl="1"/>
            <a:r>
              <a:rPr lang="en-US" dirty="0"/>
              <a:t>Not conditioned on further services</a:t>
            </a:r>
          </a:p>
          <a:p>
            <a:pPr lvl="1"/>
            <a:r>
              <a:rPr lang="en-US" dirty="0"/>
              <a:t>Not conditioned on agreement to retire</a:t>
            </a:r>
          </a:p>
          <a:p>
            <a:pPr lvl="1"/>
            <a:r>
              <a:rPr lang="en-US" dirty="0"/>
              <a:t>Paid after departure</a:t>
            </a:r>
          </a:p>
          <a:p>
            <a:pPr lvl="1"/>
            <a:r>
              <a:rPr lang="en-US" b="1" i="1" dirty="0">
                <a:solidFill>
                  <a:srgbClr val="FF4B4B"/>
                </a:solidFill>
              </a:rPr>
              <a:t>Only for love and affection</a:t>
            </a:r>
          </a:p>
        </p:txBody>
      </p:sp>
      <p:pic>
        <p:nvPicPr>
          <p:cNvPr id="115716" name="Picture 4" descr="MCj03117980000[1]"/>
          <p:cNvPicPr>
            <a:picLocks noChangeAspect="1" noChangeArrowheads="1"/>
          </p:cNvPicPr>
          <p:nvPr/>
        </p:nvPicPr>
        <p:blipFill>
          <a:blip r:embed="rId2" cstate="print"/>
          <a:srcRect/>
          <a:stretch>
            <a:fillRect/>
          </a:stretch>
        </p:blipFill>
        <p:spPr bwMode="auto">
          <a:xfrm>
            <a:off x="7129463" y="4071938"/>
            <a:ext cx="1398587" cy="1624012"/>
          </a:xfrm>
          <a:prstGeom prst="rect">
            <a:avLst/>
          </a:prstGeom>
          <a:noFill/>
        </p:spPr>
      </p:pic>
      <p:sp>
        <p:nvSpPr>
          <p:cNvPr id="115717" name="Text Box 5"/>
          <p:cNvSpPr txBox="1">
            <a:spLocks noChangeArrowheads="1"/>
          </p:cNvSpPr>
          <p:nvPr/>
        </p:nvSpPr>
        <p:spPr bwMode="auto">
          <a:xfrm>
            <a:off x="6981371" y="0"/>
            <a:ext cx="2162629" cy="369332"/>
          </a:xfrm>
          <a:prstGeom prst="rect">
            <a:avLst/>
          </a:prstGeom>
          <a:noFill/>
          <a:ln w="9525">
            <a:noFill/>
            <a:miter lim="800000"/>
            <a:headEnd/>
            <a:tailEnd/>
          </a:ln>
          <a:effectLst/>
        </p:spPr>
        <p:txBody>
          <a:bodyPr wrap="square">
            <a:spAutoFit/>
          </a:bodyPr>
          <a:lstStyle/>
          <a:p>
            <a:pPr eaLnBrk="1" hangingPunct="1">
              <a:spcBef>
                <a:spcPct val="50000"/>
              </a:spcBef>
            </a:pPr>
            <a:r>
              <a:rPr lang="en-US" dirty="0">
                <a:latin typeface="Tahoma" pitchFamily="34" charset="0"/>
              </a:rPr>
              <a:t>Workbook Page </a:t>
            </a:r>
            <a:r>
              <a:rPr lang="en-US" dirty="0" smtClean="0">
                <a:latin typeface="Tahoma" pitchFamily="34" charset="0"/>
              </a:rPr>
              <a:t>11</a:t>
            </a:r>
            <a:endParaRPr lang="en-US" dirty="0">
              <a:latin typeface="Tahoma" pitchFamily="34" charset="0"/>
            </a:endParaRPr>
          </a:p>
        </p:txBody>
      </p:sp>
    </p:spTree>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iterate type="lt">
                                    <p:tmPct val="0"/>
                                  </p:iterate>
                                  <p:childTnLst>
                                    <p:set>
                                      <p:cBhvr>
                                        <p:cTn id="6" dur="1" fill="hold">
                                          <p:stCondLst>
                                            <p:cond delay="0"/>
                                          </p:stCondLst>
                                        </p:cTn>
                                        <p:tgtEl>
                                          <p:spTgt spid="115716"/>
                                        </p:tgtEl>
                                        <p:attrNameLst>
                                          <p:attrName>style.visibility</p:attrName>
                                        </p:attrNameLst>
                                      </p:cBhvr>
                                      <p:to>
                                        <p:strVal val="visible"/>
                                      </p:to>
                                    </p:set>
                                    <p:anim calcmode="lin" valueType="num">
                                      <p:cBhvr additive="base">
                                        <p:cTn id="7" dur="2000" fill="hold"/>
                                        <p:tgtEl>
                                          <p:spTgt spid="115716"/>
                                        </p:tgtEl>
                                        <p:attrNameLst>
                                          <p:attrName>ppt_x</p:attrName>
                                        </p:attrNameLst>
                                      </p:cBhvr>
                                      <p:tavLst>
                                        <p:tav tm="0">
                                          <p:val>
                                            <p:strVal val="0-#ppt_w/2"/>
                                          </p:val>
                                        </p:tav>
                                        <p:tav tm="100000">
                                          <p:val>
                                            <p:strVal val="#ppt_x"/>
                                          </p:val>
                                        </p:tav>
                                      </p:tavLst>
                                    </p:anim>
                                    <p:anim calcmode="lin" valueType="num">
                                      <p:cBhvr additive="base">
                                        <p:cTn id="8" dur="2000" fill="hold"/>
                                        <p:tgtEl>
                                          <p:spTgt spid="115716"/>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115715">
                                            <p:txEl>
                                              <p:pRg st="0" end="0"/>
                                            </p:txEl>
                                          </p:spTgt>
                                        </p:tgtEl>
                                        <p:attrNameLst>
                                          <p:attrName>style.visibility</p:attrName>
                                        </p:attrNameLst>
                                      </p:cBhvr>
                                      <p:to>
                                        <p:strVal val="visible"/>
                                      </p:to>
                                    </p:set>
                                    <p:anim calcmode="lin" valueType="num">
                                      <p:cBhvr additive="base">
                                        <p:cTn id="12" dur="1000" fill="hold"/>
                                        <p:tgtEl>
                                          <p:spTgt spid="115715">
                                            <p:txEl>
                                              <p:pRg st="0" end="0"/>
                                            </p:txEl>
                                          </p:spTgt>
                                        </p:tgtEl>
                                        <p:attrNameLst>
                                          <p:attrName>ppt_x</p:attrName>
                                        </p:attrNameLst>
                                      </p:cBhvr>
                                      <p:tavLst>
                                        <p:tav tm="0">
                                          <p:val>
                                            <p:strVal val="#ppt_x"/>
                                          </p:val>
                                        </p:tav>
                                        <p:tav tm="100000">
                                          <p:val>
                                            <p:strVal val="#ppt_x"/>
                                          </p:val>
                                        </p:tav>
                                      </p:tavLst>
                                    </p:anim>
                                    <p:anim calcmode="lin" valueType="num">
                                      <p:cBhvr additive="base">
                                        <p:cTn id="13" dur="1000" fill="hold"/>
                                        <p:tgtEl>
                                          <p:spTgt spid="115715">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3000"/>
                            </p:stCondLst>
                            <p:childTnLst>
                              <p:par>
                                <p:cTn id="15" presetID="2" presetClass="entr" presetSubtype="4" fill="hold" grpId="0" nodeType="afterEffect">
                                  <p:stCondLst>
                                    <p:cond delay="0"/>
                                  </p:stCondLst>
                                  <p:childTnLst>
                                    <p:set>
                                      <p:cBhvr>
                                        <p:cTn id="16" dur="1" fill="hold">
                                          <p:stCondLst>
                                            <p:cond delay="0"/>
                                          </p:stCondLst>
                                        </p:cTn>
                                        <p:tgtEl>
                                          <p:spTgt spid="115715">
                                            <p:txEl>
                                              <p:pRg st="1" end="1"/>
                                            </p:txEl>
                                          </p:spTgt>
                                        </p:tgtEl>
                                        <p:attrNameLst>
                                          <p:attrName>style.visibility</p:attrName>
                                        </p:attrNameLst>
                                      </p:cBhvr>
                                      <p:to>
                                        <p:strVal val="visible"/>
                                      </p:to>
                                    </p:set>
                                    <p:anim calcmode="lin" valueType="num">
                                      <p:cBhvr additive="base">
                                        <p:cTn id="17" dur="1000" fill="hold"/>
                                        <p:tgtEl>
                                          <p:spTgt spid="115715">
                                            <p:txEl>
                                              <p:pRg st="1" end="1"/>
                                            </p:txEl>
                                          </p:spTgt>
                                        </p:tgtEl>
                                        <p:attrNameLst>
                                          <p:attrName>ppt_x</p:attrName>
                                        </p:attrNameLst>
                                      </p:cBhvr>
                                      <p:tavLst>
                                        <p:tav tm="0">
                                          <p:val>
                                            <p:strVal val="#ppt_x"/>
                                          </p:val>
                                        </p:tav>
                                        <p:tav tm="100000">
                                          <p:val>
                                            <p:strVal val="#ppt_x"/>
                                          </p:val>
                                        </p:tav>
                                      </p:tavLst>
                                    </p:anim>
                                    <p:anim calcmode="lin" valueType="num">
                                      <p:cBhvr additive="base">
                                        <p:cTn id="18" dur="1000" fill="hold"/>
                                        <p:tgtEl>
                                          <p:spTgt spid="115715">
                                            <p:txEl>
                                              <p:pRg st="1" end="1"/>
                                            </p:txEl>
                                          </p:spTgt>
                                        </p:tgtEl>
                                        <p:attrNameLst>
                                          <p:attrName>ppt_y</p:attrName>
                                        </p:attrNameLst>
                                      </p:cBhvr>
                                      <p:tavLst>
                                        <p:tav tm="0">
                                          <p:val>
                                            <p:strVal val="1+#ppt_h/2"/>
                                          </p:val>
                                        </p:tav>
                                        <p:tav tm="100000">
                                          <p:val>
                                            <p:strVal val="#ppt_y"/>
                                          </p:val>
                                        </p:tav>
                                      </p:tavLst>
                                    </p:anim>
                                  </p:childTnLst>
                                </p:cTn>
                              </p:par>
                            </p:childTnLst>
                          </p:cTn>
                        </p:par>
                        <p:par>
                          <p:cTn id="19" fill="hold">
                            <p:stCondLst>
                              <p:cond delay="4000"/>
                            </p:stCondLst>
                            <p:childTnLst>
                              <p:par>
                                <p:cTn id="20" presetID="2" presetClass="entr" presetSubtype="4" fill="hold" grpId="0" nodeType="afterEffect">
                                  <p:stCondLst>
                                    <p:cond delay="0"/>
                                  </p:stCondLst>
                                  <p:childTnLst>
                                    <p:set>
                                      <p:cBhvr>
                                        <p:cTn id="21" dur="1" fill="hold">
                                          <p:stCondLst>
                                            <p:cond delay="0"/>
                                          </p:stCondLst>
                                        </p:cTn>
                                        <p:tgtEl>
                                          <p:spTgt spid="115715">
                                            <p:txEl>
                                              <p:pRg st="2" end="2"/>
                                            </p:txEl>
                                          </p:spTgt>
                                        </p:tgtEl>
                                        <p:attrNameLst>
                                          <p:attrName>style.visibility</p:attrName>
                                        </p:attrNameLst>
                                      </p:cBhvr>
                                      <p:to>
                                        <p:strVal val="visible"/>
                                      </p:to>
                                    </p:set>
                                    <p:anim calcmode="lin" valueType="num">
                                      <p:cBhvr additive="base">
                                        <p:cTn id="22" dur="1000" fill="hold"/>
                                        <p:tgtEl>
                                          <p:spTgt spid="115715">
                                            <p:txEl>
                                              <p:pRg st="2" end="2"/>
                                            </p:txEl>
                                          </p:spTgt>
                                        </p:tgtEl>
                                        <p:attrNameLst>
                                          <p:attrName>ppt_x</p:attrName>
                                        </p:attrNameLst>
                                      </p:cBhvr>
                                      <p:tavLst>
                                        <p:tav tm="0">
                                          <p:val>
                                            <p:strVal val="#ppt_x"/>
                                          </p:val>
                                        </p:tav>
                                        <p:tav tm="100000">
                                          <p:val>
                                            <p:strVal val="#ppt_x"/>
                                          </p:val>
                                        </p:tav>
                                      </p:tavLst>
                                    </p:anim>
                                    <p:anim calcmode="lin" valueType="num">
                                      <p:cBhvr additive="base">
                                        <p:cTn id="23" dur="1000" fill="hold"/>
                                        <p:tgtEl>
                                          <p:spTgt spid="115715">
                                            <p:txEl>
                                              <p:pRg st="2" end="2"/>
                                            </p:txEl>
                                          </p:spTgt>
                                        </p:tgtEl>
                                        <p:attrNameLst>
                                          <p:attrName>ppt_y</p:attrName>
                                        </p:attrNameLst>
                                      </p:cBhvr>
                                      <p:tavLst>
                                        <p:tav tm="0">
                                          <p:val>
                                            <p:strVal val="1+#ppt_h/2"/>
                                          </p:val>
                                        </p:tav>
                                        <p:tav tm="100000">
                                          <p:val>
                                            <p:strVal val="#ppt_y"/>
                                          </p:val>
                                        </p:tav>
                                      </p:tavLst>
                                    </p:anim>
                                  </p:childTnLst>
                                </p:cTn>
                              </p:par>
                            </p:childTnLst>
                          </p:cTn>
                        </p:par>
                        <p:par>
                          <p:cTn id="24" fill="hold">
                            <p:stCondLst>
                              <p:cond delay="5000"/>
                            </p:stCondLst>
                            <p:childTnLst>
                              <p:par>
                                <p:cTn id="25" presetID="2" presetClass="entr" presetSubtype="4" fill="hold" grpId="0" nodeType="afterEffect">
                                  <p:stCondLst>
                                    <p:cond delay="0"/>
                                  </p:stCondLst>
                                  <p:childTnLst>
                                    <p:set>
                                      <p:cBhvr>
                                        <p:cTn id="26" dur="1" fill="hold">
                                          <p:stCondLst>
                                            <p:cond delay="0"/>
                                          </p:stCondLst>
                                        </p:cTn>
                                        <p:tgtEl>
                                          <p:spTgt spid="115715">
                                            <p:txEl>
                                              <p:pRg st="3" end="3"/>
                                            </p:txEl>
                                          </p:spTgt>
                                        </p:tgtEl>
                                        <p:attrNameLst>
                                          <p:attrName>style.visibility</p:attrName>
                                        </p:attrNameLst>
                                      </p:cBhvr>
                                      <p:to>
                                        <p:strVal val="visible"/>
                                      </p:to>
                                    </p:set>
                                    <p:anim calcmode="lin" valueType="num">
                                      <p:cBhvr additive="base">
                                        <p:cTn id="27" dur="1000" fill="hold"/>
                                        <p:tgtEl>
                                          <p:spTgt spid="115715">
                                            <p:txEl>
                                              <p:pRg st="3" end="3"/>
                                            </p:txEl>
                                          </p:spTgt>
                                        </p:tgtEl>
                                        <p:attrNameLst>
                                          <p:attrName>ppt_x</p:attrName>
                                        </p:attrNameLst>
                                      </p:cBhvr>
                                      <p:tavLst>
                                        <p:tav tm="0">
                                          <p:val>
                                            <p:strVal val="#ppt_x"/>
                                          </p:val>
                                        </p:tav>
                                        <p:tav tm="100000">
                                          <p:val>
                                            <p:strVal val="#ppt_x"/>
                                          </p:val>
                                        </p:tav>
                                      </p:tavLst>
                                    </p:anim>
                                    <p:anim calcmode="lin" valueType="num">
                                      <p:cBhvr additive="base">
                                        <p:cTn id="28" dur="1000" fill="hold"/>
                                        <p:tgtEl>
                                          <p:spTgt spid="115715">
                                            <p:txEl>
                                              <p:pRg st="3" end="3"/>
                                            </p:txEl>
                                          </p:spTgt>
                                        </p:tgtEl>
                                        <p:attrNameLst>
                                          <p:attrName>ppt_y</p:attrName>
                                        </p:attrNameLst>
                                      </p:cBhvr>
                                      <p:tavLst>
                                        <p:tav tm="0">
                                          <p:val>
                                            <p:strVal val="1+#ppt_h/2"/>
                                          </p:val>
                                        </p:tav>
                                        <p:tav tm="100000">
                                          <p:val>
                                            <p:strVal val="#ppt_y"/>
                                          </p:val>
                                        </p:tav>
                                      </p:tavLst>
                                    </p:anim>
                                  </p:childTnLst>
                                </p:cTn>
                              </p:par>
                            </p:childTnLst>
                          </p:cTn>
                        </p:par>
                        <p:par>
                          <p:cTn id="29" fill="hold">
                            <p:stCondLst>
                              <p:cond delay="6000"/>
                            </p:stCondLst>
                            <p:childTnLst>
                              <p:par>
                                <p:cTn id="30" presetID="2" presetClass="entr" presetSubtype="4" fill="hold" grpId="0" nodeType="afterEffect">
                                  <p:stCondLst>
                                    <p:cond delay="0"/>
                                  </p:stCondLst>
                                  <p:childTnLst>
                                    <p:set>
                                      <p:cBhvr>
                                        <p:cTn id="31" dur="1" fill="hold">
                                          <p:stCondLst>
                                            <p:cond delay="0"/>
                                          </p:stCondLst>
                                        </p:cTn>
                                        <p:tgtEl>
                                          <p:spTgt spid="115715">
                                            <p:txEl>
                                              <p:pRg st="4" end="4"/>
                                            </p:txEl>
                                          </p:spTgt>
                                        </p:tgtEl>
                                        <p:attrNameLst>
                                          <p:attrName>style.visibility</p:attrName>
                                        </p:attrNameLst>
                                      </p:cBhvr>
                                      <p:to>
                                        <p:strVal val="visible"/>
                                      </p:to>
                                    </p:set>
                                    <p:anim calcmode="lin" valueType="num">
                                      <p:cBhvr additive="base">
                                        <p:cTn id="32" dur="1000" fill="hold"/>
                                        <p:tgtEl>
                                          <p:spTgt spid="115715">
                                            <p:txEl>
                                              <p:pRg st="4" end="4"/>
                                            </p:txEl>
                                          </p:spTgt>
                                        </p:tgtEl>
                                        <p:attrNameLst>
                                          <p:attrName>ppt_x</p:attrName>
                                        </p:attrNameLst>
                                      </p:cBhvr>
                                      <p:tavLst>
                                        <p:tav tm="0">
                                          <p:val>
                                            <p:strVal val="#ppt_x"/>
                                          </p:val>
                                        </p:tav>
                                        <p:tav tm="100000">
                                          <p:val>
                                            <p:strVal val="#ppt_x"/>
                                          </p:val>
                                        </p:tav>
                                      </p:tavLst>
                                    </p:anim>
                                    <p:anim calcmode="lin" valueType="num">
                                      <p:cBhvr additive="base">
                                        <p:cTn id="33" dur="1000" fill="hold"/>
                                        <p:tgtEl>
                                          <p:spTgt spid="115715">
                                            <p:txEl>
                                              <p:pRg st="4" end="4"/>
                                            </p:txEl>
                                          </p:spTgt>
                                        </p:tgtEl>
                                        <p:attrNameLst>
                                          <p:attrName>ppt_y</p:attrName>
                                        </p:attrNameLst>
                                      </p:cBhvr>
                                      <p:tavLst>
                                        <p:tav tm="0">
                                          <p:val>
                                            <p:strVal val="1+#ppt_h/2"/>
                                          </p:val>
                                        </p:tav>
                                        <p:tav tm="100000">
                                          <p:val>
                                            <p:strVal val="#ppt_y"/>
                                          </p:val>
                                        </p:tav>
                                      </p:tavLst>
                                    </p:anim>
                                  </p:childTnLst>
                                </p:cTn>
                              </p:par>
                            </p:childTnLst>
                          </p:cTn>
                        </p:par>
                        <p:par>
                          <p:cTn id="34" fill="hold">
                            <p:stCondLst>
                              <p:cond delay="7000"/>
                            </p:stCondLst>
                            <p:childTnLst>
                              <p:par>
                                <p:cTn id="35" presetID="2" presetClass="entr" presetSubtype="4" fill="hold" grpId="0" nodeType="afterEffect">
                                  <p:stCondLst>
                                    <p:cond delay="0"/>
                                  </p:stCondLst>
                                  <p:childTnLst>
                                    <p:set>
                                      <p:cBhvr>
                                        <p:cTn id="36" dur="1" fill="hold">
                                          <p:stCondLst>
                                            <p:cond delay="0"/>
                                          </p:stCondLst>
                                        </p:cTn>
                                        <p:tgtEl>
                                          <p:spTgt spid="115715">
                                            <p:txEl>
                                              <p:pRg st="5" end="5"/>
                                            </p:txEl>
                                          </p:spTgt>
                                        </p:tgtEl>
                                        <p:attrNameLst>
                                          <p:attrName>style.visibility</p:attrName>
                                        </p:attrNameLst>
                                      </p:cBhvr>
                                      <p:to>
                                        <p:strVal val="visible"/>
                                      </p:to>
                                    </p:set>
                                    <p:anim calcmode="lin" valueType="num">
                                      <p:cBhvr additive="base">
                                        <p:cTn id="37" dur="1000" fill="hold"/>
                                        <p:tgtEl>
                                          <p:spTgt spid="115715">
                                            <p:txEl>
                                              <p:pRg st="5" end="5"/>
                                            </p:txEl>
                                          </p:spTgt>
                                        </p:tgtEl>
                                        <p:attrNameLst>
                                          <p:attrName>ppt_x</p:attrName>
                                        </p:attrNameLst>
                                      </p:cBhvr>
                                      <p:tavLst>
                                        <p:tav tm="0">
                                          <p:val>
                                            <p:strVal val="#ppt_x"/>
                                          </p:val>
                                        </p:tav>
                                        <p:tav tm="100000">
                                          <p:val>
                                            <p:strVal val="#ppt_x"/>
                                          </p:val>
                                        </p:tav>
                                      </p:tavLst>
                                    </p:anim>
                                    <p:anim calcmode="lin" valueType="num">
                                      <p:cBhvr additive="base">
                                        <p:cTn id="38" dur="1000" fill="hold"/>
                                        <p:tgtEl>
                                          <p:spTgt spid="115715">
                                            <p:txEl>
                                              <p:pRg st="5" end="5"/>
                                            </p:txEl>
                                          </p:spTgt>
                                        </p:tgtEl>
                                        <p:attrNameLst>
                                          <p:attrName>ppt_y</p:attrName>
                                        </p:attrNameLst>
                                      </p:cBhvr>
                                      <p:tavLst>
                                        <p:tav tm="0">
                                          <p:val>
                                            <p:strVal val="1+#ppt_h/2"/>
                                          </p:val>
                                        </p:tav>
                                        <p:tav tm="100000">
                                          <p:val>
                                            <p:strVal val="#ppt_y"/>
                                          </p:val>
                                        </p:tav>
                                      </p:tavLst>
                                    </p:anim>
                                  </p:childTnLst>
                                </p:cTn>
                              </p:par>
                            </p:childTnLst>
                          </p:cTn>
                        </p:par>
                        <p:par>
                          <p:cTn id="39" fill="hold">
                            <p:stCondLst>
                              <p:cond delay="8000"/>
                            </p:stCondLst>
                            <p:childTnLst>
                              <p:par>
                                <p:cTn id="40" presetID="2" presetClass="entr" presetSubtype="4" fill="hold" grpId="0" nodeType="afterEffect">
                                  <p:stCondLst>
                                    <p:cond delay="0"/>
                                  </p:stCondLst>
                                  <p:childTnLst>
                                    <p:set>
                                      <p:cBhvr>
                                        <p:cTn id="41" dur="1" fill="hold">
                                          <p:stCondLst>
                                            <p:cond delay="0"/>
                                          </p:stCondLst>
                                        </p:cTn>
                                        <p:tgtEl>
                                          <p:spTgt spid="115715">
                                            <p:txEl>
                                              <p:pRg st="6" end="6"/>
                                            </p:txEl>
                                          </p:spTgt>
                                        </p:tgtEl>
                                        <p:attrNameLst>
                                          <p:attrName>style.visibility</p:attrName>
                                        </p:attrNameLst>
                                      </p:cBhvr>
                                      <p:to>
                                        <p:strVal val="visible"/>
                                      </p:to>
                                    </p:set>
                                    <p:anim calcmode="lin" valueType="num">
                                      <p:cBhvr additive="base">
                                        <p:cTn id="42" dur="1000" fill="hold"/>
                                        <p:tgtEl>
                                          <p:spTgt spid="115715">
                                            <p:txEl>
                                              <p:pRg st="6" end="6"/>
                                            </p:txEl>
                                          </p:spTgt>
                                        </p:tgtEl>
                                        <p:attrNameLst>
                                          <p:attrName>ppt_x</p:attrName>
                                        </p:attrNameLst>
                                      </p:cBhvr>
                                      <p:tavLst>
                                        <p:tav tm="0">
                                          <p:val>
                                            <p:strVal val="#ppt_x"/>
                                          </p:val>
                                        </p:tav>
                                        <p:tav tm="100000">
                                          <p:val>
                                            <p:strVal val="#ppt_x"/>
                                          </p:val>
                                        </p:tav>
                                      </p:tavLst>
                                    </p:anim>
                                    <p:anim calcmode="lin" valueType="num">
                                      <p:cBhvr additive="base">
                                        <p:cTn id="43" dur="1000" fill="hold"/>
                                        <p:tgtEl>
                                          <p:spTgt spid="11571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5" grpId="0" build="p" bldLvl="2"/>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rrowheads="1"/>
          </p:cNvSpPr>
          <p:nvPr>
            <p:ph type="title"/>
          </p:nvPr>
        </p:nvSpPr>
        <p:spPr/>
        <p:txBody>
          <a:bodyPr/>
          <a:lstStyle/>
          <a:p>
            <a:r>
              <a:rPr lang="en-US"/>
              <a:t>Low or No Interest Loans</a:t>
            </a:r>
          </a:p>
        </p:txBody>
      </p:sp>
      <p:sp>
        <p:nvSpPr>
          <p:cNvPr id="73731" name="Rectangle 3"/>
          <p:cNvSpPr>
            <a:spLocks noGrp="1" noChangeArrowheads="1"/>
          </p:cNvSpPr>
          <p:nvPr>
            <p:ph type="body" idx="1"/>
          </p:nvPr>
        </p:nvSpPr>
        <p:spPr>
          <a:xfrm>
            <a:off x="457200" y="1484088"/>
            <a:ext cx="8229600" cy="4525963"/>
          </a:xfrm>
        </p:spPr>
        <p:txBody>
          <a:bodyPr/>
          <a:lstStyle/>
          <a:p>
            <a:r>
              <a:rPr lang="en-US" dirty="0" smtClean="0"/>
              <a:t>Problems with Loans</a:t>
            </a:r>
          </a:p>
          <a:p>
            <a:pPr lvl="1"/>
            <a:r>
              <a:rPr lang="en-US" dirty="0" smtClean="0"/>
              <a:t>Loans to officers &amp; directors</a:t>
            </a:r>
          </a:p>
          <a:p>
            <a:pPr lvl="1"/>
            <a:r>
              <a:rPr lang="en-US" dirty="0" smtClean="0"/>
              <a:t>Possible “inurement” of assets</a:t>
            </a:r>
          </a:p>
          <a:p>
            <a:pPr lvl="1"/>
            <a:r>
              <a:rPr lang="en-US" dirty="0" smtClean="0"/>
              <a:t>Avoiding taxes for $10,000+</a:t>
            </a:r>
            <a:endParaRPr lang="en-US" dirty="0"/>
          </a:p>
          <a:p>
            <a:r>
              <a:rPr lang="en-US" dirty="0"/>
              <a:t>Debt Forgiveness</a:t>
            </a:r>
          </a:p>
          <a:p>
            <a:pPr lvl="1"/>
            <a:r>
              <a:rPr lang="en-US" dirty="0"/>
              <a:t>Taxable Income</a:t>
            </a:r>
          </a:p>
          <a:p>
            <a:pPr lvl="1"/>
            <a:r>
              <a:rPr lang="en-US" dirty="0"/>
              <a:t>Report on Form W-2 or W-2c</a:t>
            </a:r>
          </a:p>
          <a:p>
            <a:pPr lvl="1"/>
            <a:r>
              <a:rPr lang="en-US" dirty="0"/>
              <a:t>Interest that would have been paid to a financial institution is also taxable for loans of $10,000+</a:t>
            </a:r>
          </a:p>
        </p:txBody>
      </p:sp>
      <p:sp>
        <p:nvSpPr>
          <p:cNvPr id="73732" name="Text Box 4"/>
          <p:cNvSpPr txBox="1">
            <a:spLocks noChangeArrowheads="1"/>
          </p:cNvSpPr>
          <p:nvPr/>
        </p:nvSpPr>
        <p:spPr bwMode="auto">
          <a:xfrm>
            <a:off x="7683500" y="0"/>
            <a:ext cx="1460500" cy="641350"/>
          </a:xfrm>
          <a:prstGeom prst="rect">
            <a:avLst/>
          </a:prstGeom>
          <a:noFill/>
          <a:ln w="9525">
            <a:noFill/>
            <a:miter lim="800000"/>
            <a:headEnd/>
            <a:tailEnd/>
          </a:ln>
          <a:effectLst/>
        </p:spPr>
        <p:txBody>
          <a:bodyPr>
            <a:spAutoFit/>
          </a:bodyPr>
          <a:lstStyle/>
          <a:p>
            <a:pPr eaLnBrk="1" hangingPunct="1">
              <a:spcBef>
                <a:spcPct val="50000"/>
              </a:spcBef>
            </a:pPr>
            <a:r>
              <a:rPr lang="en-US" dirty="0">
                <a:latin typeface="Tahoma" pitchFamily="34" charset="0"/>
              </a:rPr>
              <a:t>Workbook Pages </a:t>
            </a:r>
            <a:r>
              <a:rPr lang="en-US" dirty="0" smtClean="0">
                <a:latin typeface="Tahoma" pitchFamily="34" charset="0"/>
              </a:rPr>
              <a:t>12-13</a:t>
            </a:r>
            <a:endParaRPr lang="en-US" dirty="0">
              <a:latin typeface="Tahoma" pitchFamily="34" charset="0"/>
            </a:endParaRPr>
          </a:p>
        </p:txBody>
      </p:sp>
      <p:pic>
        <p:nvPicPr>
          <p:cNvPr id="73733" name="Picture 5" descr="MCj03418200000[1]"/>
          <p:cNvPicPr>
            <a:picLocks noChangeAspect="1" noChangeArrowheads="1"/>
          </p:cNvPicPr>
          <p:nvPr/>
        </p:nvPicPr>
        <p:blipFill>
          <a:blip r:embed="rId2" cstate="print"/>
          <a:srcRect/>
          <a:stretch>
            <a:fillRect/>
          </a:stretch>
        </p:blipFill>
        <p:spPr bwMode="auto">
          <a:xfrm>
            <a:off x="6043613" y="1495425"/>
            <a:ext cx="2633662" cy="2198688"/>
          </a:xfrm>
          <a:prstGeom prst="rect">
            <a:avLst/>
          </a:prstGeom>
          <a:noFill/>
        </p:spPr>
      </p:pic>
    </p:spTree>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additive="base">
                                        <p:cTn id="7" dur="1000" fill="hold"/>
                                        <p:tgtEl>
                                          <p:spTgt spid="73733"/>
                                        </p:tgtEl>
                                        <p:attrNameLst>
                                          <p:attrName>ppt_x</p:attrName>
                                        </p:attrNameLst>
                                      </p:cBhvr>
                                      <p:tavLst>
                                        <p:tav tm="0">
                                          <p:val>
                                            <p:strVal val="0-#ppt_w/2"/>
                                          </p:val>
                                        </p:tav>
                                        <p:tav tm="100000">
                                          <p:val>
                                            <p:strVal val="#ppt_x"/>
                                          </p:val>
                                        </p:tav>
                                      </p:tavLst>
                                    </p:anim>
                                    <p:anim calcmode="lin" valueType="num">
                                      <p:cBhvr additive="base">
                                        <p:cTn id="8" dur="1000" fill="hold"/>
                                        <p:tgtEl>
                                          <p:spTgt spid="73733"/>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73731">
                                            <p:txEl>
                                              <p:pRg st="0" end="0"/>
                                            </p:txEl>
                                          </p:spTgt>
                                        </p:tgtEl>
                                        <p:attrNameLst>
                                          <p:attrName>style.visibility</p:attrName>
                                        </p:attrNameLst>
                                      </p:cBhvr>
                                      <p:to>
                                        <p:strVal val="visible"/>
                                      </p:to>
                                    </p:set>
                                    <p:animEffect transition="in" filter="fade">
                                      <p:cBhvr>
                                        <p:cTn id="12" dur="1000"/>
                                        <p:tgtEl>
                                          <p:spTgt spid="73731">
                                            <p:txEl>
                                              <p:pRg st="0" end="0"/>
                                            </p:txEl>
                                          </p:spTgt>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73731">
                                            <p:txEl>
                                              <p:pRg st="1" end="1"/>
                                            </p:txEl>
                                          </p:spTgt>
                                        </p:tgtEl>
                                        <p:attrNameLst>
                                          <p:attrName>style.visibility</p:attrName>
                                        </p:attrNameLst>
                                      </p:cBhvr>
                                      <p:to>
                                        <p:strVal val="visible"/>
                                      </p:to>
                                    </p:set>
                                    <p:animEffect transition="in" filter="fade">
                                      <p:cBhvr>
                                        <p:cTn id="16" dur="1000"/>
                                        <p:tgtEl>
                                          <p:spTgt spid="73731">
                                            <p:txEl>
                                              <p:pRg st="1" end="1"/>
                                            </p:txEl>
                                          </p:spTgt>
                                        </p:tgtEl>
                                      </p:cBhvr>
                                    </p:animEffect>
                                  </p:childTnLst>
                                </p:cTn>
                              </p:par>
                            </p:childTnLst>
                          </p:cTn>
                        </p:par>
                        <p:par>
                          <p:cTn id="17" fill="hold">
                            <p:stCondLst>
                              <p:cond delay="3000"/>
                            </p:stCondLst>
                            <p:childTnLst>
                              <p:par>
                                <p:cTn id="18" presetID="10" presetClass="entr" presetSubtype="0" fill="hold" grpId="0" nodeType="afterEffect">
                                  <p:stCondLst>
                                    <p:cond delay="0"/>
                                  </p:stCondLst>
                                  <p:childTnLst>
                                    <p:set>
                                      <p:cBhvr>
                                        <p:cTn id="19" dur="1" fill="hold">
                                          <p:stCondLst>
                                            <p:cond delay="0"/>
                                          </p:stCondLst>
                                        </p:cTn>
                                        <p:tgtEl>
                                          <p:spTgt spid="73731">
                                            <p:txEl>
                                              <p:pRg st="2" end="2"/>
                                            </p:txEl>
                                          </p:spTgt>
                                        </p:tgtEl>
                                        <p:attrNameLst>
                                          <p:attrName>style.visibility</p:attrName>
                                        </p:attrNameLst>
                                      </p:cBhvr>
                                      <p:to>
                                        <p:strVal val="visible"/>
                                      </p:to>
                                    </p:set>
                                    <p:animEffect transition="in" filter="fade">
                                      <p:cBhvr>
                                        <p:cTn id="20" dur="1000"/>
                                        <p:tgtEl>
                                          <p:spTgt spid="73731">
                                            <p:txEl>
                                              <p:pRg st="2" end="2"/>
                                            </p:txEl>
                                          </p:spTgt>
                                        </p:tgtEl>
                                      </p:cBhvr>
                                    </p:animEffect>
                                  </p:childTnLst>
                                </p:cTn>
                              </p:par>
                            </p:childTnLst>
                          </p:cTn>
                        </p:par>
                        <p:par>
                          <p:cTn id="21" fill="hold">
                            <p:stCondLst>
                              <p:cond delay="4000"/>
                            </p:stCondLst>
                            <p:childTnLst>
                              <p:par>
                                <p:cTn id="22" presetID="10" presetClass="entr" presetSubtype="0" fill="hold" grpId="0" nodeType="afterEffect">
                                  <p:stCondLst>
                                    <p:cond delay="0"/>
                                  </p:stCondLst>
                                  <p:childTnLst>
                                    <p:set>
                                      <p:cBhvr>
                                        <p:cTn id="23" dur="1" fill="hold">
                                          <p:stCondLst>
                                            <p:cond delay="0"/>
                                          </p:stCondLst>
                                        </p:cTn>
                                        <p:tgtEl>
                                          <p:spTgt spid="73731">
                                            <p:txEl>
                                              <p:pRg st="3" end="3"/>
                                            </p:txEl>
                                          </p:spTgt>
                                        </p:tgtEl>
                                        <p:attrNameLst>
                                          <p:attrName>style.visibility</p:attrName>
                                        </p:attrNameLst>
                                      </p:cBhvr>
                                      <p:to>
                                        <p:strVal val="visible"/>
                                      </p:to>
                                    </p:set>
                                    <p:animEffect transition="in" filter="fade">
                                      <p:cBhvr>
                                        <p:cTn id="24" dur="1000"/>
                                        <p:tgtEl>
                                          <p:spTgt spid="73731">
                                            <p:txEl>
                                              <p:pRg st="3" end="3"/>
                                            </p:txEl>
                                          </p:spTgt>
                                        </p:tgtEl>
                                      </p:cBhvr>
                                    </p:animEffect>
                                  </p:childTnLst>
                                </p:cTn>
                              </p:par>
                            </p:childTnLst>
                          </p:cTn>
                        </p:par>
                        <p:par>
                          <p:cTn id="25" fill="hold">
                            <p:stCondLst>
                              <p:cond delay="5000"/>
                            </p:stCondLst>
                            <p:childTnLst>
                              <p:par>
                                <p:cTn id="26" presetID="10" presetClass="entr" presetSubtype="0" fill="hold" grpId="0" nodeType="afterEffect">
                                  <p:stCondLst>
                                    <p:cond delay="0"/>
                                  </p:stCondLst>
                                  <p:childTnLst>
                                    <p:set>
                                      <p:cBhvr>
                                        <p:cTn id="27" dur="1" fill="hold">
                                          <p:stCondLst>
                                            <p:cond delay="0"/>
                                          </p:stCondLst>
                                        </p:cTn>
                                        <p:tgtEl>
                                          <p:spTgt spid="73731">
                                            <p:txEl>
                                              <p:pRg st="4" end="4"/>
                                            </p:txEl>
                                          </p:spTgt>
                                        </p:tgtEl>
                                        <p:attrNameLst>
                                          <p:attrName>style.visibility</p:attrName>
                                        </p:attrNameLst>
                                      </p:cBhvr>
                                      <p:to>
                                        <p:strVal val="visible"/>
                                      </p:to>
                                    </p:set>
                                    <p:animEffect transition="in" filter="fade">
                                      <p:cBhvr>
                                        <p:cTn id="28" dur="1000"/>
                                        <p:tgtEl>
                                          <p:spTgt spid="73731">
                                            <p:txEl>
                                              <p:pRg st="4" end="4"/>
                                            </p:txEl>
                                          </p:spTgt>
                                        </p:tgtEl>
                                      </p:cBhvr>
                                    </p:animEffect>
                                  </p:childTnLst>
                                </p:cTn>
                              </p:par>
                            </p:childTnLst>
                          </p:cTn>
                        </p:par>
                        <p:par>
                          <p:cTn id="29" fill="hold">
                            <p:stCondLst>
                              <p:cond delay="6000"/>
                            </p:stCondLst>
                            <p:childTnLst>
                              <p:par>
                                <p:cTn id="30" presetID="10" presetClass="entr" presetSubtype="0" fill="hold" grpId="0" nodeType="afterEffect">
                                  <p:stCondLst>
                                    <p:cond delay="0"/>
                                  </p:stCondLst>
                                  <p:childTnLst>
                                    <p:set>
                                      <p:cBhvr>
                                        <p:cTn id="31" dur="1" fill="hold">
                                          <p:stCondLst>
                                            <p:cond delay="0"/>
                                          </p:stCondLst>
                                        </p:cTn>
                                        <p:tgtEl>
                                          <p:spTgt spid="73731">
                                            <p:txEl>
                                              <p:pRg st="5" end="5"/>
                                            </p:txEl>
                                          </p:spTgt>
                                        </p:tgtEl>
                                        <p:attrNameLst>
                                          <p:attrName>style.visibility</p:attrName>
                                        </p:attrNameLst>
                                      </p:cBhvr>
                                      <p:to>
                                        <p:strVal val="visible"/>
                                      </p:to>
                                    </p:set>
                                    <p:animEffect transition="in" filter="fade">
                                      <p:cBhvr>
                                        <p:cTn id="32" dur="1000"/>
                                        <p:tgtEl>
                                          <p:spTgt spid="73731">
                                            <p:txEl>
                                              <p:pRg st="5" end="5"/>
                                            </p:txEl>
                                          </p:spTgt>
                                        </p:tgtEl>
                                      </p:cBhvr>
                                    </p:animEffect>
                                  </p:childTnLst>
                                </p:cTn>
                              </p:par>
                            </p:childTnLst>
                          </p:cTn>
                        </p:par>
                        <p:par>
                          <p:cTn id="33" fill="hold">
                            <p:stCondLst>
                              <p:cond delay="7000"/>
                            </p:stCondLst>
                            <p:childTnLst>
                              <p:par>
                                <p:cTn id="34" presetID="10" presetClass="entr" presetSubtype="0" fill="hold" grpId="0" nodeType="afterEffect">
                                  <p:stCondLst>
                                    <p:cond delay="0"/>
                                  </p:stCondLst>
                                  <p:childTnLst>
                                    <p:set>
                                      <p:cBhvr>
                                        <p:cTn id="35" dur="1" fill="hold">
                                          <p:stCondLst>
                                            <p:cond delay="0"/>
                                          </p:stCondLst>
                                        </p:cTn>
                                        <p:tgtEl>
                                          <p:spTgt spid="73731">
                                            <p:txEl>
                                              <p:pRg st="6" end="6"/>
                                            </p:txEl>
                                          </p:spTgt>
                                        </p:tgtEl>
                                        <p:attrNameLst>
                                          <p:attrName>style.visibility</p:attrName>
                                        </p:attrNameLst>
                                      </p:cBhvr>
                                      <p:to>
                                        <p:strVal val="visible"/>
                                      </p:to>
                                    </p:set>
                                    <p:animEffect transition="in" filter="fade">
                                      <p:cBhvr>
                                        <p:cTn id="36" dur="1000"/>
                                        <p:tgtEl>
                                          <p:spTgt spid="73731">
                                            <p:txEl>
                                              <p:pRg st="6" end="6"/>
                                            </p:txEl>
                                          </p:spTgt>
                                        </p:tgtEl>
                                      </p:cBhvr>
                                    </p:animEffect>
                                  </p:childTnLst>
                                </p:cTn>
                              </p:par>
                            </p:childTnLst>
                          </p:cTn>
                        </p:par>
                        <p:par>
                          <p:cTn id="37" fill="hold">
                            <p:stCondLst>
                              <p:cond delay="8000"/>
                            </p:stCondLst>
                            <p:childTnLst>
                              <p:par>
                                <p:cTn id="38" presetID="10" presetClass="entr" presetSubtype="0" fill="hold" grpId="0" nodeType="afterEffect">
                                  <p:stCondLst>
                                    <p:cond delay="0"/>
                                  </p:stCondLst>
                                  <p:childTnLst>
                                    <p:set>
                                      <p:cBhvr>
                                        <p:cTn id="39" dur="1" fill="hold">
                                          <p:stCondLst>
                                            <p:cond delay="0"/>
                                          </p:stCondLst>
                                        </p:cTn>
                                        <p:tgtEl>
                                          <p:spTgt spid="73731">
                                            <p:txEl>
                                              <p:pRg st="7" end="7"/>
                                            </p:txEl>
                                          </p:spTgt>
                                        </p:tgtEl>
                                        <p:attrNameLst>
                                          <p:attrName>style.visibility</p:attrName>
                                        </p:attrNameLst>
                                      </p:cBhvr>
                                      <p:to>
                                        <p:strVal val="visible"/>
                                      </p:to>
                                    </p:set>
                                    <p:animEffect transition="in" filter="fade">
                                      <p:cBhvr>
                                        <p:cTn id="40" dur="1000"/>
                                        <p:tgtEl>
                                          <p:spTgt spid="7373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Rot="1" noChangeArrowheads="1"/>
          </p:cNvSpPr>
          <p:nvPr>
            <p:ph type="title"/>
          </p:nvPr>
        </p:nvSpPr>
        <p:spPr/>
        <p:txBody>
          <a:bodyPr/>
          <a:lstStyle/>
          <a:p>
            <a:r>
              <a:rPr lang="en-US" sz="4000" dirty="0" smtClean="0"/>
              <a:t>Money Gained from Embezzlement</a:t>
            </a:r>
            <a:endParaRPr lang="en-US" sz="4000" dirty="0"/>
          </a:p>
        </p:txBody>
      </p:sp>
      <p:sp>
        <p:nvSpPr>
          <p:cNvPr id="186371" name="Rectangle 3"/>
          <p:cNvSpPr>
            <a:spLocks noGrp="1" noChangeArrowheads="1"/>
          </p:cNvSpPr>
          <p:nvPr>
            <p:ph type="body" idx="1"/>
          </p:nvPr>
        </p:nvSpPr>
        <p:spPr>
          <a:xfrm>
            <a:off x="457200" y="1741721"/>
            <a:ext cx="8229600" cy="4036106"/>
          </a:xfrm>
        </p:spPr>
        <p:txBody>
          <a:bodyPr/>
          <a:lstStyle/>
          <a:p>
            <a:pPr>
              <a:lnSpc>
                <a:spcPct val="90000"/>
              </a:lnSpc>
            </a:pPr>
            <a:r>
              <a:rPr lang="en-US" sz="3600" dirty="0"/>
              <a:t>Embezzlement</a:t>
            </a:r>
          </a:p>
          <a:p>
            <a:pPr lvl="1">
              <a:lnSpc>
                <a:spcPct val="90000"/>
              </a:lnSpc>
            </a:pPr>
            <a:r>
              <a:rPr lang="en-US" sz="3600" dirty="0"/>
              <a:t>Reporting requirements</a:t>
            </a:r>
          </a:p>
          <a:p>
            <a:pPr lvl="1">
              <a:lnSpc>
                <a:spcPct val="90000"/>
              </a:lnSpc>
            </a:pPr>
            <a:r>
              <a:rPr lang="en-US" sz="3600" dirty="0"/>
              <a:t>Repayment of funds</a:t>
            </a:r>
          </a:p>
          <a:p>
            <a:pPr lvl="1">
              <a:lnSpc>
                <a:spcPct val="90000"/>
              </a:lnSpc>
            </a:pPr>
            <a:r>
              <a:rPr lang="en-US" sz="3600" dirty="0"/>
              <a:t>Taxable </a:t>
            </a:r>
            <a:r>
              <a:rPr lang="en-US" sz="3600" dirty="0" smtClean="0"/>
              <a:t>income</a:t>
            </a:r>
            <a:endParaRPr lang="en-US" sz="3600" dirty="0"/>
          </a:p>
        </p:txBody>
      </p:sp>
      <p:sp>
        <p:nvSpPr>
          <p:cNvPr id="186372" name="Text Box 4"/>
          <p:cNvSpPr txBox="1">
            <a:spLocks noChangeArrowheads="1"/>
          </p:cNvSpPr>
          <p:nvPr/>
        </p:nvSpPr>
        <p:spPr bwMode="auto">
          <a:xfrm>
            <a:off x="7683500" y="0"/>
            <a:ext cx="1460500" cy="641350"/>
          </a:xfrm>
          <a:prstGeom prst="rect">
            <a:avLst/>
          </a:prstGeom>
          <a:noFill/>
          <a:ln w="9525">
            <a:noFill/>
            <a:miter lim="800000"/>
            <a:headEnd/>
            <a:tailEnd/>
          </a:ln>
          <a:effectLst/>
        </p:spPr>
        <p:txBody>
          <a:bodyPr>
            <a:spAutoFit/>
          </a:bodyPr>
          <a:lstStyle/>
          <a:p>
            <a:pPr eaLnBrk="1" hangingPunct="1">
              <a:spcBef>
                <a:spcPct val="50000"/>
              </a:spcBef>
            </a:pPr>
            <a:r>
              <a:rPr lang="en-US" dirty="0">
                <a:latin typeface="Tahoma" pitchFamily="34" charset="0"/>
              </a:rPr>
              <a:t>Workbook Pages </a:t>
            </a:r>
            <a:r>
              <a:rPr lang="en-US" dirty="0" smtClean="0">
                <a:latin typeface="Tahoma" pitchFamily="34" charset="0"/>
              </a:rPr>
              <a:t>13-14</a:t>
            </a:r>
            <a:endParaRPr lang="en-US" dirty="0">
              <a:latin typeface="Tahoma" pitchFamily="34" charset="0"/>
            </a:endParaRPr>
          </a:p>
        </p:txBody>
      </p:sp>
    </p:spTree>
  </p:cSld>
  <p:clrMapOvr>
    <a:masterClrMapping/>
  </p:clrMapOvr>
  <p:transition spd="med">
    <p:pull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graphicFrame>
        <p:nvGraphicFramePr>
          <p:cNvPr id="4" name="Content Placeholder 3"/>
          <p:cNvGraphicFramePr>
            <a:graphicFrameLocks noChangeAspect="1"/>
          </p:cNvGraphicFramePr>
          <p:nvPr>
            <p:ph idx="1"/>
          </p:nvPr>
        </p:nvGraphicFramePr>
        <p:xfrm>
          <a:off x="435428" y="105405"/>
          <a:ext cx="8389257" cy="10857683"/>
        </p:xfrm>
        <a:graphic>
          <a:graphicData uri="http://schemas.openxmlformats.org/presentationml/2006/ole">
            <p:oleObj spid="_x0000_s316418" name="Acrobat Document" r:id="rId3" imgW="6885000" imgH="8910000" progId="AcroExch.Document.7">
              <p:embed/>
            </p:oleObj>
          </a:graphicData>
        </a:graphic>
      </p:graphicFrame>
    </p:spTree>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2" name="Rectangle 4"/>
          <p:cNvSpPr>
            <a:spLocks noGrp="1" noChangeArrowheads="1"/>
          </p:cNvSpPr>
          <p:nvPr>
            <p:ph type="ctrTitle"/>
          </p:nvPr>
        </p:nvSpPr>
        <p:spPr/>
        <p:txBody>
          <a:bodyPr/>
          <a:lstStyle/>
          <a:p>
            <a:r>
              <a:rPr lang="en-US"/>
              <a:t>Section I</a:t>
            </a:r>
          </a:p>
        </p:txBody>
      </p:sp>
      <p:sp>
        <p:nvSpPr>
          <p:cNvPr id="258053" name="Rectangle 5"/>
          <p:cNvSpPr>
            <a:spLocks noGrp="1" noChangeArrowheads="1"/>
          </p:cNvSpPr>
          <p:nvPr>
            <p:ph type="subTitle" idx="1"/>
          </p:nvPr>
        </p:nvSpPr>
        <p:spPr/>
        <p:txBody>
          <a:bodyPr/>
          <a:lstStyle/>
          <a:p>
            <a:r>
              <a:rPr lang="en-US" sz="4400"/>
              <a:t>Employees and Reporting Requirements</a:t>
            </a:r>
          </a:p>
        </p:txBody>
      </p:sp>
      <p:sp>
        <p:nvSpPr>
          <p:cNvPr id="258054" name="Text Box 6"/>
          <p:cNvSpPr txBox="1">
            <a:spLocks noChangeArrowheads="1"/>
          </p:cNvSpPr>
          <p:nvPr/>
        </p:nvSpPr>
        <p:spPr bwMode="auto">
          <a:xfrm>
            <a:off x="7800975" y="0"/>
            <a:ext cx="1343025" cy="641350"/>
          </a:xfrm>
          <a:prstGeom prst="rect">
            <a:avLst/>
          </a:prstGeom>
          <a:noFill/>
          <a:ln w="9525">
            <a:noFill/>
            <a:miter lim="800000"/>
            <a:headEnd/>
            <a:tailEnd/>
          </a:ln>
          <a:effectLst/>
        </p:spPr>
        <p:txBody>
          <a:bodyPr>
            <a:spAutoFit/>
          </a:bodyPr>
          <a:lstStyle/>
          <a:p>
            <a:pPr eaLnBrk="1" hangingPunct="1">
              <a:spcBef>
                <a:spcPct val="50000"/>
              </a:spcBef>
            </a:pPr>
            <a:r>
              <a:rPr lang="en-US" dirty="0">
                <a:latin typeface="Tahoma" pitchFamily="34" charset="0"/>
              </a:rPr>
              <a:t>Workbook Page 1</a:t>
            </a:r>
          </a:p>
        </p:txBody>
      </p:sp>
    </p:spTree>
  </p:cSld>
  <p:clrMapOvr>
    <a:masterClrMapping/>
  </p:clrMapOvr>
  <p:transition>
    <p:pull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Group-Term Life Insurance</a:t>
            </a:r>
            <a:endParaRPr lang="en-US" dirty="0"/>
          </a:p>
        </p:txBody>
      </p:sp>
      <p:sp>
        <p:nvSpPr>
          <p:cNvPr id="3" name="Content Placeholder 2"/>
          <p:cNvSpPr>
            <a:spLocks noGrp="1"/>
          </p:cNvSpPr>
          <p:nvPr>
            <p:ph idx="1"/>
          </p:nvPr>
        </p:nvSpPr>
        <p:spPr/>
        <p:txBody>
          <a:bodyPr/>
          <a:lstStyle/>
          <a:p>
            <a:r>
              <a:rPr lang="en-US" dirty="0" smtClean="0"/>
              <a:t>Life Insurance Provided by Employer</a:t>
            </a:r>
          </a:p>
          <a:p>
            <a:r>
              <a:rPr lang="en-US" dirty="0" smtClean="0"/>
              <a:t>Imputed Income</a:t>
            </a:r>
          </a:p>
          <a:p>
            <a:r>
              <a:rPr lang="en-US" dirty="0" smtClean="0"/>
              <a:t>Reported on W-2</a:t>
            </a:r>
          </a:p>
          <a:p>
            <a:r>
              <a:rPr lang="en-US" dirty="0" smtClean="0"/>
              <a:t>Use IRS Publication 15-B to calculate</a:t>
            </a: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Areas of Caution</a:t>
            </a:r>
            <a:endParaRPr lang="en-US" dirty="0"/>
          </a:p>
        </p:txBody>
      </p:sp>
      <p:sp>
        <p:nvSpPr>
          <p:cNvPr id="3" name="Content Placeholder 2"/>
          <p:cNvSpPr>
            <a:spLocks noGrp="1"/>
          </p:cNvSpPr>
          <p:nvPr>
            <p:ph idx="1"/>
          </p:nvPr>
        </p:nvSpPr>
        <p:spPr/>
        <p:txBody>
          <a:bodyPr/>
          <a:lstStyle/>
          <a:p>
            <a:pPr>
              <a:lnSpc>
                <a:spcPct val="90000"/>
              </a:lnSpc>
            </a:pPr>
            <a:r>
              <a:rPr lang="en-US" sz="3600" dirty="0" smtClean="0"/>
              <a:t>Discretionary Funds</a:t>
            </a:r>
          </a:p>
          <a:p>
            <a:pPr lvl="1">
              <a:lnSpc>
                <a:spcPct val="90000"/>
              </a:lnSpc>
            </a:pPr>
            <a:r>
              <a:rPr lang="en-US" sz="3200" dirty="0" smtClean="0"/>
              <a:t>Written church guidelines</a:t>
            </a:r>
          </a:p>
          <a:p>
            <a:pPr lvl="1">
              <a:lnSpc>
                <a:spcPct val="90000"/>
              </a:lnSpc>
            </a:pPr>
            <a:r>
              <a:rPr lang="en-US" sz="3200" dirty="0" smtClean="0"/>
              <a:t>IRS definitions of charitable/needy distributions</a:t>
            </a:r>
          </a:p>
          <a:p>
            <a:pPr>
              <a:lnSpc>
                <a:spcPct val="90000"/>
              </a:lnSpc>
            </a:pPr>
            <a:r>
              <a:rPr lang="en-US" sz="3600" dirty="0" smtClean="0"/>
              <a:t>Church Credit Cards</a:t>
            </a:r>
          </a:p>
          <a:p>
            <a:pPr lvl="1">
              <a:lnSpc>
                <a:spcPct val="90000"/>
              </a:lnSpc>
            </a:pPr>
            <a:r>
              <a:rPr lang="en-US" sz="3200" dirty="0" smtClean="0"/>
              <a:t>The church must verify every charge</a:t>
            </a:r>
          </a:p>
          <a:p>
            <a:pPr lvl="1">
              <a:lnSpc>
                <a:spcPct val="90000"/>
              </a:lnSpc>
            </a:pPr>
            <a:r>
              <a:rPr lang="en-US" sz="3200" dirty="0" smtClean="0"/>
              <a:t>Unverified charges must be reported as salary</a:t>
            </a:r>
          </a:p>
        </p:txBody>
      </p:sp>
      <p:sp>
        <p:nvSpPr>
          <p:cNvPr id="4" name="Text Box 4"/>
          <p:cNvSpPr txBox="1">
            <a:spLocks noChangeArrowheads="1"/>
          </p:cNvSpPr>
          <p:nvPr/>
        </p:nvSpPr>
        <p:spPr bwMode="auto">
          <a:xfrm>
            <a:off x="7683500" y="0"/>
            <a:ext cx="1460500" cy="641350"/>
          </a:xfrm>
          <a:prstGeom prst="rect">
            <a:avLst/>
          </a:prstGeom>
          <a:noFill/>
          <a:ln w="9525">
            <a:noFill/>
            <a:miter lim="800000"/>
            <a:headEnd/>
            <a:tailEnd/>
          </a:ln>
          <a:effectLst/>
        </p:spPr>
        <p:txBody>
          <a:bodyPr>
            <a:spAutoFit/>
          </a:bodyPr>
          <a:lstStyle/>
          <a:p>
            <a:pPr eaLnBrk="1" hangingPunct="1">
              <a:spcBef>
                <a:spcPct val="50000"/>
              </a:spcBef>
            </a:pPr>
            <a:r>
              <a:rPr lang="en-US" dirty="0">
                <a:latin typeface="Tahoma" pitchFamily="34" charset="0"/>
              </a:rPr>
              <a:t>Workbook </a:t>
            </a:r>
            <a:r>
              <a:rPr lang="en-US" dirty="0" smtClean="0">
                <a:latin typeface="Tahoma" pitchFamily="34" charset="0"/>
              </a:rPr>
              <a:t>Page </a:t>
            </a:r>
            <a:r>
              <a:rPr lang="en-US" dirty="0" smtClean="0">
                <a:latin typeface="Tahoma" pitchFamily="34" charset="0"/>
              </a:rPr>
              <a:t>16</a:t>
            </a:r>
            <a:endParaRPr lang="en-US" dirty="0">
              <a:latin typeface="Tahoma" pitchFamily="34" charset="0"/>
            </a:endParaRPr>
          </a:p>
        </p:txBody>
      </p:sp>
    </p:spTree>
  </p:cSld>
  <p:clrMapOvr>
    <a:masterClrMapping/>
  </p:clrMapOvr>
  <p:transition>
    <p:pull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2" name="Rectangle 6"/>
          <p:cNvSpPr>
            <a:spLocks noGrp="1" noRot="1" noChangeArrowheads="1"/>
          </p:cNvSpPr>
          <p:nvPr>
            <p:ph type="title" idx="4294967295"/>
          </p:nvPr>
        </p:nvSpPr>
        <p:spPr>
          <a:xfrm>
            <a:off x="0" y="131763"/>
            <a:ext cx="8229600" cy="590550"/>
          </a:xfrm>
        </p:spPr>
        <p:txBody>
          <a:bodyPr/>
          <a:lstStyle/>
          <a:p>
            <a:r>
              <a:rPr lang="en-US" sz="4000"/>
              <a:t>Form 941</a:t>
            </a:r>
          </a:p>
        </p:txBody>
      </p:sp>
      <p:sp>
        <p:nvSpPr>
          <p:cNvPr id="34832" name="Text Box 16"/>
          <p:cNvSpPr txBox="1">
            <a:spLocks noChangeArrowheads="1"/>
          </p:cNvSpPr>
          <p:nvPr/>
        </p:nvSpPr>
        <p:spPr bwMode="auto">
          <a:xfrm>
            <a:off x="8318500" y="0"/>
            <a:ext cx="825500" cy="641350"/>
          </a:xfrm>
          <a:prstGeom prst="rect">
            <a:avLst/>
          </a:prstGeom>
          <a:noFill/>
          <a:ln w="9525">
            <a:noFill/>
            <a:miter lim="800000"/>
            <a:headEnd/>
            <a:tailEnd/>
          </a:ln>
          <a:effectLst/>
        </p:spPr>
        <p:txBody>
          <a:bodyPr>
            <a:spAutoFit/>
          </a:bodyPr>
          <a:lstStyle/>
          <a:p>
            <a:pPr eaLnBrk="1" hangingPunct="1">
              <a:spcBef>
                <a:spcPct val="50000"/>
              </a:spcBef>
            </a:pPr>
            <a:r>
              <a:rPr lang="en-US" dirty="0" err="1">
                <a:latin typeface="Tahoma" pitchFamily="34" charset="0"/>
              </a:rPr>
              <a:t>Wkbk</a:t>
            </a:r>
            <a:r>
              <a:rPr lang="en-US" dirty="0">
                <a:latin typeface="Tahoma" pitchFamily="34" charset="0"/>
              </a:rPr>
              <a:t/>
            </a:r>
            <a:br>
              <a:rPr lang="en-US" dirty="0">
                <a:latin typeface="Tahoma" pitchFamily="34" charset="0"/>
              </a:rPr>
            </a:br>
            <a:r>
              <a:rPr lang="en-US" dirty="0">
                <a:latin typeface="Tahoma" pitchFamily="34" charset="0"/>
              </a:rPr>
              <a:t>Pg </a:t>
            </a:r>
            <a:r>
              <a:rPr lang="en-US" dirty="0" smtClean="0">
                <a:latin typeface="Tahoma" pitchFamily="34" charset="0"/>
              </a:rPr>
              <a:t>17</a:t>
            </a:r>
            <a:endParaRPr lang="en-US" dirty="0">
              <a:latin typeface="Tahoma" pitchFamily="34" charset="0"/>
            </a:endParaRPr>
          </a:p>
        </p:txBody>
      </p:sp>
      <p:pic>
        <p:nvPicPr>
          <p:cNvPr id="5" name="Picture 4" descr="f941 pg 1 f.jpg"/>
          <p:cNvPicPr>
            <a:picLocks noChangeAspect="1"/>
          </p:cNvPicPr>
          <p:nvPr/>
        </p:nvPicPr>
        <p:blipFill>
          <a:blip r:embed="rId2" cstate="print"/>
          <a:stretch>
            <a:fillRect/>
          </a:stretch>
        </p:blipFill>
        <p:spPr>
          <a:xfrm>
            <a:off x="769257" y="667656"/>
            <a:ext cx="7547428" cy="9767259"/>
          </a:xfrm>
          <a:prstGeom prst="rect">
            <a:avLst/>
          </a:prstGeom>
        </p:spPr>
      </p:pic>
    </p:spTree>
  </p:cSld>
  <p:clrMapOvr>
    <a:masterClrMapping/>
  </p:clrMapOvr>
  <p:transition spd="med">
    <p:pull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Rot="1" noChangeArrowheads="1"/>
          </p:cNvSpPr>
          <p:nvPr>
            <p:ph type="title"/>
          </p:nvPr>
        </p:nvSpPr>
        <p:spPr>
          <a:xfrm>
            <a:off x="457200" y="-15642"/>
            <a:ext cx="8229600" cy="1143000"/>
          </a:xfrm>
        </p:spPr>
        <p:txBody>
          <a:bodyPr/>
          <a:lstStyle/>
          <a:p>
            <a:r>
              <a:rPr lang="en-US" dirty="0"/>
              <a:t>Form 944</a:t>
            </a:r>
          </a:p>
        </p:txBody>
      </p:sp>
      <p:sp>
        <p:nvSpPr>
          <p:cNvPr id="137220" name="Text Box 4"/>
          <p:cNvSpPr txBox="1">
            <a:spLocks noChangeArrowheads="1"/>
          </p:cNvSpPr>
          <p:nvPr/>
        </p:nvSpPr>
        <p:spPr bwMode="auto">
          <a:xfrm>
            <a:off x="7785100" y="0"/>
            <a:ext cx="1358900" cy="641350"/>
          </a:xfrm>
          <a:prstGeom prst="rect">
            <a:avLst/>
          </a:prstGeom>
          <a:noFill/>
          <a:ln w="9525">
            <a:noFill/>
            <a:miter lim="800000"/>
            <a:headEnd/>
            <a:tailEnd/>
          </a:ln>
          <a:effectLst/>
        </p:spPr>
        <p:txBody>
          <a:bodyPr>
            <a:spAutoFit/>
          </a:bodyPr>
          <a:lstStyle/>
          <a:p>
            <a:pPr eaLnBrk="1" hangingPunct="1">
              <a:spcBef>
                <a:spcPct val="50000"/>
              </a:spcBef>
            </a:pPr>
            <a:r>
              <a:rPr lang="en-US" dirty="0">
                <a:latin typeface="Tahoma" pitchFamily="34" charset="0"/>
              </a:rPr>
              <a:t>Workbook</a:t>
            </a:r>
            <a:br>
              <a:rPr lang="en-US" dirty="0">
                <a:latin typeface="Tahoma" pitchFamily="34" charset="0"/>
              </a:rPr>
            </a:br>
            <a:r>
              <a:rPr lang="en-US" dirty="0">
                <a:latin typeface="Tahoma" pitchFamily="34" charset="0"/>
              </a:rPr>
              <a:t>Pg </a:t>
            </a:r>
            <a:r>
              <a:rPr lang="en-US" dirty="0" smtClean="0">
                <a:latin typeface="Tahoma" pitchFamily="34" charset="0"/>
              </a:rPr>
              <a:t>24</a:t>
            </a:r>
            <a:endParaRPr lang="en-US" dirty="0">
              <a:latin typeface="Tahoma" pitchFamily="34" charset="0"/>
            </a:endParaRPr>
          </a:p>
        </p:txBody>
      </p:sp>
      <p:graphicFrame>
        <p:nvGraphicFramePr>
          <p:cNvPr id="8" name="Content Placeholder 7"/>
          <p:cNvGraphicFramePr>
            <a:graphicFrameLocks/>
          </p:cNvGraphicFramePr>
          <p:nvPr>
            <p:ph sz="half" idx="2"/>
          </p:nvPr>
        </p:nvGraphicFramePr>
        <p:xfrm>
          <a:off x="4648200" y="2516981"/>
          <a:ext cx="4038600" cy="2692400"/>
        </p:xfrm>
        <a:graphic>
          <a:graphicData uri="http://schemas.openxmlformats.org/presentationml/2006/ole">
            <p:oleObj spid="_x0000_s137233" name="Acrobat Document" r:id="rId3" imgW="0" imgH="0" progId="AcroExch.Document.7">
              <p:embed/>
            </p:oleObj>
          </a:graphicData>
        </a:graphic>
      </p:graphicFrame>
      <p:pic>
        <p:nvPicPr>
          <p:cNvPr id="7" name="Picture 6" descr="f944 pg 1 f.jpg"/>
          <p:cNvPicPr>
            <a:picLocks noChangeAspect="1"/>
          </p:cNvPicPr>
          <p:nvPr/>
        </p:nvPicPr>
        <p:blipFill>
          <a:blip r:embed="rId4" cstate="print"/>
          <a:stretch>
            <a:fillRect/>
          </a:stretch>
        </p:blipFill>
        <p:spPr>
          <a:xfrm>
            <a:off x="885379" y="870861"/>
            <a:ext cx="7518392" cy="9729683"/>
          </a:xfrm>
          <a:prstGeom prst="rect">
            <a:avLst/>
          </a:prstGeom>
        </p:spPr>
      </p:pic>
    </p:spTree>
  </p:cSld>
  <p:clrMapOvr>
    <a:masterClrMapping/>
  </p:clrMapOvr>
  <p:transition spd="med">
    <p:pull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rrowheads="1"/>
          </p:cNvSpPr>
          <p:nvPr>
            <p:ph type="title"/>
          </p:nvPr>
        </p:nvSpPr>
        <p:spPr>
          <a:xfrm>
            <a:off x="457200" y="131763"/>
            <a:ext cx="8229600" cy="693737"/>
          </a:xfrm>
        </p:spPr>
        <p:txBody>
          <a:bodyPr/>
          <a:lstStyle/>
          <a:p>
            <a:r>
              <a:rPr lang="en-US" sz="4000"/>
              <a:t>W2, Ordained Staff</a:t>
            </a:r>
          </a:p>
        </p:txBody>
      </p:sp>
      <p:sp>
        <p:nvSpPr>
          <p:cNvPr id="36869" name="Text Box 5"/>
          <p:cNvSpPr txBox="1">
            <a:spLocks noChangeArrowheads="1"/>
          </p:cNvSpPr>
          <p:nvPr/>
        </p:nvSpPr>
        <p:spPr bwMode="auto">
          <a:xfrm>
            <a:off x="8250238" y="0"/>
            <a:ext cx="893762" cy="641350"/>
          </a:xfrm>
          <a:prstGeom prst="rect">
            <a:avLst/>
          </a:prstGeom>
          <a:noFill/>
          <a:ln w="9525">
            <a:noFill/>
            <a:miter lim="800000"/>
            <a:headEnd/>
            <a:tailEnd/>
          </a:ln>
          <a:effectLst/>
        </p:spPr>
        <p:txBody>
          <a:bodyPr>
            <a:spAutoFit/>
          </a:bodyPr>
          <a:lstStyle/>
          <a:p>
            <a:pPr eaLnBrk="1" hangingPunct="1">
              <a:spcBef>
                <a:spcPct val="50000"/>
              </a:spcBef>
            </a:pPr>
            <a:r>
              <a:rPr lang="en-US" dirty="0" err="1">
                <a:latin typeface="Tahoma" pitchFamily="34" charset="0"/>
              </a:rPr>
              <a:t>Wkbk</a:t>
            </a:r>
            <a:r>
              <a:rPr lang="en-US" dirty="0">
                <a:latin typeface="Tahoma" pitchFamily="34" charset="0"/>
              </a:rPr>
              <a:t/>
            </a:r>
            <a:br>
              <a:rPr lang="en-US" dirty="0">
                <a:latin typeface="Tahoma" pitchFamily="34" charset="0"/>
              </a:rPr>
            </a:br>
            <a:r>
              <a:rPr lang="en-US" dirty="0">
                <a:latin typeface="Tahoma" pitchFamily="34" charset="0"/>
              </a:rPr>
              <a:t>Pg </a:t>
            </a:r>
            <a:r>
              <a:rPr lang="en-US" dirty="0" smtClean="0">
                <a:latin typeface="Tahoma" pitchFamily="34" charset="0"/>
              </a:rPr>
              <a:t>26</a:t>
            </a:r>
            <a:endParaRPr lang="en-US" dirty="0">
              <a:latin typeface="Tahoma" pitchFamily="34" charset="0"/>
            </a:endParaRPr>
          </a:p>
        </p:txBody>
      </p:sp>
      <p:pic>
        <p:nvPicPr>
          <p:cNvPr id="6" name="Picture 5" descr="fw2 ordained2.jpg"/>
          <p:cNvPicPr>
            <a:picLocks noChangeAspect="1"/>
          </p:cNvPicPr>
          <p:nvPr/>
        </p:nvPicPr>
        <p:blipFill>
          <a:blip r:embed="rId2" cstate="print"/>
          <a:stretch>
            <a:fillRect/>
          </a:stretch>
        </p:blipFill>
        <p:spPr>
          <a:xfrm>
            <a:off x="253175" y="769257"/>
            <a:ext cx="8629568" cy="11167675"/>
          </a:xfrm>
          <a:prstGeom prst="rect">
            <a:avLst/>
          </a:prstGeom>
        </p:spPr>
      </p:pic>
    </p:spTree>
  </p:cSld>
  <p:clrMapOvr>
    <a:masterClrMapping/>
  </p:clrMapOvr>
  <p:transition spd="med">
    <p:pull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Rectangle 4"/>
          <p:cNvSpPr>
            <a:spLocks noGrp="1" noRot="1" noChangeArrowheads="1"/>
          </p:cNvSpPr>
          <p:nvPr>
            <p:ph type="title"/>
          </p:nvPr>
        </p:nvSpPr>
        <p:spPr>
          <a:xfrm>
            <a:off x="457200" y="188913"/>
            <a:ext cx="8229600" cy="576262"/>
          </a:xfrm>
        </p:spPr>
        <p:txBody>
          <a:bodyPr/>
          <a:lstStyle/>
          <a:p>
            <a:r>
              <a:rPr lang="en-US" sz="4000"/>
              <a:t>W2, Non-Ordained Employee</a:t>
            </a:r>
          </a:p>
        </p:txBody>
      </p:sp>
      <p:sp>
        <p:nvSpPr>
          <p:cNvPr id="38918" name="Text Box 6"/>
          <p:cNvSpPr txBox="1">
            <a:spLocks noChangeArrowheads="1"/>
          </p:cNvSpPr>
          <p:nvPr/>
        </p:nvSpPr>
        <p:spPr bwMode="auto">
          <a:xfrm>
            <a:off x="8370888" y="0"/>
            <a:ext cx="773112" cy="641350"/>
          </a:xfrm>
          <a:prstGeom prst="rect">
            <a:avLst/>
          </a:prstGeom>
          <a:noFill/>
          <a:ln w="9525">
            <a:noFill/>
            <a:miter lim="800000"/>
            <a:headEnd/>
            <a:tailEnd/>
          </a:ln>
          <a:effectLst/>
        </p:spPr>
        <p:txBody>
          <a:bodyPr>
            <a:spAutoFit/>
          </a:bodyPr>
          <a:lstStyle/>
          <a:p>
            <a:pPr eaLnBrk="1" hangingPunct="1">
              <a:spcBef>
                <a:spcPct val="50000"/>
              </a:spcBef>
            </a:pPr>
            <a:r>
              <a:rPr lang="en-US" dirty="0" err="1">
                <a:latin typeface="Tahoma" pitchFamily="34" charset="0"/>
              </a:rPr>
              <a:t>Wkbk</a:t>
            </a:r>
            <a:r>
              <a:rPr lang="en-US" dirty="0">
                <a:latin typeface="Tahoma" pitchFamily="34" charset="0"/>
              </a:rPr>
              <a:t/>
            </a:r>
            <a:br>
              <a:rPr lang="en-US" dirty="0">
                <a:latin typeface="Tahoma" pitchFamily="34" charset="0"/>
              </a:rPr>
            </a:br>
            <a:r>
              <a:rPr lang="en-US" dirty="0">
                <a:latin typeface="Tahoma" pitchFamily="34" charset="0"/>
              </a:rPr>
              <a:t>Pg </a:t>
            </a:r>
            <a:r>
              <a:rPr lang="en-US" dirty="0" smtClean="0">
                <a:latin typeface="Tahoma" pitchFamily="34" charset="0"/>
              </a:rPr>
              <a:t>27</a:t>
            </a:r>
            <a:endParaRPr lang="en-US" dirty="0">
              <a:latin typeface="Tahoma" pitchFamily="34" charset="0"/>
            </a:endParaRPr>
          </a:p>
        </p:txBody>
      </p:sp>
      <p:pic>
        <p:nvPicPr>
          <p:cNvPr id="6" name="Picture 5" descr="fw2 nonordained2.jpg"/>
          <p:cNvPicPr>
            <a:picLocks noChangeAspect="1"/>
          </p:cNvPicPr>
          <p:nvPr/>
        </p:nvPicPr>
        <p:blipFill>
          <a:blip r:embed="rId2" cstate="print"/>
          <a:stretch>
            <a:fillRect/>
          </a:stretch>
        </p:blipFill>
        <p:spPr>
          <a:xfrm>
            <a:off x="282203" y="711199"/>
            <a:ext cx="8498940" cy="10998627"/>
          </a:xfrm>
          <a:prstGeom prst="rect">
            <a:avLst/>
          </a:prstGeom>
        </p:spPr>
      </p:pic>
    </p:spTree>
  </p:cSld>
  <p:clrMapOvr>
    <a:masterClrMapping/>
  </p:clrMapOvr>
  <p:transition spd="med">
    <p:pull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Reporting of Health Coverage</a:t>
            </a:r>
            <a:endParaRPr lang="en-US" dirty="0"/>
          </a:p>
        </p:txBody>
      </p:sp>
      <p:sp>
        <p:nvSpPr>
          <p:cNvPr id="4" name="Text Box 4"/>
          <p:cNvSpPr txBox="1">
            <a:spLocks noChangeArrowheads="1"/>
          </p:cNvSpPr>
          <p:nvPr/>
        </p:nvSpPr>
        <p:spPr bwMode="auto">
          <a:xfrm>
            <a:off x="8129588" y="0"/>
            <a:ext cx="1014412" cy="641350"/>
          </a:xfrm>
          <a:prstGeom prst="rect">
            <a:avLst/>
          </a:prstGeom>
          <a:noFill/>
          <a:ln w="9525">
            <a:noFill/>
            <a:miter lim="800000"/>
            <a:headEnd/>
            <a:tailEnd/>
          </a:ln>
          <a:effectLst/>
        </p:spPr>
        <p:txBody>
          <a:bodyPr>
            <a:spAutoFit/>
          </a:bodyPr>
          <a:lstStyle/>
          <a:p>
            <a:pPr eaLnBrk="1" hangingPunct="1">
              <a:spcBef>
                <a:spcPct val="50000"/>
              </a:spcBef>
            </a:pPr>
            <a:r>
              <a:rPr lang="en-US" dirty="0" err="1">
                <a:latin typeface="Tahoma" pitchFamily="34" charset="0"/>
              </a:rPr>
              <a:t>Wkbk</a:t>
            </a:r>
            <a:r>
              <a:rPr lang="en-US" dirty="0">
                <a:latin typeface="Tahoma" pitchFamily="34" charset="0"/>
              </a:rPr>
              <a:t/>
            </a:r>
            <a:br>
              <a:rPr lang="en-US" dirty="0">
                <a:latin typeface="Tahoma" pitchFamily="34" charset="0"/>
              </a:rPr>
            </a:br>
            <a:r>
              <a:rPr lang="en-US" dirty="0">
                <a:latin typeface="Tahoma" pitchFamily="34" charset="0"/>
              </a:rPr>
              <a:t>Pg </a:t>
            </a:r>
            <a:r>
              <a:rPr lang="en-US" dirty="0" smtClean="0">
                <a:latin typeface="Tahoma" pitchFamily="34" charset="0"/>
              </a:rPr>
              <a:t>29</a:t>
            </a:r>
            <a:endParaRPr lang="en-US" dirty="0">
              <a:latin typeface="Tahoma" pitchFamily="34" charset="0"/>
            </a:endParaRPr>
          </a:p>
        </p:txBody>
      </p:sp>
      <p:graphicFrame>
        <p:nvGraphicFramePr>
          <p:cNvPr id="5" name="Object 4"/>
          <p:cNvGraphicFramePr>
            <a:graphicFrameLocks noChangeAspect="1"/>
          </p:cNvGraphicFramePr>
          <p:nvPr/>
        </p:nvGraphicFramePr>
        <p:xfrm>
          <a:off x="1013506" y="1320808"/>
          <a:ext cx="7129008" cy="8635165"/>
        </p:xfrm>
        <a:graphic>
          <a:graphicData uri="http://schemas.openxmlformats.org/presentationml/2006/ole">
            <p:oleObj spid="_x0000_s549890" name="Acrobat Document" r:id="rId3" imgW="5829103" imgH="7543564" progId="AcroExch.Document.7">
              <p:embed/>
            </p:oleObj>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rrowheads="1"/>
          </p:cNvSpPr>
          <p:nvPr>
            <p:ph type="title"/>
          </p:nvPr>
        </p:nvSpPr>
        <p:spPr>
          <a:xfrm>
            <a:off x="457200" y="160338"/>
            <a:ext cx="8229600" cy="722312"/>
          </a:xfrm>
        </p:spPr>
        <p:txBody>
          <a:bodyPr/>
          <a:lstStyle/>
          <a:p>
            <a:r>
              <a:rPr lang="en-US" sz="4000"/>
              <a:t>W-3, Transmittal</a:t>
            </a:r>
          </a:p>
        </p:txBody>
      </p:sp>
      <p:sp>
        <p:nvSpPr>
          <p:cNvPr id="40964" name="Text Box 4"/>
          <p:cNvSpPr txBox="1">
            <a:spLocks noChangeArrowheads="1"/>
          </p:cNvSpPr>
          <p:nvPr/>
        </p:nvSpPr>
        <p:spPr bwMode="auto">
          <a:xfrm>
            <a:off x="8129588" y="0"/>
            <a:ext cx="1014412" cy="641350"/>
          </a:xfrm>
          <a:prstGeom prst="rect">
            <a:avLst/>
          </a:prstGeom>
          <a:noFill/>
          <a:ln w="9525">
            <a:noFill/>
            <a:miter lim="800000"/>
            <a:headEnd/>
            <a:tailEnd/>
          </a:ln>
          <a:effectLst/>
        </p:spPr>
        <p:txBody>
          <a:bodyPr>
            <a:spAutoFit/>
          </a:bodyPr>
          <a:lstStyle/>
          <a:p>
            <a:pPr eaLnBrk="1" hangingPunct="1">
              <a:spcBef>
                <a:spcPct val="50000"/>
              </a:spcBef>
            </a:pPr>
            <a:r>
              <a:rPr lang="en-US" dirty="0" err="1">
                <a:latin typeface="Tahoma" pitchFamily="34" charset="0"/>
              </a:rPr>
              <a:t>Wkbk</a:t>
            </a:r>
            <a:r>
              <a:rPr lang="en-US" dirty="0">
                <a:latin typeface="Tahoma" pitchFamily="34" charset="0"/>
              </a:rPr>
              <a:t/>
            </a:r>
            <a:br>
              <a:rPr lang="en-US" dirty="0">
                <a:latin typeface="Tahoma" pitchFamily="34" charset="0"/>
              </a:rPr>
            </a:br>
            <a:r>
              <a:rPr lang="en-US" dirty="0">
                <a:latin typeface="Tahoma" pitchFamily="34" charset="0"/>
              </a:rPr>
              <a:t>Pg </a:t>
            </a:r>
            <a:r>
              <a:rPr lang="en-US" dirty="0" smtClean="0">
                <a:latin typeface="Tahoma" pitchFamily="34" charset="0"/>
              </a:rPr>
              <a:t>31</a:t>
            </a:r>
            <a:endParaRPr lang="en-US" dirty="0">
              <a:latin typeface="Tahoma" pitchFamily="34" charset="0"/>
            </a:endParaRPr>
          </a:p>
        </p:txBody>
      </p:sp>
      <p:pic>
        <p:nvPicPr>
          <p:cNvPr id="6" name="Picture 5" descr="fw3.jpg"/>
          <p:cNvPicPr>
            <a:picLocks noChangeAspect="1"/>
          </p:cNvPicPr>
          <p:nvPr/>
        </p:nvPicPr>
        <p:blipFill>
          <a:blip r:embed="rId2" cstate="print"/>
          <a:stretch>
            <a:fillRect/>
          </a:stretch>
        </p:blipFill>
        <p:spPr>
          <a:xfrm>
            <a:off x="398317" y="870856"/>
            <a:ext cx="8295740" cy="10735663"/>
          </a:xfrm>
          <a:prstGeom prst="rect">
            <a:avLst/>
          </a:prstGeom>
        </p:spPr>
      </p:pic>
    </p:spTree>
  </p:cSld>
  <p:clrMapOvr>
    <a:masterClrMapping/>
  </p:clrMapOvr>
  <p:transition spd="med">
    <p:pull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rrowheads="1"/>
          </p:cNvSpPr>
          <p:nvPr>
            <p:ph type="title"/>
          </p:nvPr>
        </p:nvSpPr>
        <p:spPr>
          <a:xfrm>
            <a:off x="457200" y="274638"/>
            <a:ext cx="8229600" cy="612466"/>
          </a:xfrm>
        </p:spPr>
        <p:txBody>
          <a:bodyPr/>
          <a:lstStyle/>
          <a:p>
            <a:r>
              <a:rPr lang="en-US" dirty="0"/>
              <a:t>W2c, Corrected</a:t>
            </a:r>
          </a:p>
        </p:txBody>
      </p:sp>
      <p:sp>
        <p:nvSpPr>
          <p:cNvPr id="43012" name="Text Box 4"/>
          <p:cNvSpPr txBox="1">
            <a:spLocks noChangeArrowheads="1"/>
          </p:cNvSpPr>
          <p:nvPr/>
        </p:nvSpPr>
        <p:spPr bwMode="auto">
          <a:xfrm>
            <a:off x="8337550" y="0"/>
            <a:ext cx="806450" cy="641350"/>
          </a:xfrm>
          <a:prstGeom prst="rect">
            <a:avLst/>
          </a:prstGeom>
          <a:noFill/>
          <a:ln w="9525">
            <a:noFill/>
            <a:miter lim="800000"/>
            <a:headEnd/>
            <a:tailEnd/>
          </a:ln>
          <a:effectLst/>
        </p:spPr>
        <p:txBody>
          <a:bodyPr>
            <a:spAutoFit/>
          </a:bodyPr>
          <a:lstStyle/>
          <a:p>
            <a:pPr eaLnBrk="1" hangingPunct="1">
              <a:spcBef>
                <a:spcPct val="50000"/>
              </a:spcBef>
            </a:pPr>
            <a:r>
              <a:rPr lang="en-US" dirty="0" err="1">
                <a:latin typeface="Tahoma" pitchFamily="34" charset="0"/>
              </a:rPr>
              <a:t>Wkbk</a:t>
            </a:r>
            <a:r>
              <a:rPr lang="en-US" dirty="0">
                <a:latin typeface="Tahoma" pitchFamily="34" charset="0"/>
              </a:rPr>
              <a:t/>
            </a:r>
            <a:br>
              <a:rPr lang="en-US" dirty="0">
                <a:latin typeface="Tahoma" pitchFamily="34" charset="0"/>
              </a:rPr>
            </a:br>
            <a:r>
              <a:rPr lang="en-US" dirty="0">
                <a:latin typeface="Tahoma" pitchFamily="34" charset="0"/>
              </a:rPr>
              <a:t>Pg </a:t>
            </a:r>
            <a:r>
              <a:rPr lang="en-US" dirty="0" smtClean="0">
                <a:latin typeface="Tahoma" pitchFamily="34" charset="0"/>
              </a:rPr>
              <a:t>32</a:t>
            </a:r>
            <a:endParaRPr lang="en-US" dirty="0">
              <a:latin typeface="Tahoma" pitchFamily="34" charset="0"/>
            </a:endParaRPr>
          </a:p>
        </p:txBody>
      </p:sp>
      <p:graphicFrame>
        <p:nvGraphicFramePr>
          <p:cNvPr id="7" name="Object 6"/>
          <p:cNvGraphicFramePr>
            <a:graphicFrameLocks noChangeAspect="1"/>
          </p:cNvGraphicFramePr>
          <p:nvPr/>
        </p:nvGraphicFramePr>
        <p:xfrm>
          <a:off x="505505" y="1005114"/>
          <a:ext cx="8126412" cy="10517188"/>
        </p:xfrm>
        <a:graphic>
          <a:graphicData uri="http://schemas.openxmlformats.org/presentationml/2006/ole">
            <p:oleObj spid="_x0000_s418818" name="Acrobat Document" r:id="rId3" imgW="7776720" imgH="10046880" progId="AcroExch.Document.7">
              <p:embed/>
            </p:oleObj>
          </a:graphicData>
        </a:graphic>
      </p:graphicFrame>
    </p:spTree>
  </p:cSld>
  <p:clrMapOvr>
    <a:masterClrMapping/>
  </p:clrMapOvr>
  <p:transition spd="med">
    <p:pull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rrowheads="1"/>
          </p:cNvSpPr>
          <p:nvPr>
            <p:ph type="title"/>
          </p:nvPr>
        </p:nvSpPr>
        <p:spPr/>
        <p:txBody>
          <a:bodyPr/>
          <a:lstStyle/>
          <a:p>
            <a:r>
              <a:rPr lang="en-US"/>
              <a:t>W3c, Transmittal Corrected</a:t>
            </a:r>
          </a:p>
        </p:txBody>
      </p:sp>
      <p:graphicFrame>
        <p:nvGraphicFramePr>
          <p:cNvPr id="41989" name="Rectangle 5"/>
          <p:cNvGraphicFramePr>
            <a:graphicFrameLocks/>
          </p:cNvGraphicFramePr>
          <p:nvPr>
            <p:ph sz="half" idx="1"/>
          </p:nvPr>
        </p:nvGraphicFramePr>
        <p:xfrm>
          <a:off x="2476500" y="3862388"/>
          <a:ext cx="0" cy="0"/>
        </p:xfrm>
        <a:graphic>
          <a:graphicData uri="http://schemas.openxmlformats.org/presentationml/2006/ole">
            <p:oleObj spid="_x0000_s41989" name="Acrobat Document" r:id="rId3" imgW="0" imgH="0" progId="AcroExch.Document.7">
              <p:embed/>
            </p:oleObj>
          </a:graphicData>
        </a:graphic>
      </p:graphicFrame>
      <p:sp>
        <p:nvSpPr>
          <p:cNvPr id="41988" name="Text Box 4"/>
          <p:cNvSpPr txBox="1">
            <a:spLocks noChangeArrowheads="1"/>
          </p:cNvSpPr>
          <p:nvPr/>
        </p:nvSpPr>
        <p:spPr bwMode="auto">
          <a:xfrm>
            <a:off x="8215313" y="0"/>
            <a:ext cx="928687" cy="641350"/>
          </a:xfrm>
          <a:prstGeom prst="rect">
            <a:avLst/>
          </a:prstGeom>
          <a:noFill/>
          <a:ln w="9525">
            <a:noFill/>
            <a:miter lim="800000"/>
            <a:headEnd/>
            <a:tailEnd/>
          </a:ln>
          <a:effectLst/>
        </p:spPr>
        <p:txBody>
          <a:bodyPr>
            <a:spAutoFit/>
          </a:bodyPr>
          <a:lstStyle/>
          <a:p>
            <a:pPr eaLnBrk="1" hangingPunct="1">
              <a:spcBef>
                <a:spcPct val="50000"/>
              </a:spcBef>
            </a:pPr>
            <a:r>
              <a:rPr lang="en-US" dirty="0" err="1">
                <a:latin typeface="Tahoma" pitchFamily="34" charset="0"/>
              </a:rPr>
              <a:t>Wkbk</a:t>
            </a:r>
            <a:r>
              <a:rPr lang="en-US" dirty="0">
                <a:latin typeface="Tahoma" pitchFamily="34" charset="0"/>
              </a:rPr>
              <a:t/>
            </a:r>
            <a:br>
              <a:rPr lang="en-US" dirty="0">
                <a:latin typeface="Tahoma" pitchFamily="34" charset="0"/>
              </a:rPr>
            </a:br>
            <a:r>
              <a:rPr lang="en-US" dirty="0">
                <a:latin typeface="Tahoma" pitchFamily="34" charset="0"/>
              </a:rPr>
              <a:t>Pg </a:t>
            </a:r>
            <a:r>
              <a:rPr lang="en-US" dirty="0" smtClean="0">
                <a:latin typeface="Tahoma" pitchFamily="34" charset="0"/>
              </a:rPr>
              <a:t>33</a:t>
            </a:r>
            <a:endParaRPr lang="en-US" dirty="0">
              <a:latin typeface="Tahoma" pitchFamily="34" charset="0"/>
            </a:endParaRPr>
          </a:p>
        </p:txBody>
      </p:sp>
      <p:pic>
        <p:nvPicPr>
          <p:cNvPr id="6" name="Picture 5" descr="fw3c f.jpg"/>
          <p:cNvPicPr>
            <a:picLocks noChangeAspect="1"/>
          </p:cNvPicPr>
          <p:nvPr/>
        </p:nvPicPr>
        <p:blipFill>
          <a:blip r:embed="rId4" cstate="print"/>
          <a:stretch>
            <a:fillRect/>
          </a:stretch>
        </p:blipFill>
        <p:spPr>
          <a:xfrm>
            <a:off x="761172" y="1074057"/>
            <a:ext cx="7526481" cy="9147573"/>
          </a:xfrm>
          <a:prstGeom prst="rect">
            <a:avLst/>
          </a:prstGeom>
        </p:spPr>
      </p:pic>
    </p:spTree>
  </p:cSld>
  <p:clrMapOvr>
    <a:masterClrMapping/>
  </p:clrMapOvr>
  <p:transition spd="med">
    <p:pull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rrowheads="1"/>
          </p:cNvSpPr>
          <p:nvPr>
            <p:ph type="title"/>
          </p:nvPr>
        </p:nvSpPr>
        <p:spPr/>
        <p:txBody>
          <a:bodyPr/>
          <a:lstStyle/>
          <a:p>
            <a:r>
              <a:rPr lang="en-US"/>
              <a:t>Who is an Employee?</a:t>
            </a:r>
          </a:p>
        </p:txBody>
      </p:sp>
      <p:sp>
        <p:nvSpPr>
          <p:cNvPr id="22531" name="Rectangle 3"/>
          <p:cNvSpPr>
            <a:spLocks noGrp="1" noChangeArrowheads="1"/>
          </p:cNvSpPr>
          <p:nvPr>
            <p:ph type="body" idx="1"/>
          </p:nvPr>
        </p:nvSpPr>
        <p:spPr/>
        <p:txBody>
          <a:bodyPr/>
          <a:lstStyle/>
          <a:p>
            <a:r>
              <a:rPr lang="en-US"/>
              <a:t>Performs services</a:t>
            </a:r>
          </a:p>
          <a:p>
            <a:r>
              <a:rPr lang="en-US"/>
              <a:t>Controlled by employer</a:t>
            </a:r>
          </a:p>
          <a:p>
            <a:pPr lvl="1">
              <a:lnSpc>
                <a:spcPct val="130000"/>
              </a:lnSpc>
            </a:pPr>
            <a:r>
              <a:rPr lang="en-US"/>
              <a:t>What services?</a:t>
            </a:r>
          </a:p>
          <a:p>
            <a:pPr lvl="1">
              <a:lnSpc>
                <a:spcPct val="130000"/>
              </a:lnSpc>
            </a:pPr>
            <a:r>
              <a:rPr lang="en-US"/>
              <a:t>How performed?</a:t>
            </a:r>
          </a:p>
        </p:txBody>
      </p:sp>
      <p:sp>
        <p:nvSpPr>
          <p:cNvPr id="22532" name="Text Box 4"/>
          <p:cNvSpPr txBox="1">
            <a:spLocks noChangeArrowheads="1"/>
          </p:cNvSpPr>
          <p:nvPr/>
        </p:nvSpPr>
        <p:spPr bwMode="auto">
          <a:xfrm>
            <a:off x="7800975" y="0"/>
            <a:ext cx="1343025" cy="641350"/>
          </a:xfrm>
          <a:prstGeom prst="rect">
            <a:avLst/>
          </a:prstGeom>
          <a:noFill/>
          <a:ln w="9525">
            <a:noFill/>
            <a:miter lim="800000"/>
            <a:headEnd/>
            <a:tailEnd/>
          </a:ln>
          <a:effectLst/>
        </p:spPr>
        <p:txBody>
          <a:bodyPr>
            <a:spAutoFit/>
          </a:bodyPr>
          <a:lstStyle/>
          <a:p>
            <a:pPr eaLnBrk="1" hangingPunct="1">
              <a:spcBef>
                <a:spcPct val="50000"/>
              </a:spcBef>
            </a:pPr>
            <a:r>
              <a:rPr lang="en-US" dirty="0">
                <a:latin typeface="Tahoma" pitchFamily="34" charset="0"/>
              </a:rPr>
              <a:t>Workbook Page 1</a:t>
            </a:r>
          </a:p>
        </p:txBody>
      </p:sp>
      <p:pic>
        <p:nvPicPr>
          <p:cNvPr id="22533" name="Picture 5" descr="MCj02334160000[1]"/>
          <p:cNvPicPr>
            <a:picLocks noChangeAspect="1" noChangeArrowheads="1"/>
          </p:cNvPicPr>
          <p:nvPr/>
        </p:nvPicPr>
        <p:blipFill>
          <a:blip r:embed="rId2" cstate="print"/>
          <a:srcRect/>
          <a:stretch>
            <a:fillRect/>
          </a:stretch>
        </p:blipFill>
        <p:spPr bwMode="auto">
          <a:xfrm>
            <a:off x="6524625" y="1285875"/>
            <a:ext cx="1947863" cy="2581275"/>
          </a:xfrm>
          <a:prstGeom prst="rect">
            <a:avLst/>
          </a:prstGeom>
          <a:noFill/>
        </p:spPr>
      </p:pic>
      <p:pic>
        <p:nvPicPr>
          <p:cNvPr id="22534" name="Picture 6" descr="MCBD07110_0000[1]"/>
          <p:cNvPicPr>
            <a:picLocks noChangeAspect="1" noChangeArrowheads="1"/>
          </p:cNvPicPr>
          <p:nvPr/>
        </p:nvPicPr>
        <p:blipFill>
          <a:blip r:embed="rId3" cstate="print"/>
          <a:srcRect/>
          <a:stretch>
            <a:fillRect/>
          </a:stretch>
        </p:blipFill>
        <p:spPr bwMode="auto">
          <a:xfrm>
            <a:off x="4438650" y="3570288"/>
            <a:ext cx="2030413" cy="2819400"/>
          </a:xfrm>
          <a:prstGeom prst="rect">
            <a:avLst/>
          </a:prstGeom>
          <a:noFill/>
        </p:spPr>
      </p:pic>
    </p:spTree>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2533"/>
                                        </p:tgtEl>
                                        <p:attrNameLst>
                                          <p:attrName>style.visibility</p:attrName>
                                        </p:attrNameLst>
                                      </p:cBhvr>
                                      <p:to>
                                        <p:strVal val="visible"/>
                                      </p:to>
                                    </p:set>
                                    <p:anim calcmode="lin" valueType="num">
                                      <p:cBhvr>
                                        <p:cTn id="7" dur="1000" fill="hold"/>
                                        <p:tgtEl>
                                          <p:spTgt spid="22533"/>
                                        </p:tgtEl>
                                        <p:attrNameLst>
                                          <p:attrName>ppt_w</p:attrName>
                                        </p:attrNameLst>
                                      </p:cBhvr>
                                      <p:tavLst>
                                        <p:tav tm="0">
                                          <p:val>
                                            <p:fltVal val="0"/>
                                          </p:val>
                                        </p:tav>
                                        <p:tav tm="100000">
                                          <p:val>
                                            <p:strVal val="#ppt_w"/>
                                          </p:val>
                                        </p:tav>
                                      </p:tavLst>
                                    </p:anim>
                                    <p:anim calcmode="lin" valueType="num">
                                      <p:cBhvr>
                                        <p:cTn id="8" dur="1000" fill="hold"/>
                                        <p:tgtEl>
                                          <p:spTgt spid="22533"/>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23" presetClass="entr" presetSubtype="16" fill="hold" nodeType="afterEffect">
                                  <p:stCondLst>
                                    <p:cond delay="0"/>
                                  </p:stCondLst>
                                  <p:childTnLst>
                                    <p:set>
                                      <p:cBhvr>
                                        <p:cTn id="11" dur="1" fill="hold">
                                          <p:stCondLst>
                                            <p:cond delay="0"/>
                                          </p:stCondLst>
                                        </p:cTn>
                                        <p:tgtEl>
                                          <p:spTgt spid="22534"/>
                                        </p:tgtEl>
                                        <p:attrNameLst>
                                          <p:attrName>style.visibility</p:attrName>
                                        </p:attrNameLst>
                                      </p:cBhvr>
                                      <p:to>
                                        <p:strVal val="visible"/>
                                      </p:to>
                                    </p:set>
                                    <p:anim calcmode="lin" valueType="num">
                                      <p:cBhvr>
                                        <p:cTn id="12" dur="1000" fill="hold"/>
                                        <p:tgtEl>
                                          <p:spTgt spid="22534"/>
                                        </p:tgtEl>
                                        <p:attrNameLst>
                                          <p:attrName>ppt_w</p:attrName>
                                        </p:attrNameLst>
                                      </p:cBhvr>
                                      <p:tavLst>
                                        <p:tav tm="0">
                                          <p:val>
                                            <p:fltVal val="0"/>
                                          </p:val>
                                        </p:tav>
                                        <p:tav tm="100000">
                                          <p:val>
                                            <p:strVal val="#ppt_w"/>
                                          </p:val>
                                        </p:tav>
                                      </p:tavLst>
                                    </p:anim>
                                    <p:anim calcmode="lin" valueType="num">
                                      <p:cBhvr>
                                        <p:cTn id="13" dur="1000" fill="hold"/>
                                        <p:tgtEl>
                                          <p:spTgt spid="22534"/>
                                        </p:tgtEl>
                                        <p:attrNameLst>
                                          <p:attrName>ppt_h</p:attrName>
                                        </p:attrNameLst>
                                      </p:cBhvr>
                                      <p:tavLst>
                                        <p:tav tm="0">
                                          <p:val>
                                            <p:fltVal val="0"/>
                                          </p:val>
                                        </p:tav>
                                        <p:tav tm="100000">
                                          <p:val>
                                            <p:strVal val="#ppt_h"/>
                                          </p:val>
                                        </p:tav>
                                      </p:tavLst>
                                    </p:anim>
                                  </p:childTnLst>
                                </p:cTn>
                              </p:par>
                            </p:childTnLst>
                          </p:cTn>
                        </p:par>
                        <p:par>
                          <p:cTn id="14" fill="hold">
                            <p:stCondLst>
                              <p:cond delay="2000"/>
                            </p:stCondLst>
                            <p:childTnLst>
                              <p:par>
                                <p:cTn id="15" presetID="42" presetClass="entr" presetSubtype="0" fill="hold" grpId="0" nodeType="afterEffect">
                                  <p:stCondLst>
                                    <p:cond delay="0"/>
                                  </p:stCondLst>
                                  <p:childTnLst>
                                    <p:set>
                                      <p:cBhvr>
                                        <p:cTn id="16" dur="1" fill="hold">
                                          <p:stCondLst>
                                            <p:cond delay="0"/>
                                          </p:stCondLst>
                                        </p:cTn>
                                        <p:tgtEl>
                                          <p:spTgt spid="22531">
                                            <p:txEl>
                                              <p:pRg st="0" end="0"/>
                                            </p:txEl>
                                          </p:spTgt>
                                        </p:tgtEl>
                                        <p:attrNameLst>
                                          <p:attrName>style.visibility</p:attrName>
                                        </p:attrNameLst>
                                      </p:cBhvr>
                                      <p:to>
                                        <p:strVal val="visible"/>
                                      </p:to>
                                    </p:set>
                                    <p:animEffect transition="in" filter="fade">
                                      <p:cBhvr>
                                        <p:cTn id="17" dur="1000"/>
                                        <p:tgtEl>
                                          <p:spTgt spid="22531">
                                            <p:txEl>
                                              <p:pRg st="0" end="0"/>
                                            </p:txEl>
                                          </p:spTgt>
                                        </p:tgtEl>
                                      </p:cBhvr>
                                    </p:animEffect>
                                    <p:anim calcmode="lin" valueType="num">
                                      <p:cBhvr>
                                        <p:cTn id="18" dur="1000" fill="hold"/>
                                        <p:tgtEl>
                                          <p:spTgt spid="22531">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22531">
                                            <p:txEl>
                                              <p:pRg st="0" end="0"/>
                                            </p:txEl>
                                          </p:spTgt>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2" presetClass="entr" presetSubtype="0" fill="hold" grpId="0" nodeType="afterEffect">
                                  <p:stCondLst>
                                    <p:cond delay="0"/>
                                  </p:stCondLst>
                                  <p:childTnLst>
                                    <p:set>
                                      <p:cBhvr>
                                        <p:cTn id="22" dur="1" fill="hold">
                                          <p:stCondLst>
                                            <p:cond delay="0"/>
                                          </p:stCondLst>
                                        </p:cTn>
                                        <p:tgtEl>
                                          <p:spTgt spid="22531">
                                            <p:txEl>
                                              <p:pRg st="1" end="1"/>
                                            </p:txEl>
                                          </p:spTgt>
                                        </p:tgtEl>
                                        <p:attrNameLst>
                                          <p:attrName>style.visibility</p:attrName>
                                        </p:attrNameLst>
                                      </p:cBhvr>
                                      <p:to>
                                        <p:strVal val="visible"/>
                                      </p:to>
                                    </p:set>
                                    <p:animEffect transition="in" filter="fade">
                                      <p:cBhvr>
                                        <p:cTn id="23" dur="1000"/>
                                        <p:tgtEl>
                                          <p:spTgt spid="22531">
                                            <p:txEl>
                                              <p:pRg st="1" end="1"/>
                                            </p:txEl>
                                          </p:spTgt>
                                        </p:tgtEl>
                                      </p:cBhvr>
                                    </p:animEffect>
                                    <p:anim calcmode="lin" valueType="num">
                                      <p:cBhvr>
                                        <p:cTn id="24" dur="1000" fill="hold"/>
                                        <p:tgtEl>
                                          <p:spTgt spid="22531">
                                            <p:txEl>
                                              <p:pRg st="1" end="1"/>
                                            </p:txEl>
                                          </p:spTgt>
                                        </p:tgtEl>
                                        <p:attrNameLst>
                                          <p:attrName>ppt_x</p:attrName>
                                        </p:attrNameLst>
                                      </p:cBhvr>
                                      <p:tavLst>
                                        <p:tav tm="0">
                                          <p:val>
                                            <p:strVal val="#ppt_x"/>
                                          </p:val>
                                        </p:tav>
                                        <p:tav tm="100000">
                                          <p:val>
                                            <p:strVal val="#ppt_x"/>
                                          </p:val>
                                        </p:tav>
                                      </p:tavLst>
                                    </p:anim>
                                    <p:anim calcmode="lin" valueType="num">
                                      <p:cBhvr>
                                        <p:cTn id="25" dur="1000" fill="hold"/>
                                        <p:tgtEl>
                                          <p:spTgt spid="22531">
                                            <p:txEl>
                                              <p:pRg st="1" end="1"/>
                                            </p:txEl>
                                          </p:spTgt>
                                        </p:tgtEl>
                                        <p:attrNameLst>
                                          <p:attrName>ppt_y</p:attrName>
                                        </p:attrNameLst>
                                      </p:cBhvr>
                                      <p:tavLst>
                                        <p:tav tm="0">
                                          <p:val>
                                            <p:strVal val="#ppt_y+.1"/>
                                          </p:val>
                                        </p:tav>
                                        <p:tav tm="100000">
                                          <p:val>
                                            <p:strVal val="#ppt_y"/>
                                          </p:val>
                                        </p:tav>
                                      </p:tavLst>
                                    </p:anim>
                                  </p:childTnLst>
                                </p:cTn>
                              </p:par>
                            </p:childTnLst>
                          </p:cTn>
                        </p:par>
                        <p:par>
                          <p:cTn id="26" fill="hold">
                            <p:stCondLst>
                              <p:cond delay="4000"/>
                            </p:stCondLst>
                            <p:childTnLst>
                              <p:par>
                                <p:cTn id="27" presetID="42" presetClass="entr" presetSubtype="0" fill="hold" grpId="0" nodeType="afterEffect">
                                  <p:stCondLst>
                                    <p:cond delay="0"/>
                                  </p:stCondLst>
                                  <p:childTnLst>
                                    <p:set>
                                      <p:cBhvr>
                                        <p:cTn id="28" dur="1" fill="hold">
                                          <p:stCondLst>
                                            <p:cond delay="0"/>
                                          </p:stCondLst>
                                        </p:cTn>
                                        <p:tgtEl>
                                          <p:spTgt spid="22531">
                                            <p:txEl>
                                              <p:pRg st="2" end="2"/>
                                            </p:txEl>
                                          </p:spTgt>
                                        </p:tgtEl>
                                        <p:attrNameLst>
                                          <p:attrName>style.visibility</p:attrName>
                                        </p:attrNameLst>
                                      </p:cBhvr>
                                      <p:to>
                                        <p:strVal val="visible"/>
                                      </p:to>
                                    </p:set>
                                    <p:animEffect transition="in" filter="fade">
                                      <p:cBhvr>
                                        <p:cTn id="29" dur="1000"/>
                                        <p:tgtEl>
                                          <p:spTgt spid="22531">
                                            <p:txEl>
                                              <p:pRg st="2" end="2"/>
                                            </p:txEl>
                                          </p:spTgt>
                                        </p:tgtEl>
                                      </p:cBhvr>
                                    </p:animEffect>
                                    <p:anim calcmode="lin" valueType="num">
                                      <p:cBhvr>
                                        <p:cTn id="30" dur="1000" fill="hold"/>
                                        <p:tgtEl>
                                          <p:spTgt spid="22531">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22531">
                                            <p:txEl>
                                              <p:pRg st="2" end="2"/>
                                            </p:txEl>
                                          </p:spTgt>
                                        </p:tgtEl>
                                        <p:attrNameLst>
                                          <p:attrName>ppt_y</p:attrName>
                                        </p:attrNameLst>
                                      </p:cBhvr>
                                      <p:tavLst>
                                        <p:tav tm="0">
                                          <p:val>
                                            <p:strVal val="#ppt_y+.1"/>
                                          </p:val>
                                        </p:tav>
                                        <p:tav tm="100000">
                                          <p:val>
                                            <p:strVal val="#ppt_y"/>
                                          </p:val>
                                        </p:tav>
                                      </p:tavLst>
                                    </p:anim>
                                  </p:childTnLst>
                                </p:cTn>
                              </p:par>
                            </p:childTnLst>
                          </p:cTn>
                        </p:par>
                        <p:par>
                          <p:cTn id="32" fill="hold">
                            <p:stCondLst>
                              <p:cond delay="5000"/>
                            </p:stCondLst>
                            <p:childTnLst>
                              <p:par>
                                <p:cTn id="33" presetID="42" presetClass="entr" presetSubtype="0" fill="hold" grpId="0" nodeType="afterEffect">
                                  <p:stCondLst>
                                    <p:cond delay="0"/>
                                  </p:stCondLst>
                                  <p:childTnLst>
                                    <p:set>
                                      <p:cBhvr>
                                        <p:cTn id="34" dur="1" fill="hold">
                                          <p:stCondLst>
                                            <p:cond delay="0"/>
                                          </p:stCondLst>
                                        </p:cTn>
                                        <p:tgtEl>
                                          <p:spTgt spid="22531">
                                            <p:txEl>
                                              <p:pRg st="3" end="3"/>
                                            </p:txEl>
                                          </p:spTgt>
                                        </p:tgtEl>
                                        <p:attrNameLst>
                                          <p:attrName>style.visibility</p:attrName>
                                        </p:attrNameLst>
                                      </p:cBhvr>
                                      <p:to>
                                        <p:strVal val="visible"/>
                                      </p:to>
                                    </p:set>
                                    <p:animEffect transition="in" filter="fade">
                                      <p:cBhvr>
                                        <p:cTn id="35" dur="1000"/>
                                        <p:tgtEl>
                                          <p:spTgt spid="22531">
                                            <p:txEl>
                                              <p:pRg st="3" end="3"/>
                                            </p:txEl>
                                          </p:spTgt>
                                        </p:tgtEl>
                                      </p:cBhvr>
                                    </p:animEffect>
                                    <p:anim calcmode="lin" valueType="num">
                                      <p:cBhvr>
                                        <p:cTn id="36" dur="1000" fill="hold"/>
                                        <p:tgtEl>
                                          <p:spTgt spid="22531">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22531">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48944"/>
          </a:xfrm>
        </p:spPr>
        <p:txBody>
          <a:bodyPr/>
          <a:lstStyle/>
          <a:p>
            <a:r>
              <a:rPr lang="en-US" dirty="0" smtClean="0"/>
              <a:t>Form 941-X</a:t>
            </a:r>
            <a:endParaRPr lang="en-US" dirty="0"/>
          </a:p>
        </p:txBody>
      </p:sp>
      <p:sp>
        <p:nvSpPr>
          <p:cNvPr id="4" name="Text Box 4"/>
          <p:cNvSpPr txBox="1">
            <a:spLocks noChangeArrowheads="1"/>
          </p:cNvSpPr>
          <p:nvPr/>
        </p:nvSpPr>
        <p:spPr bwMode="auto">
          <a:xfrm>
            <a:off x="8215313" y="0"/>
            <a:ext cx="928687" cy="641350"/>
          </a:xfrm>
          <a:prstGeom prst="rect">
            <a:avLst/>
          </a:prstGeom>
          <a:noFill/>
          <a:ln w="9525">
            <a:noFill/>
            <a:miter lim="800000"/>
            <a:headEnd/>
            <a:tailEnd/>
          </a:ln>
          <a:effectLst/>
        </p:spPr>
        <p:txBody>
          <a:bodyPr>
            <a:spAutoFit/>
          </a:bodyPr>
          <a:lstStyle/>
          <a:p>
            <a:pPr eaLnBrk="1" hangingPunct="1">
              <a:spcBef>
                <a:spcPct val="50000"/>
              </a:spcBef>
            </a:pPr>
            <a:r>
              <a:rPr lang="en-US" dirty="0" err="1">
                <a:latin typeface="Tahoma" pitchFamily="34" charset="0"/>
              </a:rPr>
              <a:t>Wkbk</a:t>
            </a:r>
            <a:r>
              <a:rPr lang="en-US" dirty="0">
                <a:latin typeface="Tahoma" pitchFamily="34" charset="0"/>
              </a:rPr>
              <a:t/>
            </a:r>
            <a:br>
              <a:rPr lang="en-US" dirty="0">
                <a:latin typeface="Tahoma" pitchFamily="34" charset="0"/>
              </a:rPr>
            </a:br>
            <a:r>
              <a:rPr lang="en-US" dirty="0">
                <a:latin typeface="Tahoma" pitchFamily="34" charset="0"/>
              </a:rPr>
              <a:t>Pg </a:t>
            </a:r>
            <a:r>
              <a:rPr lang="en-US" dirty="0" smtClean="0">
                <a:latin typeface="Tahoma" pitchFamily="34" charset="0"/>
              </a:rPr>
              <a:t>34</a:t>
            </a:r>
            <a:endParaRPr lang="en-US" dirty="0">
              <a:latin typeface="Tahoma" pitchFamily="34" charset="0"/>
            </a:endParaRPr>
          </a:p>
        </p:txBody>
      </p:sp>
      <p:pic>
        <p:nvPicPr>
          <p:cNvPr id="6" name="Picture 5" descr="f941xP1.jpg"/>
          <p:cNvPicPr>
            <a:picLocks noChangeAspect="1"/>
          </p:cNvPicPr>
          <p:nvPr/>
        </p:nvPicPr>
        <p:blipFill>
          <a:blip r:embed="rId2" cstate="print"/>
          <a:stretch>
            <a:fillRect/>
          </a:stretch>
        </p:blipFill>
        <p:spPr>
          <a:xfrm>
            <a:off x="935335" y="957936"/>
            <a:ext cx="7192654" cy="9308140"/>
          </a:xfrm>
          <a:prstGeom prst="rect">
            <a:avLst/>
          </a:prstGeom>
        </p:spPr>
      </p:pic>
    </p:spTree>
  </p:cSld>
  <p:clrMapOvr>
    <a:masterClrMapping/>
  </p:clrMapOvr>
  <p:transition>
    <p:pull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rrowheads="1"/>
          </p:cNvSpPr>
          <p:nvPr>
            <p:ph type="title"/>
          </p:nvPr>
        </p:nvSpPr>
        <p:spPr/>
        <p:txBody>
          <a:bodyPr/>
          <a:lstStyle/>
          <a:p>
            <a:r>
              <a:rPr lang="en-US"/>
              <a:t>Form OW-9, Oklahoma</a:t>
            </a:r>
          </a:p>
        </p:txBody>
      </p:sp>
      <p:sp>
        <p:nvSpPr>
          <p:cNvPr id="45060" name="Text Box 4"/>
          <p:cNvSpPr txBox="1">
            <a:spLocks noChangeArrowheads="1"/>
          </p:cNvSpPr>
          <p:nvPr/>
        </p:nvSpPr>
        <p:spPr bwMode="auto">
          <a:xfrm>
            <a:off x="7800975" y="0"/>
            <a:ext cx="1343025" cy="641350"/>
          </a:xfrm>
          <a:prstGeom prst="rect">
            <a:avLst/>
          </a:prstGeom>
          <a:noFill/>
          <a:ln w="9525">
            <a:noFill/>
            <a:miter lim="800000"/>
            <a:headEnd/>
            <a:tailEnd/>
          </a:ln>
          <a:effectLst/>
        </p:spPr>
        <p:txBody>
          <a:bodyPr>
            <a:spAutoFit/>
          </a:bodyPr>
          <a:lstStyle/>
          <a:p>
            <a:pPr eaLnBrk="1" hangingPunct="1">
              <a:spcBef>
                <a:spcPct val="50000"/>
              </a:spcBef>
            </a:pPr>
            <a:r>
              <a:rPr lang="en-US" dirty="0">
                <a:latin typeface="Tahoma" pitchFamily="34" charset="0"/>
              </a:rPr>
              <a:t>Workbook Page </a:t>
            </a:r>
            <a:r>
              <a:rPr lang="en-US" dirty="0" smtClean="0">
                <a:latin typeface="Tahoma" pitchFamily="34" charset="0"/>
              </a:rPr>
              <a:t>38</a:t>
            </a:r>
            <a:endParaRPr lang="en-US" dirty="0">
              <a:latin typeface="Tahoma" pitchFamily="34" charset="0"/>
            </a:endParaRPr>
          </a:p>
        </p:txBody>
      </p:sp>
      <p:pic>
        <p:nvPicPr>
          <p:cNvPr id="6" name="Content Placeholder 5" descr="OW-9 pg 1.jpg"/>
          <p:cNvPicPr>
            <a:picLocks noGrp="1" noChangeAspect="1"/>
          </p:cNvPicPr>
          <p:nvPr>
            <p:ph sz="half" idx="2"/>
          </p:nvPr>
        </p:nvPicPr>
        <p:blipFill>
          <a:blip r:embed="rId2" cstate="print"/>
          <a:stretch>
            <a:fillRect/>
          </a:stretch>
        </p:blipFill>
        <p:spPr>
          <a:xfrm>
            <a:off x="327546" y="1149824"/>
            <a:ext cx="8625385" cy="11162262"/>
          </a:xfrm>
        </p:spPr>
      </p:pic>
    </p:spTree>
  </p:cSld>
  <p:clrMapOvr>
    <a:masterClrMapping/>
  </p:clrMapOvr>
  <p:transition spd="med">
    <p:pull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rrowheads="1"/>
          </p:cNvSpPr>
          <p:nvPr>
            <p:ph type="title"/>
          </p:nvPr>
        </p:nvSpPr>
        <p:spPr/>
        <p:txBody>
          <a:bodyPr/>
          <a:lstStyle/>
          <a:p>
            <a:r>
              <a:rPr lang="en-US" sz="4000"/>
              <a:t>Quick Tax Online Filing</a:t>
            </a:r>
            <a:br>
              <a:rPr lang="en-US" sz="4000"/>
            </a:br>
            <a:r>
              <a:rPr lang="en-US" sz="4000"/>
              <a:t>for Oklahoma</a:t>
            </a:r>
          </a:p>
        </p:txBody>
      </p:sp>
      <p:sp>
        <p:nvSpPr>
          <p:cNvPr id="57348" name="Text Box 4"/>
          <p:cNvSpPr txBox="1">
            <a:spLocks noChangeArrowheads="1"/>
          </p:cNvSpPr>
          <p:nvPr/>
        </p:nvSpPr>
        <p:spPr bwMode="auto">
          <a:xfrm>
            <a:off x="234950" y="2957513"/>
            <a:ext cx="8616950" cy="519112"/>
          </a:xfrm>
          <a:prstGeom prst="rect">
            <a:avLst/>
          </a:prstGeom>
          <a:noFill/>
          <a:ln w="9525">
            <a:noFill/>
            <a:miter lim="800000"/>
            <a:headEnd/>
            <a:tailEnd/>
          </a:ln>
          <a:effectLst/>
        </p:spPr>
        <p:txBody>
          <a:bodyPr>
            <a:spAutoFit/>
          </a:bodyPr>
          <a:lstStyle/>
          <a:p>
            <a:pPr eaLnBrk="1" hangingPunct="1">
              <a:spcBef>
                <a:spcPct val="50000"/>
              </a:spcBef>
            </a:pPr>
            <a:r>
              <a:rPr lang="en-US" sz="2800" u="sng" dirty="0" smtClean="0">
                <a:latin typeface="Tahoma" pitchFamily="34" charset="0"/>
              </a:rPr>
              <a:t>http://www.tak.ok.gov/qtindex.html</a:t>
            </a:r>
            <a:endParaRPr lang="en-US" sz="2800" u="sng" dirty="0">
              <a:latin typeface="Tahoma" pitchFamily="34" charset="0"/>
            </a:endParaRPr>
          </a:p>
        </p:txBody>
      </p:sp>
      <p:sp>
        <p:nvSpPr>
          <p:cNvPr id="57349" name="Text Box 5"/>
          <p:cNvSpPr txBox="1">
            <a:spLocks noChangeArrowheads="1"/>
          </p:cNvSpPr>
          <p:nvPr/>
        </p:nvSpPr>
        <p:spPr bwMode="auto">
          <a:xfrm>
            <a:off x="7800975" y="0"/>
            <a:ext cx="1343025" cy="641350"/>
          </a:xfrm>
          <a:prstGeom prst="rect">
            <a:avLst/>
          </a:prstGeom>
          <a:noFill/>
          <a:ln w="9525">
            <a:noFill/>
            <a:miter lim="800000"/>
            <a:headEnd/>
            <a:tailEnd/>
          </a:ln>
          <a:effectLst/>
        </p:spPr>
        <p:txBody>
          <a:bodyPr>
            <a:spAutoFit/>
          </a:bodyPr>
          <a:lstStyle/>
          <a:p>
            <a:pPr eaLnBrk="1" hangingPunct="1">
              <a:spcBef>
                <a:spcPct val="50000"/>
              </a:spcBef>
            </a:pPr>
            <a:r>
              <a:rPr lang="en-US" dirty="0">
                <a:latin typeface="Tahoma" pitchFamily="34" charset="0"/>
              </a:rPr>
              <a:t>Workbook Page </a:t>
            </a:r>
            <a:r>
              <a:rPr lang="en-US" dirty="0" smtClean="0">
                <a:latin typeface="Tahoma" pitchFamily="34" charset="0"/>
              </a:rPr>
              <a:t>39</a:t>
            </a:r>
            <a:endParaRPr lang="en-US" dirty="0">
              <a:latin typeface="Tahoma" pitchFamily="34" charset="0"/>
            </a:endParaRPr>
          </a:p>
        </p:txBody>
      </p:sp>
      <p:pic>
        <p:nvPicPr>
          <p:cNvPr id="57350" name="Picture 6" descr="MCj02396370000[1]"/>
          <p:cNvPicPr>
            <a:picLocks noChangeAspect="1" noChangeArrowheads="1"/>
          </p:cNvPicPr>
          <p:nvPr/>
        </p:nvPicPr>
        <p:blipFill>
          <a:blip r:embed="rId2" cstate="print"/>
          <a:srcRect/>
          <a:stretch>
            <a:fillRect/>
          </a:stretch>
        </p:blipFill>
        <p:spPr bwMode="auto">
          <a:xfrm>
            <a:off x="3517900" y="3962400"/>
            <a:ext cx="2171700" cy="1906588"/>
          </a:xfrm>
          <a:prstGeom prst="rect">
            <a:avLst/>
          </a:prstGeom>
          <a:noFill/>
        </p:spPr>
      </p:pic>
    </p:spTree>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57350"/>
                                        </p:tgtEl>
                                        <p:attrNameLst>
                                          <p:attrName>style.visibility</p:attrName>
                                        </p:attrNameLst>
                                      </p:cBhvr>
                                      <p:to>
                                        <p:strVal val="visible"/>
                                      </p:to>
                                    </p:set>
                                    <p:animEffect transition="in" filter="fade">
                                      <p:cBhvr>
                                        <p:cTn id="7" dur="2000"/>
                                        <p:tgtEl>
                                          <p:spTgt spid="57350"/>
                                        </p:tgtEl>
                                      </p:cBhvr>
                                    </p:animEffect>
                                    <p:anim calcmode="lin" valueType="num">
                                      <p:cBhvr>
                                        <p:cTn id="8" dur="2000" fill="hold"/>
                                        <p:tgtEl>
                                          <p:spTgt spid="57350"/>
                                        </p:tgtEl>
                                        <p:attrNameLst>
                                          <p:attrName>style.rotation</p:attrName>
                                        </p:attrNameLst>
                                      </p:cBhvr>
                                      <p:tavLst>
                                        <p:tav tm="0">
                                          <p:val>
                                            <p:fltVal val="720"/>
                                          </p:val>
                                        </p:tav>
                                        <p:tav tm="100000">
                                          <p:val>
                                            <p:fltVal val="0"/>
                                          </p:val>
                                        </p:tav>
                                      </p:tavLst>
                                    </p:anim>
                                    <p:anim calcmode="lin" valueType="num">
                                      <p:cBhvr>
                                        <p:cTn id="9" dur="2000" fill="hold"/>
                                        <p:tgtEl>
                                          <p:spTgt spid="57350"/>
                                        </p:tgtEl>
                                        <p:attrNameLst>
                                          <p:attrName>ppt_h</p:attrName>
                                        </p:attrNameLst>
                                      </p:cBhvr>
                                      <p:tavLst>
                                        <p:tav tm="0">
                                          <p:val>
                                            <p:fltVal val="0"/>
                                          </p:val>
                                        </p:tav>
                                        <p:tav tm="100000">
                                          <p:val>
                                            <p:strVal val="#ppt_h"/>
                                          </p:val>
                                        </p:tav>
                                      </p:tavLst>
                                    </p:anim>
                                    <p:anim calcmode="lin" valueType="num">
                                      <p:cBhvr>
                                        <p:cTn id="10" dur="2000" fill="hold"/>
                                        <p:tgtEl>
                                          <p:spTgt spid="57350"/>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3" name="Picture 5" descr="CKC00097"/>
          <p:cNvPicPr>
            <a:picLocks noChangeAspect="1" noChangeArrowheads="1"/>
          </p:cNvPicPr>
          <p:nvPr/>
        </p:nvPicPr>
        <p:blipFill>
          <a:blip r:embed="rId2" cstate="print"/>
          <a:srcRect/>
          <a:stretch>
            <a:fillRect/>
          </a:stretch>
        </p:blipFill>
        <p:spPr bwMode="auto">
          <a:xfrm rot="3334642">
            <a:off x="6599238" y="3922713"/>
            <a:ext cx="1865312" cy="2487612"/>
          </a:xfrm>
          <a:prstGeom prst="rect">
            <a:avLst/>
          </a:prstGeom>
          <a:noFill/>
        </p:spPr>
      </p:pic>
      <p:sp>
        <p:nvSpPr>
          <p:cNvPr id="58370" name="Rectangle 2"/>
          <p:cNvSpPr>
            <a:spLocks noGrp="1" noRot="1" noChangeArrowheads="1"/>
          </p:cNvSpPr>
          <p:nvPr>
            <p:ph type="title"/>
          </p:nvPr>
        </p:nvSpPr>
        <p:spPr>
          <a:xfrm>
            <a:off x="457200" y="274638"/>
            <a:ext cx="8229600" cy="671512"/>
          </a:xfrm>
        </p:spPr>
        <p:txBody>
          <a:bodyPr/>
          <a:lstStyle/>
          <a:p>
            <a:r>
              <a:rPr lang="en-US" sz="4000"/>
              <a:t>Workers’ Compensation Insurance</a:t>
            </a:r>
          </a:p>
        </p:txBody>
      </p:sp>
      <p:sp>
        <p:nvSpPr>
          <p:cNvPr id="58371" name="Rectangle 3"/>
          <p:cNvSpPr>
            <a:spLocks noGrp="1" noChangeArrowheads="1"/>
          </p:cNvSpPr>
          <p:nvPr>
            <p:ph type="body" idx="1"/>
          </p:nvPr>
        </p:nvSpPr>
        <p:spPr>
          <a:xfrm>
            <a:off x="419100" y="1436913"/>
            <a:ext cx="8229600" cy="4709887"/>
          </a:xfrm>
        </p:spPr>
        <p:txBody>
          <a:bodyPr/>
          <a:lstStyle/>
          <a:p>
            <a:pPr>
              <a:lnSpc>
                <a:spcPct val="90000"/>
              </a:lnSpc>
            </a:pPr>
            <a:r>
              <a:rPr lang="en-US" sz="2800" dirty="0"/>
              <a:t>Required of </a:t>
            </a:r>
            <a:r>
              <a:rPr lang="en-US" sz="2800" u="sng" dirty="0"/>
              <a:t>ALL</a:t>
            </a:r>
            <a:r>
              <a:rPr lang="en-US" sz="2800" dirty="0"/>
              <a:t> employers, including </a:t>
            </a:r>
            <a:r>
              <a:rPr lang="en-US" sz="2800" dirty="0" smtClean="0"/>
              <a:t>churches</a:t>
            </a:r>
            <a:br>
              <a:rPr lang="en-US" sz="2800" dirty="0" smtClean="0"/>
            </a:br>
            <a:endParaRPr lang="en-US" sz="2800" dirty="0"/>
          </a:p>
          <a:p>
            <a:pPr>
              <a:lnSpc>
                <a:spcPct val="90000"/>
              </a:lnSpc>
            </a:pPr>
            <a:r>
              <a:rPr lang="en-US" sz="2800" dirty="0"/>
              <a:t>Coverage Options</a:t>
            </a:r>
          </a:p>
          <a:p>
            <a:pPr lvl="1">
              <a:lnSpc>
                <a:spcPct val="90000"/>
              </a:lnSpc>
            </a:pPr>
            <a:r>
              <a:rPr lang="en-US" sz="2400" dirty="0"/>
              <a:t>Private Insurance Carrier</a:t>
            </a:r>
          </a:p>
          <a:p>
            <a:pPr lvl="1">
              <a:lnSpc>
                <a:spcPct val="90000"/>
              </a:lnSpc>
            </a:pPr>
            <a:r>
              <a:rPr lang="en-US" sz="2400" dirty="0" err="1"/>
              <a:t>CompSource</a:t>
            </a:r>
            <a:r>
              <a:rPr lang="en-US" sz="2400" dirty="0"/>
              <a:t> Oklahoma</a:t>
            </a:r>
          </a:p>
          <a:p>
            <a:pPr lvl="1">
              <a:lnSpc>
                <a:spcPct val="90000"/>
              </a:lnSpc>
            </a:pPr>
            <a:r>
              <a:rPr lang="en-US" sz="2400" dirty="0"/>
              <a:t>BGCO Master Plan, Barbara </a:t>
            </a:r>
            <a:r>
              <a:rPr lang="en-US" sz="2400" dirty="0" err="1"/>
              <a:t>Spess</a:t>
            </a:r>
            <a:r>
              <a:rPr lang="en-US" sz="2400" dirty="0"/>
              <a:t>, </a:t>
            </a:r>
            <a:r>
              <a:rPr lang="en-US" sz="2400" dirty="0" smtClean="0"/>
              <a:t>Administrator</a:t>
            </a:r>
            <a:br>
              <a:rPr lang="en-US" sz="2400" dirty="0" smtClean="0"/>
            </a:br>
            <a:endParaRPr lang="en-US" b="1" i="1" dirty="0">
              <a:solidFill>
                <a:schemeClr val="hlink"/>
              </a:solidFill>
            </a:endParaRPr>
          </a:p>
          <a:p>
            <a:pPr>
              <a:lnSpc>
                <a:spcPct val="90000"/>
              </a:lnSpc>
            </a:pPr>
            <a:r>
              <a:rPr lang="en-US" sz="2800" dirty="0"/>
              <a:t>Penalties</a:t>
            </a:r>
          </a:p>
          <a:p>
            <a:pPr lvl="1">
              <a:lnSpc>
                <a:spcPct val="90000"/>
              </a:lnSpc>
            </a:pPr>
            <a:r>
              <a:rPr lang="en-US" sz="2400" dirty="0"/>
              <a:t>First offence - $250 per employee</a:t>
            </a:r>
          </a:p>
          <a:p>
            <a:pPr lvl="1">
              <a:lnSpc>
                <a:spcPct val="90000"/>
              </a:lnSpc>
            </a:pPr>
            <a:r>
              <a:rPr lang="en-US" sz="2400" dirty="0"/>
              <a:t>Second offence - $1000 per employee</a:t>
            </a:r>
          </a:p>
          <a:p>
            <a:pPr lvl="1">
              <a:lnSpc>
                <a:spcPct val="90000"/>
              </a:lnSpc>
            </a:pPr>
            <a:r>
              <a:rPr lang="en-US" sz="2400" dirty="0"/>
              <a:t>Third or later offence – Could close the church</a:t>
            </a:r>
          </a:p>
        </p:txBody>
      </p:sp>
      <p:sp>
        <p:nvSpPr>
          <p:cNvPr id="58372" name="Text Box 4"/>
          <p:cNvSpPr txBox="1">
            <a:spLocks noChangeArrowheads="1"/>
          </p:cNvSpPr>
          <p:nvPr/>
        </p:nvSpPr>
        <p:spPr bwMode="auto">
          <a:xfrm>
            <a:off x="6836229" y="0"/>
            <a:ext cx="2307771" cy="369332"/>
          </a:xfrm>
          <a:prstGeom prst="rect">
            <a:avLst/>
          </a:prstGeom>
          <a:noFill/>
          <a:ln w="9525">
            <a:noFill/>
            <a:miter lim="800000"/>
            <a:headEnd/>
            <a:tailEnd/>
          </a:ln>
          <a:effectLst/>
        </p:spPr>
        <p:txBody>
          <a:bodyPr wrap="square">
            <a:spAutoFit/>
          </a:bodyPr>
          <a:lstStyle/>
          <a:p>
            <a:pPr eaLnBrk="1" hangingPunct="1">
              <a:spcBef>
                <a:spcPct val="50000"/>
              </a:spcBef>
            </a:pPr>
            <a:r>
              <a:rPr lang="en-US" dirty="0">
                <a:latin typeface="Tahoma" pitchFamily="34" charset="0"/>
              </a:rPr>
              <a:t>Workbook Page </a:t>
            </a:r>
            <a:r>
              <a:rPr lang="en-US" dirty="0" smtClean="0">
                <a:latin typeface="Tahoma" pitchFamily="34" charset="0"/>
              </a:rPr>
              <a:t>40</a:t>
            </a:r>
            <a:endParaRPr lang="en-US" dirty="0">
              <a:latin typeface="Tahoma" pitchFamily="34" charset="0"/>
            </a:endParaRPr>
          </a:p>
        </p:txBody>
      </p:sp>
    </p:spTree>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58373"/>
                                        </p:tgtEl>
                                        <p:attrNameLst>
                                          <p:attrName>style.visibility</p:attrName>
                                        </p:attrNameLst>
                                      </p:cBhvr>
                                      <p:to>
                                        <p:strVal val="visible"/>
                                      </p:to>
                                    </p:set>
                                    <p:anim calcmode="lin" valueType="num">
                                      <p:cBhvr additive="base">
                                        <p:cTn id="7" dur="500" fill="hold"/>
                                        <p:tgtEl>
                                          <p:spTgt spid="58373"/>
                                        </p:tgtEl>
                                        <p:attrNameLst>
                                          <p:attrName>ppt_x</p:attrName>
                                        </p:attrNameLst>
                                      </p:cBhvr>
                                      <p:tavLst>
                                        <p:tav tm="0">
                                          <p:val>
                                            <p:strVal val="#ppt_x"/>
                                          </p:val>
                                        </p:tav>
                                        <p:tav tm="100000">
                                          <p:val>
                                            <p:strVal val="#ppt_x"/>
                                          </p:val>
                                        </p:tav>
                                      </p:tavLst>
                                    </p:anim>
                                    <p:anim calcmode="lin" valueType="num">
                                      <p:cBhvr additive="base">
                                        <p:cTn id="8" dur="500" fill="hold"/>
                                        <p:tgtEl>
                                          <p:spTgt spid="5837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58371">
                                            <p:txEl>
                                              <p:pRg st="0" end="0"/>
                                            </p:txEl>
                                          </p:spTgt>
                                        </p:tgtEl>
                                        <p:attrNameLst>
                                          <p:attrName>style.visibility</p:attrName>
                                        </p:attrNameLst>
                                      </p:cBhvr>
                                      <p:to>
                                        <p:strVal val="visible"/>
                                      </p:to>
                                    </p:set>
                                    <p:anim calcmode="lin" valueType="num">
                                      <p:cBhvr additive="base">
                                        <p:cTn id="12" dur="1000" fill="hold"/>
                                        <p:tgtEl>
                                          <p:spTgt spid="58371">
                                            <p:txEl>
                                              <p:pRg st="0" end="0"/>
                                            </p:txEl>
                                          </p:spTgt>
                                        </p:tgtEl>
                                        <p:attrNameLst>
                                          <p:attrName>ppt_x</p:attrName>
                                        </p:attrNameLst>
                                      </p:cBhvr>
                                      <p:tavLst>
                                        <p:tav tm="0">
                                          <p:val>
                                            <p:strVal val="0-#ppt_w/2"/>
                                          </p:val>
                                        </p:tav>
                                        <p:tav tm="100000">
                                          <p:val>
                                            <p:strVal val="#ppt_x"/>
                                          </p:val>
                                        </p:tav>
                                      </p:tavLst>
                                    </p:anim>
                                    <p:anim calcmode="lin" valueType="num">
                                      <p:cBhvr additive="base">
                                        <p:cTn id="13" dur="1000" fill="hold"/>
                                        <p:tgtEl>
                                          <p:spTgt spid="58371">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2" presetClass="entr" presetSubtype="8" fill="hold" grpId="0" nodeType="afterEffect">
                                  <p:stCondLst>
                                    <p:cond delay="0"/>
                                  </p:stCondLst>
                                  <p:childTnLst>
                                    <p:set>
                                      <p:cBhvr>
                                        <p:cTn id="16" dur="1" fill="hold">
                                          <p:stCondLst>
                                            <p:cond delay="0"/>
                                          </p:stCondLst>
                                        </p:cTn>
                                        <p:tgtEl>
                                          <p:spTgt spid="58371">
                                            <p:txEl>
                                              <p:pRg st="1" end="1"/>
                                            </p:txEl>
                                          </p:spTgt>
                                        </p:tgtEl>
                                        <p:attrNameLst>
                                          <p:attrName>style.visibility</p:attrName>
                                        </p:attrNameLst>
                                      </p:cBhvr>
                                      <p:to>
                                        <p:strVal val="visible"/>
                                      </p:to>
                                    </p:set>
                                    <p:anim calcmode="lin" valueType="num">
                                      <p:cBhvr additive="base">
                                        <p:cTn id="17" dur="1000" fill="hold"/>
                                        <p:tgtEl>
                                          <p:spTgt spid="58371">
                                            <p:txEl>
                                              <p:pRg st="1" end="1"/>
                                            </p:txEl>
                                          </p:spTgt>
                                        </p:tgtEl>
                                        <p:attrNameLst>
                                          <p:attrName>ppt_x</p:attrName>
                                        </p:attrNameLst>
                                      </p:cBhvr>
                                      <p:tavLst>
                                        <p:tav tm="0">
                                          <p:val>
                                            <p:strVal val="0-#ppt_w/2"/>
                                          </p:val>
                                        </p:tav>
                                        <p:tav tm="100000">
                                          <p:val>
                                            <p:strVal val="#ppt_x"/>
                                          </p:val>
                                        </p:tav>
                                      </p:tavLst>
                                    </p:anim>
                                    <p:anim calcmode="lin" valueType="num">
                                      <p:cBhvr additive="base">
                                        <p:cTn id="18" dur="1000" fill="hold"/>
                                        <p:tgtEl>
                                          <p:spTgt spid="58371">
                                            <p:txEl>
                                              <p:pRg st="1" end="1"/>
                                            </p:txEl>
                                          </p:spTgt>
                                        </p:tgtEl>
                                        <p:attrNameLst>
                                          <p:attrName>ppt_y</p:attrName>
                                        </p:attrNameLst>
                                      </p:cBhvr>
                                      <p:tavLst>
                                        <p:tav tm="0">
                                          <p:val>
                                            <p:strVal val="#ppt_y"/>
                                          </p:val>
                                        </p:tav>
                                        <p:tav tm="100000">
                                          <p:val>
                                            <p:strVal val="#ppt_y"/>
                                          </p:val>
                                        </p:tav>
                                      </p:tavLst>
                                    </p:anim>
                                  </p:childTnLst>
                                </p:cTn>
                              </p:par>
                            </p:childTnLst>
                          </p:cTn>
                        </p:par>
                        <p:par>
                          <p:cTn id="19" fill="hold">
                            <p:stCondLst>
                              <p:cond delay="2500"/>
                            </p:stCondLst>
                            <p:childTnLst>
                              <p:par>
                                <p:cTn id="20" presetID="2" presetClass="entr" presetSubtype="8" fill="hold" grpId="0" nodeType="afterEffect">
                                  <p:stCondLst>
                                    <p:cond delay="0"/>
                                  </p:stCondLst>
                                  <p:childTnLst>
                                    <p:set>
                                      <p:cBhvr>
                                        <p:cTn id="21" dur="1" fill="hold">
                                          <p:stCondLst>
                                            <p:cond delay="0"/>
                                          </p:stCondLst>
                                        </p:cTn>
                                        <p:tgtEl>
                                          <p:spTgt spid="58371">
                                            <p:txEl>
                                              <p:pRg st="2" end="2"/>
                                            </p:txEl>
                                          </p:spTgt>
                                        </p:tgtEl>
                                        <p:attrNameLst>
                                          <p:attrName>style.visibility</p:attrName>
                                        </p:attrNameLst>
                                      </p:cBhvr>
                                      <p:to>
                                        <p:strVal val="visible"/>
                                      </p:to>
                                    </p:set>
                                    <p:anim calcmode="lin" valueType="num">
                                      <p:cBhvr additive="base">
                                        <p:cTn id="22" dur="1000" fill="hold"/>
                                        <p:tgtEl>
                                          <p:spTgt spid="58371">
                                            <p:txEl>
                                              <p:pRg st="2" end="2"/>
                                            </p:txEl>
                                          </p:spTgt>
                                        </p:tgtEl>
                                        <p:attrNameLst>
                                          <p:attrName>ppt_x</p:attrName>
                                        </p:attrNameLst>
                                      </p:cBhvr>
                                      <p:tavLst>
                                        <p:tav tm="0">
                                          <p:val>
                                            <p:strVal val="0-#ppt_w/2"/>
                                          </p:val>
                                        </p:tav>
                                        <p:tav tm="100000">
                                          <p:val>
                                            <p:strVal val="#ppt_x"/>
                                          </p:val>
                                        </p:tav>
                                      </p:tavLst>
                                    </p:anim>
                                    <p:anim calcmode="lin" valueType="num">
                                      <p:cBhvr additive="base">
                                        <p:cTn id="23" dur="1000" fill="hold"/>
                                        <p:tgtEl>
                                          <p:spTgt spid="58371">
                                            <p:txEl>
                                              <p:pRg st="2" end="2"/>
                                            </p:txEl>
                                          </p:spTgt>
                                        </p:tgtEl>
                                        <p:attrNameLst>
                                          <p:attrName>ppt_y</p:attrName>
                                        </p:attrNameLst>
                                      </p:cBhvr>
                                      <p:tavLst>
                                        <p:tav tm="0">
                                          <p:val>
                                            <p:strVal val="#ppt_y"/>
                                          </p:val>
                                        </p:tav>
                                        <p:tav tm="100000">
                                          <p:val>
                                            <p:strVal val="#ppt_y"/>
                                          </p:val>
                                        </p:tav>
                                      </p:tavLst>
                                    </p:anim>
                                  </p:childTnLst>
                                </p:cTn>
                              </p:par>
                            </p:childTnLst>
                          </p:cTn>
                        </p:par>
                        <p:par>
                          <p:cTn id="24" fill="hold">
                            <p:stCondLst>
                              <p:cond delay="3500"/>
                            </p:stCondLst>
                            <p:childTnLst>
                              <p:par>
                                <p:cTn id="25" presetID="2" presetClass="entr" presetSubtype="8" fill="hold" grpId="0" nodeType="afterEffect">
                                  <p:stCondLst>
                                    <p:cond delay="0"/>
                                  </p:stCondLst>
                                  <p:childTnLst>
                                    <p:set>
                                      <p:cBhvr>
                                        <p:cTn id="26" dur="1" fill="hold">
                                          <p:stCondLst>
                                            <p:cond delay="0"/>
                                          </p:stCondLst>
                                        </p:cTn>
                                        <p:tgtEl>
                                          <p:spTgt spid="58371">
                                            <p:txEl>
                                              <p:pRg st="3" end="3"/>
                                            </p:txEl>
                                          </p:spTgt>
                                        </p:tgtEl>
                                        <p:attrNameLst>
                                          <p:attrName>style.visibility</p:attrName>
                                        </p:attrNameLst>
                                      </p:cBhvr>
                                      <p:to>
                                        <p:strVal val="visible"/>
                                      </p:to>
                                    </p:set>
                                    <p:anim calcmode="lin" valueType="num">
                                      <p:cBhvr additive="base">
                                        <p:cTn id="27" dur="1000" fill="hold"/>
                                        <p:tgtEl>
                                          <p:spTgt spid="58371">
                                            <p:txEl>
                                              <p:pRg st="3" end="3"/>
                                            </p:txEl>
                                          </p:spTgt>
                                        </p:tgtEl>
                                        <p:attrNameLst>
                                          <p:attrName>ppt_x</p:attrName>
                                        </p:attrNameLst>
                                      </p:cBhvr>
                                      <p:tavLst>
                                        <p:tav tm="0">
                                          <p:val>
                                            <p:strVal val="0-#ppt_w/2"/>
                                          </p:val>
                                        </p:tav>
                                        <p:tav tm="100000">
                                          <p:val>
                                            <p:strVal val="#ppt_x"/>
                                          </p:val>
                                        </p:tav>
                                      </p:tavLst>
                                    </p:anim>
                                    <p:anim calcmode="lin" valueType="num">
                                      <p:cBhvr additive="base">
                                        <p:cTn id="28" dur="1000" fill="hold"/>
                                        <p:tgtEl>
                                          <p:spTgt spid="58371">
                                            <p:txEl>
                                              <p:pRg st="3" end="3"/>
                                            </p:txEl>
                                          </p:spTgt>
                                        </p:tgtEl>
                                        <p:attrNameLst>
                                          <p:attrName>ppt_y</p:attrName>
                                        </p:attrNameLst>
                                      </p:cBhvr>
                                      <p:tavLst>
                                        <p:tav tm="0">
                                          <p:val>
                                            <p:strVal val="#ppt_y"/>
                                          </p:val>
                                        </p:tav>
                                        <p:tav tm="100000">
                                          <p:val>
                                            <p:strVal val="#ppt_y"/>
                                          </p:val>
                                        </p:tav>
                                      </p:tavLst>
                                    </p:anim>
                                  </p:childTnLst>
                                </p:cTn>
                              </p:par>
                            </p:childTnLst>
                          </p:cTn>
                        </p:par>
                        <p:par>
                          <p:cTn id="29" fill="hold">
                            <p:stCondLst>
                              <p:cond delay="4500"/>
                            </p:stCondLst>
                            <p:childTnLst>
                              <p:par>
                                <p:cTn id="30" presetID="2" presetClass="entr" presetSubtype="8" fill="hold" grpId="0" nodeType="afterEffect">
                                  <p:stCondLst>
                                    <p:cond delay="0"/>
                                  </p:stCondLst>
                                  <p:childTnLst>
                                    <p:set>
                                      <p:cBhvr>
                                        <p:cTn id="31" dur="1" fill="hold">
                                          <p:stCondLst>
                                            <p:cond delay="0"/>
                                          </p:stCondLst>
                                        </p:cTn>
                                        <p:tgtEl>
                                          <p:spTgt spid="58371">
                                            <p:txEl>
                                              <p:pRg st="4" end="4"/>
                                            </p:txEl>
                                          </p:spTgt>
                                        </p:tgtEl>
                                        <p:attrNameLst>
                                          <p:attrName>style.visibility</p:attrName>
                                        </p:attrNameLst>
                                      </p:cBhvr>
                                      <p:to>
                                        <p:strVal val="visible"/>
                                      </p:to>
                                    </p:set>
                                    <p:anim calcmode="lin" valueType="num">
                                      <p:cBhvr additive="base">
                                        <p:cTn id="32" dur="1000" fill="hold"/>
                                        <p:tgtEl>
                                          <p:spTgt spid="58371">
                                            <p:txEl>
                                              <p:pRg st="4" end="4"/>
                                            </p:txEl>
                                          </p:spTgt>
                                        </p:tgtEl>
                                        <p:attrNameLst>
                                          <p:attrName>ppt_x</p:attrName>
                                        </p:attrNameLst>
                                      </p:cBhvr>
                                      <p:tavLst>
                                        <p:tav tm="0">
                                          <p:val>
                                            <p:strVal val="0-#ppt_w/2"/>
                                          </p:val>
                                        </p:tav>
                                        <p:tav tm="100000">
                                          <p:val>
                                            <p:strVal val="#ppt_x"/>
                                          </p:val>
                                        </p:tav>
                                      </p:tavLst>
                                    </p:anim>
                                    <p:anim calcmode="lin" valueType="num">
                                      <p:cBhvr additive="base">
                                        <p:cTn id="33" dur="1000" fill="hold"/>
                                        <p:tgtEl>
                                          <p:spTgt spid="58371">
                                            <p:txEl>
                                              <p:pRg st="4" end="4"/>
                                            </p:txEl>
                                          </p:spTgt>
                                        </p:tgtEl>
                                        <p:attrNameLst>
                                          <p:attrName>ppt_y</p:attrName>
                                        </p:attrNameLst>
                                      </p:cBhvr>
                                      <p:tavLst>
                                        <p:tav tm="0">
                                          <p:val>
                                            <p:strVal val="#ppt_y"/>
                                          </p:val>
                                        </p:tav>
                                        <p:tav tm="100000">
                                          <p:val>
                                            <p:strVal val="#ppt_y"/>
                                          </p:val>
                                        </p:tav>
                                      </p:tavLst>
                                    </p:anim>
                                  </p:childTnLst>
                                </p:cTn>
                              </p:par>
                            </p:childTnLst>
                          </p:cTn>
                        </p:par>
                        <p:par>
                          <p:cTn id="34" fill="hold">
                            <p:stCondLst>
                              <p:cond delay="5500"/>
                            </p:stCondLst>
                            <p:childTnLst>
                              <p:par>
                                <p:cTn id="35" presetID="2" presetClass="entr" presetSubtype="8" fill="hold" grpId="0" nodeType="afterEffect">
                                  <p:stCondLst>
                                    <p:cond delay="0"/>
                                  </p:stCondLst>
                                  <p:childTnLst>
                                    <p:set>
                                      <p:cBhvr>
                                        <p:cTn id="36" dur="1" fill="hold">
                                          <p:stCondLst>
                                            <p:cond delay="0"/>
                                          </p:stCondLst>
                                        </p:cTn>
                                        <p:tgtEl>
                                          <p:spTgt spid="58371">
                                            <p:txEl>
                                              <p:pRg st="5" end="5"/>
                                            </p:txEl>
                                          </p:spTgt>
                                        </p:tgtEl>
                                        <p:attrNameLst>
                                          <p:attrName>style.visibility</p:attrName>
                                        </p:attrNameLst>
                                      </p:cBhvr>
                                      <p:to>
                                        <p:strVal val="visible"/>
                                      </p:to>
                                    </p:set>
                                    <p:anim calcmode="lin" valueType="num">
                                      <p:cBhvr additive="base">
                                        <p:cTn id="37" dur="1000" fill="hold"/>
                                        <p:tgtEl>
                                          <p:spTgt spid="58371">
                                            <p:txEl>
                                              <p:pRg st="5" end="5"/>
                                            </p:txEl>
                                          </p:spTgt>
                                        </p:tgtEl>
                                        <p:attrNameLst>
                                          <p:attrName>ppt_x</p:attrName>
                                        </p:attrNameLst>
                                      </p:cBhvr>
                                      <p:tavLst>
                                        <p:tav tm="0">
                                          <p:val>
                                            <p:strVal val="0-#ppt_w/2"/>
                                          </p:val>
                                        </p:tav>
                                        <p:tav tm="100000">
                                          <p:val>
                                            <p:strVal val="#ppt_x"/>
                                          </p:val>
                                        </p:tav>
                                      </p:tavLst>
                                    </p:anim>
                                    <p:anim calcmode="lin" valueType="num">
                                      <p:cBhvr additive="base">
                                        <p:cTn id="38" dur="1000" fill="hold"/>
                                        <p:tgtEl>
                                          <p:spTgt spid="58371">
                                            <p:txEl>
                                              <p:pRg st="5" end="5"/>
                                            </p:txEl>
                                          </p:spTgt>
                                        </p:tgtEl>
                                        <p:attrNameLst>
                                          <p:attrName>ppt_y</p:attrName>
                                        </p:attrNameLst>
                                      </p:cBhvr>
                                      <p:tavLst>
                                        <p:tav tm="0">
                                          <p:val>
                                            <p:strVal val="#ppt_y"/>
                                          </p:val>
                                        </p:tav>
                                        <p:tav tm="100000">
                                          <p:val>
                                            <p:strVal val="#ppt_y"/>
                                          </p:val>
                                        </p:tav>
                                      </p:tavLst>
                                    </p:anim>
                                  </p:childTnLst>
                                </p:cTn>
                              </p:par>
                            </p:childTnLst>
                          </p:cTn>
                        </p:par>
                        <p:par>
                          <p:cTn id="39" fill="hold">
                            <p:stCondLst>
                              <p:cond delay="6500"/>
                            </p:stCondLst>
                            <p:childTnLst>
                              <p:par>
                                <p:cTn id="40" presetID="2" presetClass="entr" presetSubtype="8" fill="hold" grpId="0" nodeType="afterEffect">
                                  <p:stCondLst>
                                    <p:cond delay="0"/>
                                  </p:stCondLst>
                                  <p:childTnLst>
                                    <p:set>
                                      <p:cBhvr>
                                        <p:cTn id="41" dur="1" fill="hold">
                                          <p:stCondLst>
                                            <p:cond delay="0"/>
                                          </p:stCondLst>
                                        </p:cTn>
                                        <p:tgtEl>
                                          <p:spTgt spid="58371">
                                            <p:txEl>
                                              <p:pRg st="6" end="6"/>
                                            </p:txEl>
                                          </p:spTgt>
                                        </p:tgtEl>
                                        <p:attrNameLst>
                                          <p:attrName>style.visibility</p:attrName>
                                        </p:attrNameLst>
                                      </p:cBhvr>
                                      <p:to>
                                        <p:strVal val="visible"/>
                                      </p:to>
                                    </p:set>
                                    <p:anim calcmode="lin" valueType="num">
                                      <p:cBhvr additive="base">
                                        <p:cTn id="42" dur="1000" fill="hold"/>
                                        <p:tgtEl>
                                          <p:spTgt spid="58371">
                                            <p:txEl>
                                              <p:pRg st="6" end="6"/>
                                            </p:txEl>
                                          </p:spTgt>
                                        </p:tgtEl>
                                        <p:attrNameLst>
                                          <p:attrName>ppt_x</p:attrName>
                                        </p:attrNameLst>
                                      </p:cBhvr>
                                      <p:tavLst>
                                        <p:tav tm="0">
                                          <p:val>
                                            <p:strVal val="0-#ppt_w/2"/>
                                          </p:val>
                                        </p:tav>
                                        <p:tav tm="100000">
                                          <p:val>
                                            <p:strVal val="#ppt_x"/>
                                          </p:val>
                                        </p:tav>
                                      </p:tavLst>
                                    </p:anim>
                                    <p:anim calcmode="lin" valueType="num">
                                      <p:cBhvr additive="base">
                                        <p:cTn id="43" dur="1000" fill="hold"/>
                                        <p:tgtEl>
                                          <p:spTgt spid="58371">
                                            <p:txEl>
                                              <p:pRg st="6" end="6"/>
                                            </p:txEl>
                                          </p:spTgt>
                                        </p:tgtEl>
                                        <p:attrNameLst>
                                          <p:attrName>ppt_y</p:attrName>
                                        </p:attrNameLst>
                                      </p:cBhvr>
                                      <p:tavLst>
                                        <p:tav tm="0">
                                          <p:val>
                                            <p:strVal val="#ppt_y"/>
                                          </p:val>
                                        </p:tav>
                                        <p:tav tm="100000">
                                          <p:val>
                                            <p:strVal val="#ppt_y"/>
                                          </p:val>
                                        </p:tav>
                                      </p:tavLst>
                                    </p:anim>
                                  </p:childTnLst>
                                </p:cTn>
                              </p:par>
                            </p:childTnLst>
                          </p:cTn>
                        </p:par>
                        <p:par>
                          <p:cTn id="44" fill="hold">
                            <p:stCondLst>
                              <p:cond delay="7500"/>
                            </p:stCondLst>
                            <p:childTnLst>
                              <p:par>
                                <p:cTn id="45" presetID="2" presetClass="entr" presetSubtype="8" fill="hold" grpId="0" nodeType="afterEffect">
                                  <p:stCondLst>
                                    <p:cond delay="0"/>
                                  </p:stCondLst>
                                  <p:childTnLst>
                                    <p:set>
                                      <p:cBhvr>
                                        <p:cTn id="46" dur="1" fill="hold">
                                          <p:stCondLst>
                                            <p:cond delay="0"/>
                                          </p:stCondLst>
                                        </p:cTn>
                                        <p:tgtEl>
                                          <p:spTgt spid="58371">
                                            <p:txEl>
                                              <p:pRg st="7" end="7"/>
                                            </p:txEl>
                                          </p:spTgt>
                                        </p:tgtEl>
                                        <p:attrNameLst>
                                          <p:attrName>style.visibility</p:attrName>
                                        </p:attrNameLst>
                                      </p:cBhvr>
                                      <p:to>
                                        <p:strVal val="visible"/>
                                      </p:to>
                                    </p:set>
                                    <p:anim calcmode="lin" valueType="num">
                                      <p:cBhvr additive="base">
                                        <p:cTn id="47" dur="1000" fill="hold"/>
                                        <p:tgtEl>
                                          <p:spTgt spid="58371">
                                            <p:txEl>
                                              <p:pRg st="7" end="7"/>
                                            </p:txEl>
                                          </p:spTgt>
                                        </p:tgtEl>
                                        <p:attrNameLst>
                                          <p:attrName>ppt_x</p:attrName>
                                        </p:attrNameLst>
                                      </p:cBhvr>
                                      <p:tavLst>
                                        <p:tav tm="0">
                                          <p:val>
                                            <p:strVal val="0-#ppt_w/2"/>
                                          </p:val>
                                        </p:tav>
                                        <p:tav tm="100000">
                                          <p:val>
                                            <p:strVal val="#ppt_x"/>
                                          </p:val>
                                        </p:tav>
                                      </p:tavLst>
                                    </p:anim>
                                    <p:anim calcmode="lin" valueType="num">
                                      <p:cBhvr additive="base">
                                        <p:cTn id="48" dur="1000" fill="hold"/>
                                        <p:tgtEl>
                                          <p:spTgt spid="58371">
                                            <p:txEl>
                                              <p:pRg st="7" end="7"/>
                                            </p:txEl>
                                          </p:spTgt>
                                        </p:tgtEl>
                                        <p:attrNameLst>
                                          <p:attrName>ppt_y</p:attrName>
                                        </p:attrNameLst>
                                      </p:cBhvr>
                                      <p:tavLst>
                                        <p:tav tm="0">
                                          <p:val>
                                            <p:strVal val="#ppt_y"/>
                                          </p:val>
                                        </p:tav>
                                        <p:tav tm="100000">
                                          <p:val>
                                            <p:strVal val="#ppt_y"/>
                                          </p:val>
                                        </p:tav>
                                      </p:tavLst>
                                    </p:anim>
                                  </p:childTnLst>
                                </p:cTn>
                              </p:par>
                            </p:childTnLst>
                          </p:cTn>
                        </p:par>
                        <p:par>
                          <p:cTn id="49" fill="hold">
                            <p:stCondLst>
                              <p:cond delay="8500"/>
                            </p:stCondLst>
                            <p:childTnLst>
                              <p:par>
                                <p:cTn id="50" presetID="2" presetClass="entr" presetSubtype="8" fill="hold" grpId="0" nodeType="afterEffect">
                                  <p:stCondLst>
                                    <p:cond delay="0"/>
                                  </p:stCondLst>
                                  <p:childTnLst>
                                    <p:set>
                                      <p:cBhvr>
                                        <p:cTn id="51" dur="1" fill="hold">
                                          <p:stCondLst>
                                            <p:cond delay="0"/>
                                          </p:stCondLst>
                                        </p:cTn>
                                        <p:tgtEl>
                                          <p:spTgt spid="58371">
                                            <p:txEl>
                                              <p:pRg st="8" end="8"/>
                                            </p:txEl>
                                          </p:spTgt>
                                        </p:tgtEl>
                                        <p:attrNameLst>
                                          <p:attrName>style.visibility</p:attrName>
                                        </p:attrNameLst>
                                      </p:cBhvr>
                                      <p:to>
                                        <p:strVal val="visible"/>
                                      </p:to>
                                    </p:set>
                                    <p:anim calcmode="lin" valueType="num">
                                      <p:cBhvr additive="base">
                                        <p:cTn id="52" dur="1000" fill="hold"/>
                                        <p:tgtEl>
                                          <p:spTgt spid="58371">
                                            <p:txEl>
                                              <p:pRg st="8" end="8"/>
                                            </p:txEl>
                                          </p:spTgt>
                                        </p:tgtEl>
                                        <p:attrNameLst>
                                          <p:attrName>ppt_x</p:attrName>
                                        </p:attrNameLst>
                                      </p:cBhvr>
                                      <p:tavLst>
                                        <p:tav tm="0">
                                          <p:val>
                                            <p:strVal val="0-#ppt_w/2"/>
                                          </p:val>
                                        </p:tav>
                                        <p:tav tm="100000">
                                          <p:val>
                                            <p:strVal val="#ppt_x"/>
                                          </p:val>
                                        </p:tav>
                                      </p:tavLst>
                                    </p:anim>
                                    <p:anim calcmode="lin" valueType="num">
                                      <p:cBhvr additive="base">
                                        <p:cTn id="53" dur="1000" fill="hold"/>
                                        <p:tgtEl>
                                          <p:spTgt spid="58371">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build="p"/>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6" name="Rectangle 4"/>
          <p:cNvSpPr>
            <a:spLocks noGrp="1" noRot="1" noChangeArrowheads="1"/>
          </p:cNvSpPr>
          <p:nvPr>
            <p:ph type="title"/>
          </p:nvPr>
        </p:nvSpPr>
        <p:spPr>
          <a:xfrm>
            <a:off x="0" y="704838"/>
            <a:ext cx="9144000" cy="775607"/>
          </a:xfrm>
        </p:spPr>
        <p:txBody>
          <a:bodyPr/>
          <a:lstStyle/>
          <a:p>
            <a:r>
              <a:rPr lang="en-US" dirty="0"/>
              <a:t>BGCO Workers’ Compensation Rates</a:t>
            </a:r>
          </a:p>
        </p:txBody>
      </p:sp>
      <p:graphicFrame>
        <p:nvGraphicFramePr>
          <p:cNvPr id="59575" name="Group 183"/>
          <p:cNvGraphicFramePr>
            <a:graphicFrameLocks noGrp="1"/>
          </p:cNvGraphicFramePr>
          <p:nvPr>
            <p:ph type="tbl" idx="1"/>
          </p:nvPr>
        </p:nvGraphicFramePr>
        <p:xfrm>
          <a:off x="323850" y="1916103"/>
          <a:ext cx="8504238" cy="4240771"/>
        </p:xfrm>
        <a:graphic>
          <a:graphicData uri="http://schemas.openxmlformats.org/drawingml/2006/table">
            <a:tbl>
              <a:tblPr/>
              <a:tblGrid>
                <a:gridCol w="869950"/>
                <a:gridCol w="3990975"/>
                <a:gridCol w="1058863"/>
                <a:gridCol w="1046162"/>
                <a:gridCol w="1538288"/>
              </a:tblGrid>
              <a:tr h="750888">
                <a:tc>
                  <a:txBody>
                    <a:bodyPr/>
                    <a:lstStyle/>
                    <a:p>
                      <a:pPr marL="0" marR="0" lvl="0" indent="0" algn="ctr" defTabSz="914400" rtl="0" eaLnBrk="1" fontAlgn="base" latinLnBrk="0" hangingPunct="1">
                        <a:lnSpc>
                          <a:spcPct val="90000"/>
                        </a:lnSpc>
                        <a:spcBef>
                          <a:spcPct val="0"/>
                        </a:spcBef>
                        <a:spcAft>
                          <a:spcPct val="0"/>
                        </a:spcAft>
                        <a:buClr>
                          <a:schemeClr val="hlink"/>
                        </a:buClr>
                        <a:buSzPct val="70000"/>
                        <a:buFont typeface="Wingdings" pitchFamily="2" charset="2"/>
                        <a:buNone/>
                        <a:tabLst/>
                      </a:pPr>
                      <a:r>
                        <a:rPr kumimoji="0" lang="en-US" sz="2400" b="0" i="0" u="none" strike="noStrike" cap="none" normalizeH="0" baseline="0" dirty="0" smtClean="0">
                          <a:ln>
                            <a:noFill/>
                          </a:ln>
                          <a:solidFill>
                            <a:srgbClr val="FFFF66"/>
                          </a:solidFill>
                          <a:effectLst/>
                          <a:latin typeface="Garamond" pitchFamily="18" charset="0"/>
                        </a:rPr>
                        <a:t>Class Code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
                          <a:schemeClr val="hlink"/>
                        </a:buClr>
                        <a:buSzPct val="70000"/>
                        <a:buFont typeface="Wingdings" pitchFamily="2" charset="2"/>
                        <a:buNone/>
                        <a:tabLst/>
                      </a:pPr>
                      <a:r>
                        <a:rPr kumimoji="0" lang="en-US" sz="2400" b="0" i="0" u="none" strike="noStrike" cap="none" normalizeH="0" baseline="0" smtClean="0">
                          <a:ln>
                            <a:noFill/>
                          </a:ln>
                          <a:solidFill>
                            <a:srgbClr val="FFFF66"/>
                          </a:solidFill>
                          <a:effectLst/>
                          <a:latin typeface="Garamond" pitchFamily="18" charset="0"/>
                        </a:rPr>
                        <a:t>Class/Description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
                          <a:schemeClr val="hlink"/>
                        </a:buClr>
                        <a:buSzPct val="70000"/>
                        <a:buFont typeface="Wingdings" pitchFamily="2" charset="2"/>
                        <a:buNone/>
                        <a:tabLst/>
                      </a:pPr>
                      <a:r>
                        <a:rPr kumimoji="0" lang="en-US" sz="2400" b="0" i="0" u="none" strike="noStrike" cap="none" normalizeH="0" baseline="0" dirty="0" smtClean="0">
                          <a:ln>
                            <a:noFill/>
                          </a:ln>
                          <a:solidFill>
                            <a:srgbClr val="FFFF66"/>
                          </a:solidFill>
                          <a:effectLst/>
                          <a:latin typeface="Garamond" pitchFamily="18" charset="0"/>
                        </a:rPr>
                        <a:t>Est. Payroll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
                          <a:schemeClr val="hlink"/>
                        </a:buClr>
                        <a:buSzPct val="70000"/>
                        <a:buFont typeface="Wingdings" pitchFamily="2" charset="2"/>
                        <a:buNone/>
                        <a:tabLst/>
                      </a:pPr>
                      <a:r>
                        <a:rPr kumimoji="0" lang="en-US" sz="2400" b="0" i="0" u="none" strike="noStrike" cap="none" normalizeH="0" baseline="0" smtClean="0">
                          <a:ln>
                            <a:noFill/>
                          </a:ln>
                          <a:solidFill>
                            <a:srgbClr val="FFFF66"/>
                          </a:solidFill>
                          <a:effectLst/>
                          <a:latin typeface="Garamond" pitchFamily="18" charset="0"/>
                        </a:rPr>
                        <a:t>No. of Emp.</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
                          <a:schemeClr val="hlink"/>
                        </a:buClr>
                        <a:buSzPct val="70000"/>
                        <a:buFont typeface="Wingdings" pitchFamily="2" charset="2"/>
                        <a:buNone/>
                        <a:tabLst/>
                      </a:pPr>
                      <a:r>
                        <a:rPr kumimoji="0" lang="en-US" sz="2400" b="0" i="0" u="none" strike="noStrike" cap="none" normalizeH="0" baseline="0" smtClean="0">
                          <a:ln>
                            <a:noFill/>
                          </a:ln>
                          <a:solidFill>
                            <a:srgbClr val="FFFF66"/>
                          </a:solidFill>
                          <a:effectLst/>
                          <a:latin typeface="Garamond" pitchFamily="18" charset="0"/>
                        </a:rPr>
                        <a:t>Rate per $100 Salary</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66750">
                <a:tc>
                  <a:txBody>
                    <a:bodyPr/>
                    <a:lstStyle/>
                    <a:p>
                      <a:pPr marL="0" marR="0" lvl="0" indent="0" algn="ctr" defTabSz="914400" rtl="0" eaLnBrk="1" fontAlgn="base" latinLnBrk="0" hangingPunct="1">
                        <a:lnSpc>
                          <a:spcPct val="90000"/>
                        </a:lnSpc>
                        <a:spcBef>
                          <a:spcPct val="0"/>
                        </a:spcBef>
                        <a:spcAft>
                          <a:spcPct val="0"/>
                        </a:spcAft>
                        <a:buClr>
                          <a:schemeClr val="hlink"/>
                        </a:buClr>
                        <a:buSzPct val="70000"/>
                        <a:buFont typeface="Wingdings" pitchFamily="2" charset="2"/>
                        <a:buNone/>
                        <a:tabLst/>
                      </a:pPr>
                      <a:r>
                        <a:rPr kumimoji="0" lang="en-US" sz="2400" b="0" i="0" u="none" strike="noStrike" cap="none" normalizeH="0" baseline="0" smtClean="0">
                          <a:ln>
                            <a:noFill/>
                          </a:ln>
                          <a:solidFill>
                            <a:schemeClr val="tx1"/>
                          </a:solidFill>
                          <a:effectLst/>
                          <a:latin typeface="Garamond" pitchFamily="18" charset="0"/>
                        </a:rPr>
                        <a:t>8840</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
                          <a:schemeClr val="hlink"/>
                        </a:buClr>
                        <a:buSzPct val="70000"/>
                        <a:buFont typeface="Wingdings" pitchFamily="2" charset="2"/>
                        <a:buNone/>
                        <a:tabLst/>
                      </a:pPr>
                      <a:r>
                        <a:rPr kumimoji="0" lang="en-US" sz="2400" b="0" i="0" u="none" strike="noStrike" cap="none" normalizeH="0" baseline="0" dirty="0" smtClean="0">
                          <a:ln>
                            <a:noFill/>
                          </a:ln>
                          <a:solidFill>
                            <a:schemeClr val="tx1"/>
                          </a:solidFill>
                          <a:effectLst/>
                          <a:latin typeface="Garamond" pitchFamily="18" charset="0"/>
                        </a:rPr>
                        <a:t>Professional, Pastor, Staff, Secretary, Nursery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
                          <a:schemeClr val="hlink"/>
                        </a:buClr>
                        <a:buSzPct val="70000"/>
                        <a:buFont typeface="Wingdings" pitchFamily="2" charset="2"/>
                        <a:buNone/>
                        <a:tabLst/>
                      </a:pPr>
                      <a:endParaRPr kumimoji="0" lang="en-US" sz="2400" b="0" i="0" u="none" strike="noStrike" cap="none" normalizeH="0" baseline="0" dirty="0" smtClean="0">
                        <a:ln>
                          <a:noFill/>
                        </a:ln>
                        <a:solidFill>
                          <a:schemeClr val="tx1"/>
                        </a:solidFill>
                        <a:effectLst/>
                        <a:latin typeface="Garamond"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
                          <a:schemeClr val="hlink"/>
                        </a:buClr>
                        <a:buSzPct val="70000"/>
                        <a:buFont typeface="Wingdings" pitchFamily="2" charset="2"/>
                        <a:buNone/>
                        <a:tabLst/>
                      </a:pPr>
                      <a:endParaRPr kumimoji="0" lang="en-US" sz="2400" b="0" i="0" u="none" strike="noStrike" cap="none" normalizeH="0" baseline="0" smtClean="0">
                        <a:ln>
                          <a:noFill/>
                        </a:ln>
                        <a:solidFill>
                          <a:schemeClr val="tx1"/>
                        </a:solidFill>
                        <a:effectLst/>
                        <a:latin typeface="Garamond"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
                          <a:schemeClr val="hlink"/>
                        </a:buClr>
                        <a:buSzPct val="70000"/>
                        <a:buFont typeface="Wingdings" pitchFamily="2" charset="2"/>
                        <a:buNone/>
                        <a:tabLst/>
                      </a:pPr>
                      <a:endParaRPr kumimoji="0" lang="en-US" sz="2400" b="0" i="0" u="none" strike="noStrike" cap="none" normalizeH="0" baseline="0" smtClean="0">
                        <a:ln>
                          <a:noFill/>
                        </a:ln>
                        <a:solidFill>
                          <a:schemeClr val="tx1"/>
                        </a:solidFill>
                        <a:effectLst/>
                        <a:latin typeface="Garamond" pitchFamily="18"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4663">
                <a:tc>
                  <a:txBody>
                    <a:bodyPr/>
                    <a:lstStyle/>
                    <a:p>
                      <a:pPr marL="0" marR="0" lvl="0" indent="0" algn="ctr" defTabSz="914400" rtl="0" eaLnBrk="1" fontAlgn="base" latinLnBrk="0" hangingPunct="1">
                        <a:lnSpc>
                          <a:spcPct val="90000"/>
                        </a:lnSpc>
                        <a:spcBef>
                          <a:spcPct val="0"/>
                        </a:spcBef>
                        <a:spcAft>
                          <a:spcPct val="0"/>
                        </a:spcAft>
                        <a:buClr>
                          <a:schemeClr val="hlink"/>
                        </a:buClr>
                        <a:buSzPct val="70000"/>
                        <a:buFont typeface="Wingdings" pitchFamily="2" charset="2"/>
                        <a:buNone/>
                        <a:tabLst/>
                      </a:pPr>
                      <a:r>
                        <a:rPr kumimoji="0" lang="en-US" sz="2400" b="0" i="0" u="none" strike="noStrike" cap="none" normalizeH="0" baseline="0" dirty="0" smtClean="0">
                          <a:ln>
                            <a:noFill/>
                          </a:ln>
                          <a:solidFill>
                            <a:schemeClr val="tx1"/>
                          </a:solidFill>
                          <a:effectLst/>
                          <a:latin typeface="Garamond" pitchFamily="18" charset="0"/>
                        </a:rPr>
                        <a:t>9101</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
                          <a:schemeClr val="hlink"/>
                        </a:buClr>
                        <a:buSzPct val="70000"/>
                        <a:buFont typeface="Wingdings" pitchFamily="2" charset="2"/>
                        <a:buNone/>
                        <a:tabLst/>
                      </a:pPr>
                      <a:r>
                        <a:rPr kumimoji="0" lang="en-US" sz="2400" b="0" i="0" u="none" strike="noStrike" cap="none" normalizeH="0" baseline="0" dirty="0" smtClean="0">
                          <a:ln>
                            <a:noFill/>
                          </a:ln>
                          <a:solidFill>
                            <a:schemeClr val="tx1"/>
                          </a:solidFill>
                          <a:effectLst/>
                          <a:latin typeface="Garamond" pitchFamily="18" charset="0"/>
                        </a:rPr>
                        <a:t>Religious Organization - NOC</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
                          <a:schemeClr val="hlink"/>
                        </a:buClr>
                        <a:buSzPct val="70000"/>
                        <a:buFont typeface="Wingdings" pitchFamily="2" charset="2"/>
                        <a:buNone/>
                        <a:tabLst/>
                      </a:pPr>
                      <a:endParaRPr kumimoji="0" lang="en-US" sz="2400" b="0" i="0" u="none" strike="noStrike" cap="none" normalizeH="0" baseline="0" dirty="0" smtClean="0">
                        <a:ln>
                          <a:noFill/>
                        </a:ln>
                        <a:solidFill>
                          <a:schemeClr val="tx1"/>
                        </a:solidFill>
                        <a:effectLst/>
                        <a:latin typeface="Garamond"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
                          <a:schemeClr val="hlink"/>
                        </a:buClr>
                        <a:buSzPct val="70000"/>
                        <a:buFont typeface="Wingdings" pitchFamily="2" charset="2"/>
                        <a:buNone/>
                        <a:tabLst/>
                      </a:pPr>
                      <a:endParaRPr kumimoji="0" lang="en-US" sz="2400" b="0" i="0" u="none" strike="noStrike" cap="none" normalizeH="0" baseline="0" smtClean="0">
                        <a:ln>
                          <a:noFill/>
                        </a:ln>
                        <a:solidFill>
                          <a:schemeClr val="tx1"/>
                        </a:solidFill>
                        <a:effectLst/>
                        <a:latin typeface="Garamond"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
                          <a:schemeClr val="hlink"/>
                        </a:buClr>
                        <a:buSzPct val="70000"/>
                        <a:buFont typeface="Wingdings" pitchFamily="2" charset="2"/>
                        <a:buNone/>
                        <a:tabLst/>
                      </a:pPr>
                      <a:endParaRPr kumimoji="0" lang="en-US" sz="2400" b="0" i="0" u="none" strike="noStrike" cap="none" normalizeH="0" baseline="0" smtClean="0">
                        <a:ln>
                          <a:noFill/>
                        </a:ln>
                        <a:solidFill>
                          <a:schemeClr val="tx1"/>
                        </a:solidFill>
                        <a:effectLst/>
                        <a:latin typeface="Garamond" pitchFamily="18"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595313">
                <a:tc>
                  <a:txBody>
                    <a:bodyPr/>
                    <a:lstStyle/>
                    <a:p>
                      <a:pPr marL="0" marR="0" lvl="0" indent="0" algn="ctr" defTabSz="914400" rtl="0" eaLnBrk="1" fontAlgn="base" latinLnBrk="0" hangingPunct="1">
                        <a:lnSpc>
                          <a:spcPct val="90000"/>
                        </a:lnSpc>
                        <a:spcBef>
                          <a:spcPct val="0"/>
                        </a:spcBef>
                        <a:spcAft>
                          <a:spcPct val="0"/>
                        </a:spcAft>
                        <a:buClr>
                          <a:schemeClr val="hlink"/>
                        </a:buClr>
                        <a:buSzPct val="70000"/>
                        <a:buFont typeface="Wingdings" pitchFamily="2" charset="2"/>
                        <a:buNone/>
                        <a:tabLst/>
                      </a:pPr>
                      <a:r>
                        <a:rPr kumimoji="0" lang="en-US" sz="2400" b="0" i="0" u="none" strike="noStrike" cap="none" normalizeH="0" baseline="0" dirty="0" smtClean="0">
                          <a:ln>
                            <a:noFill/>
                          </a:ln>
                          <a:solidFill>
                            <a:schemeClr val="tx1"/>
                          </a:solidFill>
                          <a:effectLst/>
                          <a:latin typeface="Garamond" pitchFamily="18" charset="0"/>
                        </a:rPr>
                        <a:t>7308</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
                          <a:schemeClr val="hlink"/>
                        </a:buClr>
                        <a:buSzPct val="70000"/>
                        <a:buFont typeface="Wingdings" pitchFamily="2" charset="2"/>
                        <a:buNone/>
                        <a:tabLst/>
                      </a:pPr>
                      <a:r>
                        <a:rPr kumimoji="0" lang="en-US" sz="2400" b="0" i="0" u="none" strike="noStrike" cap="none" normalizeH="0" baseline="0" smtClean="0">
                          <a:ln>
                            <a:noFill/>
                          </a:ln>
                          <a:solidFill>
                            <a:schemeClr val="tx1"/>
                          </a:solidFill>
                          <a:effectLst/>
                          <a:latin typeface="Garamond" pitchFamily="18" charset="0"/>
                        </a:rPr>
                        <a:t>Drivers, i.e. Bus Drivers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
                          <a:schemeClr val="hlink"/>
                        </a:buClr>
                        <a:buSzPct val="70000"/>
                        <a:buFont typeface="Wingdings" pitchFamily="2" charset="2"/>
                        <a:buNone/>
                        <a:tabLst/>
                      </a:pPr>
                      <a:endParaRPr kumimoji="0" lang="en-US" sz="2400" b="0" i="0" u="none" strike="noStrike" cap="none" normalizeH="0" baseline="0" smtClean="0">
                        <a:ln>
                          <a:noFill/>
                        </a:ln>
                        <a:solidFill>
                          <a:schemeClr val="tx1"/>
                        </a:solidFill>
                        <a:effectLst/>
                        <a:latin typeface="Garamond"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
                          <a:schemeClr val="hlink"/>
                        </a:buClr>
                        <a:buSzPct val="70000"/>
                        <a:buFont typeface="Wingdings" pitchFamily="2" charset="2"/>
                        <a:buNone/>
                        <a:tabLst/>
                      </a:pPr>
                      <a:endParaRPr kumimoji="0" lang="en-US" sz="2400" b="0" i="0" u="none" strike="noStrike" cap="none" normalizeH="0" baseline="0" smtClean="0">
                        <a:ln>
                          <a:noFill/>
                        </a:ln>
                        <a:solidFill>
                          <a:schemeClr val="tx1"/>
                        </a:solidFill>
                        <a:effectLst/>
                        <a:latin typeface="Garamond"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
                          <a:schemeClr val="hlink"/>
                        </a:buClr>
                        <a:buSzPct val="70000"/>
                        <a:buFont typeface="Wingdings" pitchFamily="2" charset="2"/>
                        <a:buNone/>
                        <a:tabLst/>
                      </a:pPr>
                      <a:endParaRPr kumimoji="0" lang="en-US" sz="2400" b="0" i="0" u="none" strike="noStrike" cap="none" normalizeH="0" baseline="0" smtClean="0">
                        <a:ln>
                          <a:noFill/>
                        </a:ln>
                        <a:solidFill>
                          <a:schemeClr val="tx1"/>
                        </a:solidFill>
                        <a:effectLst/>
                        <a:latin typeface="Garamond" pitchFamily="18"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8163">
                <a:tc>
                  <a:txBody>
                    <a:bodyPr/>
                    <a:lstStyle/>
                    <a:p>
                      <a:pPr marL="0" marR="0" lvl="0" indent="0" algn="ctr" defTabSz="914400" rtl="0" eaLnBrk="1" fontAlgn="base" latinLnBrk="0" hangingPunct="1">
                        <a:lnSpc>
                          <a:spcPct val="90000"/>
                        </a:lnSpc>
                        <a:spcBef>
                          <a:spcPct val="0"/>
                        </a:spcBef>
                        <a:spcAft>
                          <a:spcPct val="0"/>
                        </a:spcAft>
                        <a:buClr>
                          <a:schemeClr val="hlink"/>
                        </a:buClr>
                        <a:buSzPct val="70000"/>
                        <a:buFont typeface="Wingdings" pitchFamily="2" charset="2"/>
                        <a:buNone/>
                        <a:tabLst/>
                      </a:pPr>
                      <a:r>
                        <a:rPr kumimoji="0" lang="en-US" sz="2400" b="0" i="0" u="none" strike="noStrike" cap="none" normalizeH="0" baseline="0" dirty="0" smtClean="0">
                          <a:ln>
                            <a:noFill/>
                          </a:ln>
                          <a:solidFill>
                            <a:schemeClr val="tx1"/>
                          </a:solidFill>
                          <a:effectLst/>
                          <a:latin typeface="Garamond" pitchFamily="18" charset="0"/>
                        </a:rPr>
                        <a:t>8868</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
                          <a:schemeClr val="hlink"/>
                        </a:buClr>
                        <a:buSzPct val="70000"/>
                        <a:buFont typeface="Wingdings" pitchFamily="2" charset="2"/>
                        <a:buNone/>
                        <a:tabLst/>
                      </a:pPr>
                      <a:r>
                        <a:rPr kumimoji="0" lang="en-US" sz="2400" b="0" i="0" u="none" strike="noStrike" cap="none" normalizeH="0" baseline="0" dirty="0" smtClean="0">
                          <a:ln>
                            <a:noFill/>
                          </a:ln>
                          <a:solidFill>
                            <a:schemeClr val="tx1"/>
                          </a:solidFill>
                          <a:effectLst/>
                          <a:latin typeface="Garamond" pitchFamily="18" charset="0"/>
                        </a:rPr>
                        <a:t>School Professionals,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
                          <a:schemeClr val="hlink"/>
                        </a:buClr>
                        <a:buSzPct val="70000"/>
                        <a:buFont typeface="Wingdings" pitchFamily="2" charset="2"/>
                        <a:buNone/>
                        <a:tabLst/>
                      </a:pPr>
                      <a:endParaRPr kumimoji="0" lang="en-US" sz="2400" b="0" i="0" u="none" strike="noStrike" cap="none" normalizeH="0" baseline="0" smtClean="0">
                        <a:ln>
                          <a:noFill/>
                        </a:ln>
                        <a:solidFill>
                          <a:schemeClr val="tx1"/>
                        </a:solidFill>
                        <a:effectLst/>
                        <a:latin typeface="Garamond"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
                          <a:schemeClr val="hlink"/>
                        </a:buClr>
                        <a:buSzPct val="70000"/>
                        <a:buFont typeface="Wingdings" pitchFamily="2" charset="2"/>
                        <a:buNone/>
                        <a:tabLst/>
                      </a:pPr>
                      <a:endParaRPr kumimoji="0" lang="en-US" sz="2400" b="0" i="0" u="none" strike="noStrike" cap="none" normalizeH="0" baseline="0" smtClean="0">
                        <a:ln>
                          <a:noFill/>
                        </a:ln>
                        <a:solidFill>
                          <a:schemeClr val="tx1"/>
                        </a:solidFill>
                        <a:effectLst/>
                        <a:latin typeface="Garamond"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
                          <a:schemeClr val="hlink"/>
                        </a:buClr>
                        <a:buSzPct val="70000"/>
                        <a:buFont typeface="Wingdings" pitchFamily="2" charset="2"/>
                        <a:buNone/>
                        <a:tabLst/>
                      </a:pPr>
                      <a:endParaRPr kumimoji="0" lang="en-US" sz="2400" b="0" i="0" u="none" strike="noStrike" cap="none" normalizeH="0" baseline="0" dirty="0" smtClean="0">
                        <a:ln>
                          <a:noFill/>
                        </a:ln>
                        <a:solidFill>
                          <a:schemeClr val="tx1"/>
                        </a:solidFill>
                        <a:effectLst/>
                        <a:latin typeface="Garamond" pitchFamily="18"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8163">
                <a:tc>
                  <a:txBody>
                    <a:bodyPr/>
                    <a:lstStyle/>
                    <a:p>
                      <a:pPr marL="0" marR="0" lvl="0" indent="0" algn="ctr" defTabSz="914400" rtl="0" eaLnBrk="1" fontAlgn="base" latinLnBrk="0" hangingPunct="1">
                        <a:lnSpc>
                          <a:spcPct val="90000"/>
                        </a:lnSpc>
                        <a:spcBef>
                          <a:spcPct val="0"/>
                        </a:spcBef>
                        <a:spcAft>
                          <a:spcPct val="0"/>
                        </a:spcAft>
                        <a:buClr>
                          <a:schemeClr val="hlink"/>
                        </a:buClr>
                        <a:buSzPct val="70000"/>
                        <a:buFont typeface="Wingdings" pitchFamily="2" charset="2"/>
                        <a:buNone/>
                        <a:tabLst/>
                      </a:pPr>
                      <a:r>
                        <a:rPr kumimoji="0" lang="en-US" sz="2400" b="0" i="0" u="none" strike="noStrike" cap="none" normalizeH="0" baseline="0" dirty="0" smtClean="0">
                          <a:ln>
                            <a:noFill/>
                          </a:ln>
                          <a:solidFill>
                            <a:schemeClr val="tx1"/>
                          </a:solidFill>
                          <a:effectLst/>
                          <a:latin typeface="Garamond" pitchFamily="18" charset="0"/>
                        </a:rPr>
                        <a:t>8869</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
                          <a:schemeClr val="hlink"/>
                        </a:buClr>
                        <a:buSzPct val="70000"/>
                        <a:buFont typeface="Wingdings" pitchFamily="2" charset="2"/>
                        <a:buNone/>
                        <a:tabLst/>
                      </a:pPr>
                      <a:r>
                        <a:rPr kumimoji="0" lang="en-US" sz="2400" b="0" i="0" u="none" strike="noStrike" cap="none" normalizeH="0" baseline="0" dirty="0" smtClean="0">
                          <a:ln>
                            <a:noFill/>
                          </a:ln>
                          <a:solidFill>
                            <a:schemeClr val="tx1"/>
                          </a:solidFill>
                          <a:effectLst/>
                          <a:latin typeface="Garamond" pitchFamily="18" charset="0"/>
                        </a:rPr>
                        <a:t>Day Care Professional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
                          <a:schemeClr val="hlink"/>
                        </a:buClr>
                        <a:buSzPct val="70000"/>
                        <a:buFont typeface="Wingdings" pitchFamily="2" charset="2"/>
                        <a:buNone/>
                        <a:tabLst/>
                      </a:pPr>
                      <a:endParaRPr kumimoji="0" lang="en-US" sz="2400" b="0" i="0" u="none" strike="noStrike" cap="none" normalizeH="0" baseline="0" smtClean="0">
                        <a:ln>
                          <a:noFill/>
                        </a:ln>
                        <a:solidFill>
                          <a:schemeClr val="tx1"/>
                        </a:solidFill>
                        <a:effectLst/>
                        <a:latin typeface="Garamond"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
                          <a:schemeClr val="hlink"/>
                        </a:buClr>
                        <a:buSzPct val="70000"/>
                        <a:buFont typeface="Wingdings" pitchFamily="2" charset="2"/>
                        <a:buNone/>
                        <a:tabLst/>
                      </a:pPr>
                      <a:endParaRPr kumimoji="0" lang="en-US" sz="2400" b="0" i="0" u="none" strike="noStrike" cap="none" normalizeH="0" baseline="0" smtClean="0">
                        <a:ln>
                          <a:noFill/>
                        </a:ln>
                        <a:solidFill>
                          <a:schemeClr val="tx1"/>
                        </a:solidFill>
                        <a:effectLst/>
                        <a:latin typeface="Garamond"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
                          <a:schemeClr val="hlink"/>
                        </a:buClr>
                        <a:buSzPct val="70000"/>
                        <a:buFont typeface="Wingdings" pitchFamily="2" charset="2"/>
                        <a:buNone/>
                        <a:tabLst/>
                      </a:pPr>
                      <a:endParaRPr kumimoji="0" lang="en-US" sz="2400" b="0" i="0" u="none" strike="noStrike" cap="none" normalizeH="0" baseline="0" dirty="0" smtClean="0">
                        <a:ln>
                          <a:noFill/>
                        </a:ln>
                        <a:solidFill>
                          <a:schemeClr val="tx1"/>
                        </a:solidFill>
                        <a:effectLst/>
                        <a:latin typeface="Garamond" pitchFamily="18"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93773">
                <a:tc>
                  <a:txBody>
                    <a:bodyPr/>
                    <a:lstStyle/>
                    <a:p>
                      <a:pPr marL="0" marR="0" lvl="0" indent="0" algn="ctr" defTabSz="914400" rtl="0" eaLnBrk="1" fontAlgn="base" latinLnBrk="0" hangingPunct="1">
                        <a:lnSpc>
                          <a:spcPct val="90000"/>
                        </a:lnSpc>
                        <a:spcBef>
                          <a:spcPct val="0"/>
                        </a:spcBef>
                        <a:spcAft>
                          <a:spcPct val="0"/>
                        </a:spcAft>
                        <a:buClr>
                          <a:schemeClr val="hlink"/>
                        </a:buClr>
                        <a:buSzPct val="70000"/>
                        <a:buFont typeface="Wingdings" pitchFamily="2" charset="2"/>
                        <a:buNone/>
                        <a:tabLst/>
                      </a:pPr>
                      <a:r>
                        <a:rPr kumimoji="0" lang="en-US" sz="2400" b="0" i="0" u="none" strike="noStrike" cap="none" normalizeH="0" baseline="0" dirty="0" smtClean="0">
                          <a:ln>
                            <a:noFill/>
                          </a:ln>
                          <a:solidFill>
                            <a:schemeClr val="tx1"/>
                          </a:solidFill>
                          <a:effectLst/>
                          <a:latin typeface="Garamond" pitchFamily="18" charset="0"/>
                        </a:rPr>
                        <a:t>9015</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
                          <a:schemeClr val="hlink"/>
                        </a:buClr>
                        <a:buSzPct val="70000"/>
                        <a:buFont typeface="Wingdings" pitchFamily="2" charset="2"/>
                        <a:buNone/>
                        <a:tabLst/>
                      </a:pPr>
                      <a:r>
                        <a:rPr kumimoji="0" lang="en-US" sz="2400" b="0" i="0" u="none" strike="noStrike" cap="none" normalizeH="0" baseline="0" dirty="0" smtClean="0">
                          <a:ln>
                            <a:noFill/>
                          </a:ln>
                          <a:solidFill>
                            <a:schemeClr val="tx1"/>
                          </a:solidFill>
                          <a:effectLst/>
                          <a:latin typeface="Garamond" pitchFamily="18" charset="0"/>
                        </a:rPr>
                        <a:t>Camp Operations – NOC</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
                          <a:schemeClr val="hlink"/>
                        </a:buClr>
                        <a:buSzPct val="70000"/>
                        <a:buFont typeface="Wingdings" pitchFamily="2" charset="2"/>
                        <a:buNone/>
                        <a:tabLst/>
                      </a:pPr>
                      <a:endParaRPr kumimoji="0" lang="en-US" sz="2400" b="0" i="0" u="none" strike="noStrike" cap="none" normalizeH="0" baseline="0" smtClean="0">
                        <a:ln>
                          <a:noFill/>
                        </a:ln>
                        <a:solidFill>
                          <a:schemeClr val="tx1"/>
                        </a:solidFill>
                        <a:effectLst/>
                        <a:latin typeface="Garamond"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
                          <a:schemeClr val="hlink"/>
                        </a:buClr>
                        <a:buSzPct val="70000"/>
                        <a:buFont typeface="Wingdings" pitchFamily="2" charset="2"/>
                        <a:buNone/>
                        <a:tabLst/>
                      </a:pPr>
                      <a:endParaRPr kumimoji="0" lang="en-US" sz="2400" b="0" i="0" u="none" strike="noStrike" cap="none" normalizeH="0" baseline="0" smtClean="0">
                        <a:ln>
                          <a:noFill/>
                        </a:ln>
                        <a:solidFill>
                          <a:schemeClr val="tx1"/>
                        </a:solidFill>
                        <a:effectLst/>
                        <a:latin typeface="Garamond"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
                          <a:schemeClr val="hlink"/>
                        </a:buClr>
                        <a:buSzPct val="70000"/>
                        <a:buFont typeface="Wingdings" pitchFamily="2" charset="2"/>
                        <a:buNone/>
                        <a:tabLst/>
                      </a:pPr>
                      <a:endParaRPr kumimoji="0" lang="en-US" sz="2400" b="0" i="0" u="none" strike="noStrike" cap="none" normalizeH="0" baseline="0" dirty="0" smtClean="0">
                        <a:ln>
                          <a:noFill/>
                        </a:ln>
                        <a:solidFill>
                          <a:schemeClr val="tx1"/>
                        </a:solidFill>
                        <a:effectLst/>
                        <a:latin typeface="Garamond" pitchFamily="18"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9459" name="Text Box 67"/>
          <p:cNvSpPr txBox="1">
            <a:spLocks noChangeArrowheads="1"/>
          </p:cNvSpPr>
          <p:nvPr/>
        </p:nvSpPr>
        <p:spPr bwMode="auto">
          <a:xfrm>
            <a:off x="7800975" y="0"/>
            <a:ext cx="1343025" cy="641350"/>
          </a:xfrm>
          <a:prstGeom prst="rect">
            <a:avLst/>
          </a:prstGeom>
          <a:noFill/>
          <a:ln w="9525">
            <a:noFill/>
            <a:miter lim="800000"/>
            <a:headEnd/>
            <a:tailEnd/>
          </a:ln>
          <a:effectLst/>
        </p:spPr>
        <p:txBody>
          <a:bodyPr>
            <a:spAutoFit/>
          </a:bodyPr>
          <a:lstStyle/>
          <a:p>
            <a:pPr eaLnBrk="1" hangingPunct="1">
              <a:spcBef>
                <a:spcPct val="50000"/>
              </a:spcBef>
            </a:pPr>
            <a:r>
              <a:rPr lang="en-US" dirty="0">
                <a:latin typeface="Tahoma" pitchFamily="34" charset="0"/>
              </a:rPr>
              <a:t>Workbook Page </a:t>
            </a:r>
            <a:r>
              <a:rPr lang="en-US" dirty="0" smtClean="0">
                <a:latin typeface="Tahoma" pitchFamily="34" charset="0"/>
              </a:rPr>
              <a:t>41</a:t>
            </a:r>
            <a:endParaRPr lang="en-US" dirty="0">
              <a:latin typeface="Tahoma" pitchFamily="34" charset="0"/>
            </a:endParaRPr>
          </a:p>
        </p:txBody>
      </p:sp>
    </p:spTree>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nodeType="afterEffect">
                                  <p:stCondLst>
                                    <p:cond delay="0"/>
                                  </p:stCondLst>
                                  <p:childTnLst>
                                    <p:set>
                                      <p:cBhvr>
                                        <p:cTn id="6" dur="1" fill="hold">
                                          <p:stCondLst>
                                            <p:cond delay="0"/>
                                          </p:stCondLst>
                                        </p:cTn>
                                        <p:tgtEl>
                                          <p:spTgt spid="59575"/>
                                        </p:tgtEl>
                                        <p:attrNameLst>
                                          <p:attrName>style.visibility</p:attrName>
                                        </p:attrNameLst>
                                      </p:cBhvr>
                                      <p:to>
                                        <p:strVal val="visible"/>
                                      </p:to>
                                    </p:set>
                                    <p:anim calcmode="lin" valueType="num">
                                      <p:cBhvr>
                                        <p:cTn id="7" dur="500" fill="hold"/>
                                        <p:tgtEl>
                                          <p:spTgt spid="59575"/>
                                        </p:tgtEl>
                                        <p:attrNameLst>
                                          <p:attrName>ppt_w</p:attrName>
                                        </p:attrNameLst>
                                      </p:cBhvr>
                                      <p:tavLst>
                                        <p:tav tm="0">
                                          <p:val>
                                            <p:strVal val="2/3*#ppt_w"/>
                                          </p:val>
                                        </p:tav>
                                        <p:tav tm="100000">
                                          <p:val>
                                            <p:strVal val="#ppt_w"/>
                                          </p:val>
                                        </p:tav>
                                      </p:tavLst>
                                    </p:anim>
                                    <p:anim calcmode="lin" valueType="num">
                                      <p:cBhvr>
                                        <p:cTn id="8" dur="500" fill="hold"/>
                                        <p:tgtEl>
                                          <p:spTgt spid="59575"/>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6" name="Rectangle 4"/>
          <p:cNvSpPr>
            <a:spLocks noGrp="1" noRot="1" noChangeArrowheads="1"/>
          </p:cNvSpPr>
          <p:nvPr>
            <p:ph type="title"/>
          </p:nvPr>
        </p:nvSpPr>
        <p:spPr>
          <a:xfrm>
            <a:off x="0" y="704838"/>
            <a:ext cx="9144000" cy="775607"/>
          </a:xfrm>
        </p:spPr>
        <p:txBody>
          <a:bodyPr/>
          <a:lstStyle/>
          <a:p>
            <a:r>
              <a:rPr lang="en-US" dirty="0" smtClean="0"/>
              <a:t>Contractor Notice &amp; Agreement</a:t>
            </a:r>
            <a:endParaRPr lang="en-US" dirty="0"/>
          </a:p>
        </p:txBody>
      </p:sp>
      <p:sp>
        <p:nvSpPr>
          <p:cNvPr id="59459" name="Text Box 67"/>
          <p:cNvSpPr txBox="1">
            <a:spLocks noChangeArrowheads="1"/>
          </p:cNvSpPr>
          <p:nvPr/>
        </p:nvSpPr>
        <p:spPr bwMode="auto">
          <a:xfrm>
            <a:off x="7800975" y="0"/>
            <a:ext cx="1343025" cy="641350"/>
          </a:xfrm>
          <a:prstGeom prst="rect">
            <a:avLst/>
          </a:prstGeom>
          <a:noFill/>
          <a:ln w="9525">
            <a:noFill/>
            <a:miter lim="800000"/>
            <a:headEnd/>
            <a:tailEnd/>
          </a:ln>
          <a:effectLst/>
        </p:spPr>
        <p:txBody>
          <a:bodyPr>
            <a:spAutoFit/>
          </a:bodyPr>
          <a:lstStyle/>
          <a:p>
            <a:pPr eaLnBrk="1" hangingPunct="1">
              <a:spcBef>
                <a:spcPct val="50000"/>
              </a:spcBef>
            </a:pPr>
            <a:r>
              <a:rPr lang="en-US" dirty="0">
                <a:latin typeface="Tahoma" pitchFamily="34" charset="0"/>
              </a:rPr>
              <a:t>Workbook Page </a:t>
            </a:r>
            <a:r>
              <a:rPr lang="en-US" dirty="0" smtClean="0">
                <a:latin typeface="Tahoma" pitchFamily="34" charset="0"/>
              </a:rPr>
              <a:t>43</a:t>
            </a:r>
            <a:endParaRPr lang="en-US" dirty="0">
              <a:latin typeface="Tahoma" pitchFamily="34" charset="0"/>
            </a:endParaRPr>
          </a:p>
        </p:txBody>
      </p:sp>
      <p:sp>
        <p:nvSpPr>
          <p:cNvPr id="5" name="Table Placeholder 4"/>
          <p:cNvSpPr>
            <a:spLocks noGrp="1"/>
          </p:cNvSpPr>
          <p:nvPr>
            <p:ph type="tbl" idx="1"/>
          </p:nvPr>
        </p:nvSpPr>
        <p:spPr/>
      </p:sp>
      <p:graphicFrame>
        <p:nvGraphicFramePr>
          <p:cNvPr id="6" name="Object 5"/>
          <p:cNvGraphicFramePr>
            <a:graphicFrameLocks noChangeAspect="1"/>
          </p:cNvGraphicFramePr>
          <p:nvPr/>
        </p:nvGraphicFramePr>
        <p:xfrm>
          <a:off x="403905" y="1411513"/>
          <a:ext cx="8333695" cy="10785773"/>
        </p:xfrm>
        <a:graphic>
          <a:graphicData uri="http://schemas.openxmlformats.org/presentationml/2006/ole">
            <p:oleObj spid="_x0000_s550914" name="Acrobat Document" r:id="rId3" imgW="5829103" imgH="7543564" progId="AcroExch.Document.7">
              <p:embed/>
            </p:oleObj>
          </a:graphicData>
        </a:graphic>
      </p:graphicFrame>
    </p:spTree>
  </p:cSld>
  <p:clrMapOvr>
    <a:masterClrMapping/>
  </p:clrMapOvr>
  <p:transition spd="med">
    <p:pull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rrowheads="1"/>
          </p:cNvSpPr>
          <p:nvPr>
            <p:ph type="title"/>
          </p:nvPr>
        </p:nvSpPr>
        <p:spPr>
          <a:xfrm>
            <a:off x="457200" y="274638"/>
            <a:ext cx="8229600" cy="754062"/>
          </a:xfrm>
        </p:spPr>
        <p:txBody>
          <a:bodyPr/>
          <a:lstStyle/>
          <a:p>
            <a:r>
              <a:rPr lang="en-US"/>
              <a:t>Employee Checklist</a:t>
            </a:r>
          </a:p>
        </p:txBody>
      </p:sp>
      <p:sp>
        <p:nvSpPr>
          <p:cNvPr id="63491" name="Rectangle 3"/>
          <p:cNvSpPr>
            <a:spLocks noGrp="1" noChangeArrowheads="1"/>
          </p:cNvSpPr>
          <p:nvPr>
            <p:ph type="body" idx="1"/>
          </p:nvPr>
        </p:nvSpPr>
        <p:spPr>
          <a:xfrm>
            <a:off x="371475" y="1930400"/>
            <a:ext cx="8404225" cy="4114800"/>
          </a:xfrm>
        </p:spPr>
        <p:txBody>
          <a:bodyPr/>
          <a:lstStyle/>
          <a:p>
            <a:pPr>
              <a:lnSpc>
                <a:spcPct val="80000"/>
              </a:lnSpc>
              <a:buFont typeface="Wingdings" pitchFamily="2" charset="2"/>
              <a:buNone/>
            </a:pPr>
            <a:r>
              <a:rPr lang="en-US" sz="2800" u="sng" dirty="0"/>
              <a:t>All </a:t>
            </a:r>
            <a:r>
              <a:rPr lang="en-US" sz="2800" u="sng" dirty="0">
                <a:solidFill>
                  <a:schemeClr val="folHlink"/>
                </a:solidFill>
              </a:rPr>
              <a:t>NEW</a:t>
            </a:r>
            <a:r>
              <a:rPr lang="en-US" sz="2800" u="sng" dirty="0"/>
              <a:t> Employees</a:t>
            </a:r>
          </a:p>
          <a:p>
            <a:pPr>
              <a:lnSpc>
                <a:spcPct val="80000"/>
              </a:lnSpc>
              <a:buSzPct val="80000"/>
              <a:buFont typeface="Wingdings" pitchFamily="2" charset="2"/>
              <a:buChar char="q"/>
            </a:pPr>
            <a:r>
              <a:rPr lang="en-US" sz="2800" dirty="0"/>
              <a:t>New Hire </a:t>
            </a:r>
            <a:r>
              <a:rPr lang="en-US" sz="2800" dirty="0" smtClean="0"/>
              <a:t>Report</a:t>
            </a:r>
            <a:endParaRPr lang="en-US" sz="2800" dirty="0"/>
          </a:p>
          <a:p>
            <a:pPr>
              <a:lnSpc>
                <a:spcPct val="80000"/>
              </a:lnSpc>
              <a:buSzPct val="80000"/>
              <a:buFont typeface="Wingdings" pitchFamily="2" charset="2"/>
              <a:buChar char="q"/>
            </a:pPr>
            <a:r>
              <a:rPr lang="en-US" sz="2800" dirty="0" smtClean="0"/>
              <a:t>I-9</a:t>
            </a:r>
            <a:endParaRPr lang="en-US" sz="2800" dirty="0"/>
          </a:p>
          <a:p>
            <a:pPr>
              <a:lnSpc>
                <a:spcPct val="80000"/>
              </a:lnSpc>
              <a:buSzPct val="80000"/>
              <a:buFont typeface="Wingdings" pitchFamily="2" charset="2"/>
              <a:buChar char="q"/>
            </a:pPr>
            <a:r>
              <a:rPr lang="en-US" sz="2800" dirty="0" smtClean="0"/>
              <a:t>W-4</a:t>
            </a:r>
          </a:p>
          <a:p>
            <a:pPr>
              <a:lnSpc>
                <a:spcPct val="130000"/>
              </a:lnSpc>
              <a:buSzPct val="115000"/>
              <a:buFont typeface="Wingdings" pitchFamily="2" charset="2"/>
              <a:buNone/>
            </a:pPr>
            <a:r>
              <a:rPr lang="en-US" sz="2800" u="sng" dirty="0" smtClean="0">
                <a:solidFill>
                  <a:schemeClr val="folHlink"/>
                </a:solidFill>
              </a:rPr>
              <a:t>ALL</a:t>
            </a:r>
            <a:r>
              <a:rPr lang="en-US" sz="2800" u="sng" dirty="0" smtClean="0"/>
              <a:t> </a:t>
            </a:r>
            <a:r>
              <a:rPr lang="en-US" sz="2800" u="sng" dirty="0"/>
              <a:t>Employees</a:t>
            </a:r>
          </a:p>
          <a:p>
            <a:pPr>
              <a:lnSpc>
                <a:spcPct val="80000"/>
              </a:lnSpc>
              <a:buSzPct val="80000"/>
              <a:buFont typeface="Wingdings" pitchFamily="2" charset="2"/>
              <a:buChar char="q"/>
            </a:pPr>
            <a:r>
              <a:rPr lang="en-US" sz="2800" dirty="0" smtClean="0"/>
              <a:t>941 or 944</a:t>
            </a:r>
            <a:endParaRPr lang="en-US" sz="2800" dirty="0"/>
          </a:p>
          <a:p>
            <a:pPr>
              <a:lnSpc>
                <a:spcPct val="80000"/>
              </a:lnSpc>
              <a:buSzPct val="80000"/>
              <a:buFont typeface="Wingdings" pitchFamily="2" charset="2"/>
              <a:buChar char="q"/>
            </a:pPr>
            <a:r>
              <a:rPr lang="en-US" sz="2800" dirty="0"/>
              <a:t>Oklahoma </a:t>
            </a:r>
            <a:r>
              <a:rPr lang="en-US" sz="2800" dirty="0" smtClean="0"/>
              <a:t>Withholding</a:t>
            </a:r>
            <a:endParaRPr lang="en-US" sz="2800" dirty="0"/>
          </a:p>
          <a:p>
            <a:pPr>
              <a:lnSpc>
                <a:spcPct val="80000"/>
              </a:lnSpc>
              <a:buSzPct val="80000"/>
              <a:buFont typeface="Wingdings" pitchFamily="2" charset="2"/>
              <a:buChar char="q"/>
            </a:pPr>
            <a:r>
              <a:rPr lang="en-US" sz="2800" dirty="0"/>
              <a:t>W-2 &amp; </a:t>
            </a:r>
            <a:r>
              <a:rPr lang="en-US" sz="2800" dirty="0" smtClean="0"/>
              <a:t>W-3</a:t>
            </a:r>
            <a:endParaRPr lang="en-US" sz="2800" dirty="0"/>
          </a:p>
          <a:p>
            <a:pPr>
              <a:lnSpc>
                <a:spcPct val="80000"/>
              </a:lnSpc>
              <a:buSzPct val="80000"/>
              <a:buFont typeface="Wingdings" pitchFamily="2" charset="2"/>
              <a:buChar char="q"/>
            </a:pPr>
            <a:r>
              <a:rPr lang="en-US" sz="2800" dirty="0" smtClean="0"/>
              <a:t>Workers’ </a:t>
            </a:r>
            <a:r>
              <a:rPr lang="en-US" sz="2800" dirty="0" smtClean="0"/>
              <a:t>Compensation</a:t>
            </a:r>
            <a:endParaRPr lang="en-US" sz="2800" dirty="0"/>
          </a:p>
        </p:txBody>
      </p:sp>
      <p:sp>
        <p:nvSpPr>
          <p:cNvPr id="63492" name="Text Box 4"/>
          <p:cNvSpPr txBox="1">
            <a:spLocks noChangeArrowheads="1"/>
          </p:cNvSpPr>
          <p:nvPr/>
        </p:nvSpPr>
        <p:spPr bwMode="auto">
          <a:xfrm>
            <a:off x="7800975" y="0"/>
            <a:ext cx="1343025" cy="641350"/>
          </a:xfrm>
          <a:prstGeom prst="rect">
            <a:avLst/>
          </a:prstGeom>
          <a:noFill/>
          <a:ln w="9525">
            <a:noFill/>
            <a:miter lim="800000"/>
            <a:headEnd/>
            <a:tailEnd/>
          </a:ln>
          <a:effectLst/>
        </p:spPr>
        <p:txBody>
          <a:bodyPr>
            <a:spAutoFit/>
          </a:bodyPr>
          <a:lstStyle/>
          <a:p>
            <a:pPr eaLnBrk="1" hangingPunct="1">
              <a:spcBef>
                <a:spcPct val="50000"/>
              </a:spcBef>
            </a:pPr>
            <a:r>
              <a:rPr lang="en-US" dirty="0">
                <a:latin typeface="Tahoma" pitchFamily="34" charset="0"/>
              </a:rPr>
              <a:t>Workbook Page </a:t>
            </a:r>
            <a:r>
              <a:rPr lang="en-US" dirty="0" smtClean="0">
                <a:latin typeface="Tahoma" pitchFamily="34" charset="0"/>
              </a:rPr>
              <a:t>44</a:t>
            </a:r>
            <a:endParaRPr lang="en-US" dirty="0">
              <a:latin typeface="Tahoma" pitchFamily="34" charset="0"/>
            </a:endParaRPr>
          </a:p>
        </p:txBody>
      </p:sp>
      <p:pic>
        <p:nvPicPr>
          <p:cNvPr id="63493" name="Picture 5" descr="MCBD09513_0000[1]"/>
          <p:cNvPicPr>
            <a:picLocks noChangeAspect="1" noChangeArrowheads="1"/>
          </p:cNvPicPr>
          <p:nvPr/>
        </p:nvPicPr>
        <p:blipFill>
          <a:blip r:embed="rId2" cstate="print"/>
          <a:srcRect/>
          <a:stretch>
            <a:fillRect/>
          </a:stretch>
        </p:blipFill>
        <p:spPr bwMode="auto">
          <a:xfrm>
            <a:off x="7426325" y="1236663"/>
            <a:ext cx="1362075" cy="2463800"/>
          </a:xfrm>
          <a:prstGeom prst="rect">
            <a:avLst/>
          </a:prstGeom>
          <a:noFill/>
        </p:spPr>
      </p:pic>
      <p:sp>
        <p:nvSpPr>
          <p:cNvPr id="63494" name="Text Box 6"/>
          <p:cNvSpPr txBox="1">
            <a:spLocks noChangeArrowheads="1"/>
          </p:cNvSpPr>
          <p:nvPr/>
        </p:nvSpPr>
        <p:spPr bwMode="auto">
          <a:xfrm>
            <a:off x="339725" y="1289050"/>
            <a:ext cx="7634288" cy="519113"/>
          </a:xfrm>
          <a:prstGeom prst="rect">
            <a:avLst/>
          </a:prstGeom>
          <a:noFill/>
          <a:ln w="9525">
            <a:noFill/>
            <a:miter lim="800000"/>
            <a:headEnd/>
            <a:tailEnd type="none" w="lg" len="lg"/>
          </a:ln>
          <a:effectLst/>
        </p:spPr>
        <p:txBody>
          <a:bodyPr>
            <a:spAutoFit/>
          </a:bodyPr>
          <a:lstStyle/>
          <a:p>
            <a:pPr algn="l">
              <a:spcBef>
                <a:spcPct val="50000"/>
              </a:spcBef>
            </a:pPr>
            <a:r>
              <a:rPr lang="en-US" sz="2800" b="1">
                <a:solidFill>
                  <a:schemeClr val="hlink"/>
                </a:solidFill>
                <a:effectLst>
                  <a:outerShdw blurRad="38100" dist="38100" dir="2700000" algn="tl">
                    <a:srgbClr val="000000"/>
                  </a:outerShdw>
                </a:effectLst>
              </a:rPr>
              <a:t>Must be completed by the employer for</a:t>
            </a:r>
            <a:r>
              <a:rPr lang="en-US" sz="2800" b="1">
                <a:solidFill>
                  <a:schemeClr val="hlink"/>
                </a:solidFill>
              </a:rPr>
              <a:t>:</a:t>
            </a:r>
          </a:p>
        </p:txBody>
      </p:sp>
    </p:spTree>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63493"/>
                                        </p:tgtEl>
                                        <p:attrNameLst>
                                          <p:attrName>style.visibility</p:attrName>
                                        </p:attrNameLst>
                                      </p:cBhvr>
                                      <p:to>
                                        <p:strVal val="visible"/>
                                      </p:to>
                                    </p:set>
                                    <p:anim calcmode="lin" valueType="num">
                                      <p:cBhvr additive="base">
                                        <p:cTn id="7" dur="2000" fill="hold"/>
                                        <p:tgtEl>
                                          <p:spTgt spid="63493"/>
                                        </p:tgtEl>
                                        <p:attrNameLst>
                                          <p:attrName>ppt_x</p:attrName>
                                        </p:attrNameLst>
                                      </p:cBhvr>
                                      <p:tavLst>
                                        <p:tav tm="0">
                                          <p:val>
                                            <p:strVal val="1+#ppt_w/2"/>
                                          </p:val>
                                        </p:tav>
                                        <p:tav tm="100000">
                                          <p:val>
                                            <p:strVal val="#ppt_x"/>
                                          </p:val>
                                        </p:tav>
                                      </p:tavLst>
                                    </p:anim>
                                    <p:anim calcmode="lin" valueType="num">
                                      <p:cBhvr additive="base">
                                        <p:cTn id="8" dur="2000" fill="hold"/>
                                        <p:tgtEl>
                                          <p:spTgt spid="63493"/>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63491">
                                            <p:txEl>
                                              <p:pRg st="0" end="0"/>
                                            </p:txEl>
                                          </p:spTgt>
                                        </p:tgtEl>
                                        <p:attrNameLst>
                                          <p:attrName>style.visibility</p:attrName>
                                        </p:attrNameLst>
                                      </p:cBhvr>
                                      <p:to>
                                        <p:strVal val="visible"/>
                                      </p:to>
                                    </p:set>
                                    <p:anim calcmode="lin" valueType="num">
                                      <p:cBhvr additive="base">
                                        <p:cTn id="12" dur="1000" fill="hold"/>
                                        <p:tgtEl>
                                          <p:spTgt spid="63491">
                                            <p:txEl>
                                              <p:pRg st="0" end="0"/>
                                            </p:txEl>
                                          </p:spTgt>
                                        </p:tgtEl>
                                        <p:attrNameLst>
                                          <p:attrName>ppt_x</p:attrName>
                                        </p:attrNameLst>
                                      </p:cBhvr>
                                      <p:tavLst>
                                        <p:tav tm="0">
                                          <p:val>
                                            <p:strVal val="#ppt_x"/>
                                          </p:val>
                                        </p:tav>
                                        <p:tav tm="100000">
                                          <p:val>
                                            <p:strVal val="#ppt_x"/>
                                          </p:val>
                                        </p:tav>
                                      </p:tavLst>
                                    </p:anim>
                                    <p:anim calcmode="lin" valueType="num">
                                      <p:cBhvr additive="base">
                                        <p:cTn id="13" dur="1000" fill="hold"/>
                                        <p:tgtEl>
                                          <p:spTgt spid="63491">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3000"/>
                            </p:stCondLst>
                            <p:childTnLst>
                              <p:par>
                                <p:cTn id="15" presetID="2" presetClass="entr" presetSubtype="4" fill="hold" grpId="0" nodeType="afterEffect">
                                  <p:stCondLst>
                                    <p:cond delay="0"/>
                                  </p:stCondLst>
                                  <p:childTnLst>
                                    <p:set>
                                      <p:cBhvr>
                                        <p:cTn id="16" dur="1" fill="hold">
                                          <p:stCondLst>
                                            <p:cond delay="0"/>
                                          </p:stCondLst>
                                        </p:cTn>
                                        <p:tgtEl>
                                          <p:spTgt spid="63491">
                                            <p:txEl>
                                              <p:pRg st="1" end="1"/>
                                            </p:txEl>
                                          </p:spTgt>
                                        </p:tgtEl>
                                        <p:attrNameLst>
                                          <p:attrName>style.visibility</p:attrName>
                                        </p:attrNameLst>
                                      </p:cBhvr>
                                      <p:to>
                                        <p:strVal val="visible"/>
                                      </p:to>
                                    </p:set>
                                    <p:anim calcmode="lin" valueType="num">
                                      <p:cBhvr additive="base">
                                        <p:cTn id="17" dur="1000" fill="hold"/>
                                        <p:tgtEl>
                                          <p:spTgt spid="63491">
                                            <p:txEl>
                                              <p:pRg st="1" end="1"/>
                                            </p:txEl>
                                          </p:spTgt>
                                        </p:tgtEl>
                                        <p:attrNameLst>
                                          <p:attrName>ppt_x</p:attrName>
                                        </p:attrNameLst>
                                      </p:cBhvr>
                                      <p:tavLst>
                                        <p:tav tm="0">
                                          <p:val>
                                            <p:strVal val="#ppt_x"/>
                                          </p:val>
                                        </p:tav>
                                        <p:tav tm="100000">
                                          <p:val>
                                            <p:strVal val="#ppt_x"/>
                                          </p:val>
                                        </p:tav>
                                      </p:tavLst>
                                    </p:anim>
                                    <p:anim calcmode="lin" valueType="num">
                                      <p:cBhvr additive="base">
                                        <p:cTn id="18" dur="1000" fill="hold"/>
                                        <p:tgtEl>
                                          <p:spTgt spid="63491">
                                            <p:txEl>
                                              <p:pRg st="1" end="1"/>
                                            </p:txEl>
                                          </p:spTgt>
                                        </p:tgtEl>
                                        <p:attrNameLst>
                                          <p:attrName>ppt_y</p:attrName>
                                        </p:attrNameLst>
                                      </p:cBhvr>
                                      <p:tavLst>
                                        <p:tav tm="0">
                                          <p:val>
                                            <p:strVal val="1+#ppt_h/2"/>
                                          </p:val>
                                        </p:tav>
                                        <p:tav tm="100000">
                                          <p:val>
                                            <p:strVal val="#ppt_y"/>
                                          </p:val>
                                        </p:tav>
                                      </p:tavLst>
                                    </p:anim>
                                  </p:childTnLst>
                                </p:cTn>
                              </p:par>
                            </p:childTnLst>
                          </p:cTn>
                        </p:par>
                        <p:par>
                          <p:cTn id="19" fill="hold">
                            <p:stCondLst>
                              <p:cond delay="4000"/>
                            </p:stCondLst>
                            <p:childTnLst>
                              <p:par>
                                <p:cTn id="20" presetID="2" presetClass="entr" presetSubtype="4" fill="hold" grpId="0" nodeType="afterEffect">
                                  <p:stCondLst>
                                    <p:cond delay="0"/>
                                  </p:stCondLst>
                                  <p:childTnLst>
                                    <p:set>
                                      <p:cBhvr>
                                        <p:cTn id="21" dur="1" fill="hold">
                                          <p:stCondLst>
                                            <p:cond delay="0"/>
                                          </p:stCondLst>
                                        </p:cTn>
                                        <p:tgtEl>
                                          <p:spTgt spid="63491">
                                            <p:txEl>
                                              <p:pRg st="2" end="2"/>
                                            </p:txEl>
                                          </p:spTgt>
                                        </p:tgtEl>
                                        <p:attrNameLst>
                                          <p:attrName>style.visibility</p:attrName>
                                        </p:attrNameLst>
                                      </p:cBhvr>
                                      <p:to>
                                        <p:strVal val="visible"/>
                                      </p:to>
                                    </p:set>
                                    <p:anim calcmode="lin" valueType="num">
                                      <p:cBhvr additive="base">
                                        <p:cTn id="22" dur="1000" fill="hold"/>
                                        <p:tgtEl>
                                          <p:spTgt spid="63491">
                                            <p:txEl>
                                              <p:pRg st="2" end="2"/>
                                            </p:txEl>
                                          </p:spTgt>
                                        </p:tgtEl>
                                        <p:attrNameLst>
                                          <p:attrName>ppt_x</p:attrName>
                                        </p:attrNameLst>
                                      </p:cBhvr>
                                      <p:tavLst>
                                        <p:tav tm="0">
                                          <p:val>
                                            <p:strVal val="#ppt_x"/>
                                          </p:val>
                                        </p:tav>
                                        <p:tav tm="100000">
                                          <p:val>
                                            <p:strVal val="#ppt_x"/>
                                          </p:val>
                                        </p:tav>
                                      </p:tavLst>
                                    </p:anim>
                                    <p:anim calcmode="lin" valueType="num">
                                      <p:cBhvr additive="base">
                                        <p:cTn id="23" dur="1000" fill="hold"/>
                                        <p:tgtEl>
                                          <p:spTgt spid="63491">
                                            <p:txEl>
                                              <p:pRg st="2" end="2"/>
                                            </p:txEl>
                                          </p:spTgt>
                                        </p:tgtEl>
                                        <p:attrNameLst>
                                          <p:attrName>ppt_y</p:attrName>
                                        </p:attrNameLst>
                                      </p:cBhvr>
                                      <p:tavLst>
                                        <p:tav tm="0">
                                          <p:val>
                                            <p:strVal val="1+#ppt_h/2"/>
                                          </p:val>
                                        </p:tav>
                                        <p:tav tm="100000">
                                          <p:val>
                                            <p:strVal val="#ppt_y"/>
                                          </p:val>
                                        </p:tav>
                                      </p:tavLst>
                                    </p:anim>
                                  </p:childTnLst>
                                </p:cTn>
                              </p:par>
                            </p:childTnLst>
                          </p:cTn>
                        </p:par>
                        <p:par>
                          <p:cTn id="24" fill="hold">
                            <p:stCondLst>
                              <p:cond delay="5000"/>
                            </p:stCondLst>
                            <p:childTnLst>
                              <p:par>
                                <p:cTn id="25" presetID="2" presetClass="entr" presetSubtype="4" fill="hold" grpId="0" nodeType="afterEffect">
                                  <p:stCondLst>
                                    <p:cond delay="0"/>
                                  </p:stCondLst>
                                  <p:childTnLst>
                                    <p:set>
                                      <p:cBhvr>
                                        <p:cTn id="26" dur="1" fill="hold">
                                          <p:stCondLst>
                                            <p:cond delay="0"/>
                                          </p:stCondLst>
                                        </p:cTn>
                                        <p:tgtEl>
                                          <p:spTgt spid="63491">
                                            <p:txEl>
                                              <p:pRg st="3" end="3"/>
                                            </p:txEl>
                                          </p:spTgt>
                                        </p:tgtEl>
                                        <p:attrNameLst>
                                          <p:attrName>style.visibility</p:attrName>
                                        </p:attrNameLst>
                                      </p:cBhvr>
                                      <p:to>
                                        <p:strVal val="visible"/>
                                      </p:to>
                                    </p:set>
                                    <p:anim calcmode="lin" valueType="num">
                                      <p:cBhvr additive="base">
                                        <p:cTn id="27" dur="1000" fill="hold"/>
                                        <p:tgtEl>
                                          <p:spTgt spid="63491">
                                            <p:txEl>
                                              <p:pRg st="3" end="3"/>
                                            </p:txEl>
                                          </p:spTgt>
                                        </p:tgtEl>
                                        <p:attrNameLst>
                                          <p:attrName>ppt_x</p:attrName>
                                        </p:attrNameLst>
                                      </p:cBhvr>
                                      <p:tavLst>
                                        <p:tav tm="0">
                                          <p:val>
                                            <p:strVal val="#ppt_x"/>
                                          </p:val>
                                        </p:tav>
                                        <p:tav tm="100000">
                                          <p:val>
                                            <p:strVal val="#ppt_x"/>
                                          </p:val>
                                        </p:tav>
                                      </p:tavLst>
                                    </p:anim>
                                    <p:anim calcmode="lin" valueType="num">
                                      <p:cBhvr additive="base">
                                        <p:cTn id="28" dur="1000" fill="hold"/>
                                        <p:tgtEl>
                                          <p:spTgt spid="63491">
                                            <p:txEl>
                                              <p:pRg st="3" end="3"/>
                                            </p:txEl>
                                          </p:spTgt>
                                        </p:tgtEl>
                                        <p:attrNameLst>
                                          <p:attrName>ppt_y</p:attrName>
                                        </p:attrNameLst>
                                      </p:cBhvr>
                                      <p:tavLst>
                                        <p:tav tm="0">
                                          <p:val>
                                            <p:strVal val="1+#ppt_h/2"/>
                                          </p:val>
                                        </p:tav>
                                        <p:tav tm="100000">
                                          <p:val>
                                            <p:strVal val="#ppt_y"/>
                                          </p:val>
                                        </p:tav>
                                      </p:tavLst>
                                    </p:anim>
                                  </p:childTnLst>
                                </p:cTn>
                              </p:par>
                            </p:childTnLst>
                          </p:cTn>
                        </p:par>
                        <p:par>
                          <p:cTn id="29" fill="hold">
                            <p:stCondLst>
                              <p:cond delay="6000"/>
                            </p:stCondLst>
                            <p:childTnLst>
                              <p:par>
                                <p:cTn id="30" presetID="2" presetClass="entr" presetSubtype="4" fill="hold" grpId="0" nodeType="afterEffect">
                                  <p:stCondLst>
                                    <p:cond delay="0"/>
                                  </p:stCondLst>
                                  <p:childTnLst>
                                    <p:set>
                                      <p:cBhvr>
                                        <p:cTn id="31" dur="1" fill="hold">
                                          <p:stCondLst>
                                            <p:cond delay="0"/>
                                          </p:stCondLst>
                                        </p:cTn>
                                        <p:tgtEl>
                                          <p:spTgt spid="63491">
                                            <p:txEl>
                                              <p:pRg st="4" end="4"/>
                                            </p:txEl>
                                          </p:spTgt>
                                        </p:tgtEl>
                                        <p:attrNameLst>
                                          <p:attrName>style.visibility</p:attrName>
                                        </p:attrNameLst>
                                      </p:cBhvr>
                                      <p:to>
                                        <p:strVal val="visible"/>
                                      </p:to>
                                    </p:set>
                                    <p:anim calcmode="lin" valueType="num">
                                      <p:cBhvr additive="base">
                                        <p:cTn id="32" dur="1000" fill="hold"/>
                                        <p:tgtEl>
                                          <p:spTgt spid="63491">
                                            <p:txEl>
                                              <p:pRg st="4" end="4"/>
                                            </p:txEl>
                                          </p:spTgt>
                                        </p:tgtEl>
                                        <p:attrNameLst>
                                          <p:attrName>ppt_x</p:attrName>
                                        </p:attrNameLst>
                                      </p:cBhvr>
                                      <p:tavLst>
                                        <p:tav tm="0">
                                          <p:val>
                                            <p:strVal val="#ppt_x"/>
                                          </p:val>
                                        </p:tav>
                                        <p:tav tm="100000">
                                          <p:val>
                                            <p:strVal val="#ppt_x"/>
                                          </p:val>
                                        </p:tav>
                                      </p:tavLst>
                                    </p:anim>
                                    <p:anim calcmode="lin" valueType="num">
                                      <p:cBhvr additive="base">
                                        <p:cTn id="33" dur="1000" fill="hold"/>
                                        <p:tgtEl>
                                          <p:spTgt spid="63491">
                                            <p:txEl>
                                              <p:pRg st="4" end="4"/>
                                            </p:txEl>
                                          </p:spTgt>
                                        </p:tgtEl>
                                        <p:attrNameLst>
                                          <p:attrName>ppt_y</p:attrName>
                                        </p:attrNameLst>
                                      </p:cBhvr>
                                      <p:tavLst>
                                        <p:tav tm="0">
                                          <p:val>
                                            <p:strVal val="1+#ppt_h/2"/>
                                          </p:val>
                                        </p:tav>
                                        <p:tav tm="100000">
                                          <p:val>
                                            <p:strVal val="#ppt_y"/>
                                          </p:val>
                                        </p:tav>
                                      </p:tavLst>
                                    </p:anim>
                                  </p:childTnLst>
                                </p:cTn>
                              </p:par>
                            </p:childTnLst>
                          </p:cTn>
                        </p:par>
                        <p:par>
                          <p:cTn id="34" fill="hold">
                            <p:stCondLst>
                              <p:cond delay="7000"/>
                            </p:stCondLst>
                            <p:childTnLst>
                              <p:par>
                                <p:cTn id="35" presetID="2" presetClass="entr" presetSubtype="4" fill="hold" grpId="0" nodeType="afterEffect">
                                  <p:stCondLst>
                                    <p:cond delay="0"/>
                                  </p:stCondLst>
                                  <p:childTnLst>
                                    <p:set>
                                      <p:cBhvr>
                                        <p:cTn id="36" dur="1" fill="hold">
                                          <p:stCondLst>
                                            <p:cond delay="0"/>
                                          </p:stCondLst>
                                        </p:cTn>
                                        <p:tgtEl>
                                          <p:spTgt spid="63491">
                                            <p:txEl>
                                              <p:pRg st="5" end="5"/>
                                            </p:txEl>
                                          </p:spTgt>
                                        </p:tgtEl>
                                        <p:attrNameLst>
                                          <p:attrName>style.visibility</p:attrName>
                                        </p:attrNameLst>
                                      </p:cBhvr>
                                      <p:to>
                                        <p:strVal val="visible"/>
                                      </p:to>
                                    </p:set>
                                    <p:anim calcmode="lin" valueType="num">
                                      <p:cBhvr additive="base">
                                        <p:cTn id="37" dur="1000" fill="hold"/>
                                        <p:tgtEl>
                                          <p:spTgt spid="63491">
                                            <p:txEl>
                                              <p:pRg st="5" end="5"/>
                                            </p:txEl>
                                          </p:spTgt>
                                        </p:tgtEl>
                                        <p:attrNameLst>
                                          <p:attrName>ppt_x</p:attrName>
                                        </p:attrNameLst>
                                      </p:cBhvr>
                                      <p:tavLst>
                                        <p:tav tm="0">
                                          <p:val>
                                            <p:strVal val="#ppt_x"/>
                                          </p:val>
                                        </p:tav>
                                        <p:tav tm="100000">
                                          <p:val>
                                            <p:strVal val="#ppt_x"/>
                                          </p:val>
                                        </p:tav>
                                      </p:tavLst>
                                    </p:anim>
                                    <p:anim calcmode="lin" valueType="num">
                                      <p:cBhvr additive="base">
                                        <p:cTn id="38" dur="1000" fill="hold"/>
                                        <p:tgtEl>
                                          <p:spTgt spid="63491">
                                            <p:txEl>
                                              <p:pRg st="5" end="5"/>
                                            </p:txEl>
                                          </p:spTgt>
                                        </p:tgtEl>
                                        <p:attrNameLst>
                                          <p:attrName>ppt_y</p:attrName>
                                        </p:attrNameLst>
                                      </p:cBhvr>
                                      <p:tavLst>
                                        <p:tav tm="0">
                                          <p:val>
                                            <p:strVal val="1+#ppt_h/2"/>
                                          </p:val>
                                        </p:tav>
                                        <p:tav tm="100000">
                                          <p:val>
                                            <p:strVal val="#ppt_y"/>
                                          </p:val>
                                        </p:tav>
                                      </p:tavLst>
                                    </p:anim>
                                  </p:childTnLst>
                                </p:cTn>
                              </p:par>
                            </p:childTnLst>
                          </p:cTn>
                        </p:par>
                        <p:par>
                          <p:cTn id="39" fill="hold">
                            <p:stCondLst>
                              <p:cond delay="8000"/>
                            </p:stCondLst>
                            <p:childTnLst>
                              <p:par>
                                <p:cTn id="40" presetID="2" presetClass="entr" presetSubtype="4" fill="hold" grpId="0" nodeType="afterEffect">
                                  <p:stCondLst>
                                    <p:cond delay="0"/>
                                  </p:stCondLst>
                                  <p:childTnLst>
                                    <p:set>
                                      <p:cBhvr>
                                        <p:cTn id="41" dur="1" fill="hold">
                                          <p:stCondLst>
                                            <p:cond delay="0"/>
                                          </p:stCondLst>
                                        </p:cTn>
                                        <p:tgtEl>
                                          <p:spTgt spid="63491">
                                            <p:txEl>
                                              <p:pRg st="6" end="6"/>
                                            </p:txEl>
                                          </p:spTgt>
                                        </p:tgtEl>
                                        <p:attrNameLst>
                                          <p:attrName>style.visibility</p:attrName>
                                        </p:attrNameLst>
                                      </p:cBhvr>
                                      <p:to>
                                        <p:strVal val="visible"/>
                                      </p:to>
                                    </p:set>
                                    <p:anim calcmode="lin" valueType="num">
                                      <p:cBhvr additive="base">
                                        <p:cTn id="42" dur="1000" fill="hold"/>
                                        <p:tgtEl>
                                          <p:spTgt spid="63491">
                                            <p:txEl>
                                              <p:pRg st="6" end="6"/>
                                            </p:txEl>
                                          </p:spTgt>
                                        </p:tgtEl>
                                        <p:attrNameLst>
                                          <p:attrName>ppt_x</p:attrName>
                                        </p:attrNameLst>
                                      </p:cBhvr>
                                      <p:tavLst>
                                        <p:tav tm="0">
                                          <p:val>
                                            <p:strVal val="#ppt_x"/>
                                          </p:val>
                                        </p:tav>
                                        <p:tav tm="100000">
                                          <p:val>
                                            <p:strVal val="#ppt_x"/>
                                          </p:val>
                                        </p:tav>
                                      </p:tavLst>
                                    </p:anim>
                                    <p:anim calcmode="lin" valueType="num">
                                      <p:cBhvr additive="base">
                                        <p:cTn id="43" dur="1000" fill="hold"/>
                                        <p:tgtEl>
                                          <p:spTgt spid="63491">
                                            <p:txEl>
                                              <p:pRg st="6" end="6"/>
                                            </p:txEl>
                                          </p:spTgt>
                                        </p:tgtEl>
                                        <p:attrNameLst>
                                          <p:attrName>ppt_y</p:attrName>
                                        </p:attrNameLst>
                                      </p:cBhvr>
                                      <p:tavLst>
                                        <p:tav tm="0">
                                          <p:val>
                                            <p:strVal val="1+#ppt_h/2"/>
                                          </p:val>
                                        </p:tav>
                                        <p:tav tm="100000">
                                          <p:val>
                                            <p:strVal val="#ppt_y"/>
                                          </p:val>
                                        </p:tav>
                                      </p:tavLst>
                                    </p:anim>
                                  </p:childTnLst>
                                </p:cTn>
                              </p:par>
                            </p:childTnLst>
                          </p:cTn>
                        </p:par>
                        <p:par>
                          <p:cTn id="44" fill="hold">
                            <p:stCondLst>
                              <p:cond delay="9000"/>
                            </p:stCondLst>
                            <p:childTnLst>
                              <p:par>
                                <p:cTn id="45" presetID="2" presetClass="entr" presetSubtype="4" fill="hold" grpId="0" nodeType="afterEffect">
                                  <p:stCondLst>
                                    <p:cond delay="0"/>
                                  </p:stCondLst>
                                  <p:childTnLst>
                                    <p:set>
                                      <p:cBhvr>
                                        <p:cTn id="46" dur="1" fill="hold">
                                          <p:stCondLst>
                                            <p:cond delay="0"/>
                                          </p:stCondLst>
                                        </p:cTn>
                                        <p:tgtEl>
                                          <p:spTgt spid="63491">
                                            <p:txEl>
                                              <p:pRg st="7" end="7"/>
                                            </p:txEl>
                                          </p:spTgt>
                                        </p:tgtEl>
                                        <p:attrNameLst>
                                          <p:attrName>style.visibility</p:attrName>
                                        </p:attrNameLst>
                                      </p:cBhvr>
                                      <p:to>
                                        <p:strVal val="visible"/>
                                      </p:to>
                                    </p:set>
                                    <p:anim calcmode="lin" valueType="num">
                                      <p:cBhvr additive="base">
                                        <p:cTn id="47" dur="1000" fill="hold"/>
                                        <p:tgtEl>
                                          <p:spTgt spid="63491">
                                            <p:txEl>
                                              <p:pRg st="7" end="7"/>
                                            </p:txEl>
                                          </p:spTgt>
                                        </p:tgtEl>
                                        <p:attrNameLst>
                                          <p:attrName>ppt_x</p:attrName>
                                        </p:attrNameLst>
                                      </p:cBhvr>
                                      <p:tavLst>
                                        <p:tav tm="0">
                                          <p:val>
                                            <p:strVal val="#ppt_x"/>
                                          </p:val>
                                        </p:tav>
                                        <p:tav tm="100000">
                                          <p:val>
                                            <p:strVal val="#ppt_x"/>
                                          </p:val>
                                        </p:tav>
                                      </p:tavLst>
                                    </p:anim>
                                    <p:anim calcmode="lin" valueType="num">
                                      <p:cBhvr additive="base">
                                        <p:cTn id="48" dur="1000" fill="hold"/>
                                        <p:tgtEl>
                                          <p:spTgt spid="63491">
                                            <p:txEl>
                                              <p:pRg st="7" end="7"/>
                                            </p:txEl>
                                          </p:spTgt>
                                        </p:tgtEl>
                                        <p:attrNameLst>
                                          <p:attrName>ppt_y</p:attrName>
                                        </p:attrNameLst>
                                      </p:cBhvr>
                                      <p:tavLst>
                                        <p:tav tm="0">
                                          <p:val>
                                            <p:strVal val="1+#ppt_h/2"/>
                                          </p:val>
                                        </p:tav>
                                        <p:tav tm="100000">
                                          <p:val>
                                            <p:strVal val="#ppt_y"/>
                                          </p:val>
                                        </p:tav>
                                      </p:tavLst>
                                    </p:anim>
                                  </p:childTnLst>
                                </p:cTn>
                              </p:par>
                            </p:childTnLst>
                          </p:cTn>
                        </p:par>
                        <p:par>
                          <p:cTn id="49" fill="hold">
                            <p:stCondLst>
                              <p:cond delay="10000"/>
                            </p:stCondLst>
                            <p:childTnLst>
                              <p:par>
                                <p:cTn id="50" presetID="2" presetClass="entr" presetSubtype="4" fill="hold" grpId="0" nodeType="afterEffect">
                                  <p:stCondLst>
                                    <p:cond delay="0"/>
                                  </p:stCondLst>
                                  <p:childTnLst>
                                    <p:set>
                                      <p:cBhvr>
                                        <p:cTn id="51" dur="1" fill="hold">
                                          <p:stCondLst>
                                            <p:cond delay="0"/>
                                          </p:stCondLst>
                                        </p:cTn>
                                        <p:tgtEl>
                                          <p:spTgt spid="63491">
                                            <p:txEl>
                                              <p:pRg st="8" end="8"/>
                                            </p:txEl>
                                          </p:spTgt>
                                        </p:tgtEl>
                                        <p:attrNameLst>
                                          <p:attrName>style.visibility</p:attrName>
                                        </p:attrNameLst>
                                      </p:cBhvr>
                                      <p:to>
                                        <p:strVal val="visible"/>
                                      </p:to>
                                    </p:set>
                                    <p:anim calcmode="lin" valueType="num">
                                      <p:cBhvr additive="base">
                                        <p:cTn id="52" dur="1000" fill="hold"/>
                                        <p:tgtEl>
                                          <p:spTgt spid="63491">
                                            <p:txEl>
                                              <p:pRg st="8" end="8"/>
                                            </p:txEl>
                                          </p:spTgt>
                                        </p:tgtEl>
                                        <p:attrNameLst>
                                          <p:attrName>ppt_x</p:attrName>
                                        </p:attrNameLst>
                                      </p:cBhvr>
                                      <p:tavLst>
                                        <p:tav tm="0">
                                          <p:val>
                                            <p:strVal val="#ppt_x"/>
                                          </p:val>
                                        </p:tav>
                                        <p:tav tm="100000">
                                          <p:val>
                                            <p:strVal val="#ppt_x"/>
                                          </p:val>
                                        </p:tav>
                                      </p:tavLst>
                                    </p:anim>
                                    <p:anim calcmode="lin" valueType="num">
                                      <p:cBhvr additive="base">
                                        <p:cTn id="53" dur="1000" fill="hold"/>
                                        <p:tgtEl>
                                          <p:spTgt spid="63491">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Text Box 4"/>
          <p:cNvSpPr txBox="1">
            <a:spLocks noChangeArrowheads="1"/>
          </p:cNvSpPr>
          <p:nvPr/>
        </p:nvSpPr>
        <p:spPr bwMode="auto">
          <a:xfrm>
            <a:off x="8215313" y="0"/>
            <a:ext cx="928687" cy="641350"/>
          </a:xfrm>
          <a:prstGeom prst="rect">
            <a:avLst/>
          </a:prstGeom>
          <a:noFill/>
          <a:ln w="9525">
            <a:noFill/>
            <a:miter lim="800000"/>
            <a:headEnd/>
            <a:tailEnd/>
          </a:ln>
          <a:effectLst/>
        </p:spPr>
        <p:txBody>
          <a:bodyPr>
            <a:spAutoFit/>
          </a:bodyPr>
          <a:lstStyle/>
          <a:p>
            <a:pPr eaLnBrk="1" hangingPunct="1">
              <a:spcBef>
                <a:spcPct val="50000"/>
              </a:spcBef>
            </a:pPr>
            <a:r>
              <a:rPr lang="en-US" dirty="0" err="1">
                <a:latin typeface="Tahoma" pitchFamily="34" charset="0"/>
              </a:rPr>
              <a:t>Wkbk</a:t>
            </a:r>
            <a:r>
              <a:rPr lang="en-US" dirty="0">
                <a:latin typeface="Tahoma" pitchFamily="34" charset="0"/>
              </a:rPr>
              <a:t/>
            </a:r>
            <a:br>
              <a:rPr lang="en-US" dirty="0">
                <a:latin typeface="Tahoma" pitchFamily="34" charset="0"/>
              </a:rPr>
            </a:br>
            <a:r>
              <a:rPr lang="en-US" dirty="0">
                <a:latin typeface="Tahoma" pitchFamily="34" charset="0"/>
              </a:rPr>
              <a:t>Pg </a:t>
            </a:r>
            <a:r>
              <a:rPr lang="en-US" dirty="0" smtClean="0">
                <a:latin typeface="Tahoma" pitchFamily="34" charset="0"/>
              </a:rPr>
              <a:t>45</a:t>
            </a:r>
            <a:endParaRPr lang="en-US" dirty="0">
              <a:latin typeface="Tahoma" pitchFamily="34" charset="0"/>
            </a:endParaRPr>
          </a:p>
        </p:txBody>
      </p:sp>
      <p:pic>
        <p:nvPicPr>
          <p:cNvPr id="6" name="Picture 5" descr="ok with.jpg"/>
          <p:cNvPicPr>
            <a:picLocks noChangeAspect="1"/>
          </p:cNvPicPr>
          <p:nvPr/>
        </p:nvPicPr>
        <p:blipFill>
          <a:blip r:embed="rId2" cstate="print"/>
          <a:stretch>
            <a:fillRect/>
          </a:stretch>
        </p:blipFill>
        <p:spPr>
          <a:xfrm>
            <a:off x="174171" y="435429"/>
            <a:ext cx="8080615" cy="6244111"/>
          </a:xfrm>
          <a:prstGeom prst="rect">
            <a:avLst/>
          </a:prstGeom>
        </p:spPr>
      </p:pic>
    </p:spTree>
  </p:cSld>
  <p:clrMapOvr>
    <a:masterClrMapping/>
  </p:clrMapOvr>
  <p:transition>
    <p:pull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Rot="1" noChangeArrowheads="1"/>
          </p:cNvSpPr>
          <p:nvPr>
            <p:ph type="title"/>
          </p:nvPr>
        </p:nvSpPr>
        <p:spPr/>
        <p:txBody>
          <a:bodyPr/>
          <a:lstStyle/>
          <a:p>
            <a:r>
              <a:rPr lang="en-US"/>
              <a:t>New E-Verify</a:t>
            </a:r>
          </a:p>
        </p:txBody>
      </p:sp>
      <p:sp>
        <p:nvSpPr>
          <p:cNvPr id="235523" name="Rectangle 3"/>
          <p:cNvSpPr>
            <a:spLocks noGrp="1" noChangeArrowheads="1"/>
          </p:cNvSpPr>
          <p:nvPr>
            <p:ph type="body" idx="1"/>
          </p:nvPr>
        </p:nvSpPr>
        <p:spPr/>
        <p:txBody>
          <a:bodyPr/>
          <a:lstStyle/>
          <a:p>
            <a:r>
              <a:rPr lang="en-US" dirty="0"/>
              <a:t>Department of Homeland Security</a:t>
            </a:r>
          </a:p>
          <a:p>
            <a:r>
              <a:rPr lang="en-US" dirty="0"/>
              <a:t>Verify new employee eligibility</a:t>
            </a:r>
          </a:p>
          <a:p>
            <a:r>
              <a:rPr lang="en-US" dirty="0"/>
              <a:t>Easy, free and </a:t>
            </a:r>
            <a:r>
              <a:rPr lang="en-US" dirty="0" smtClean="0"/>
              <a:t>voluntary</a:t>
            </a:r>
            <a:endParaRPr lang="en-US" dirty="0"/>
          </a:p>
          <a:p>
            <a:r>
              <a:rPr lang="en-US" dirty="0" smtClean="0"/>
              <a:t>To sign up or learn more, </a:t>
            </a:r>
            <a:br>
              <a:rPr lang="en-US" dirty="0" smtClean="0"/>
            </a:br>
            <a:r>
              <a:rPr lang="en-US" dirty="0" smtClean="0"/>
              <a:t>go to </a:t>
            </a:r>
            <a:r>
              <a:rPr lang="en-US" dirty="0" smtClean="0">
                <a:hlinkClick r:id="rId2"/>
              </a:rPr>
              <a:t>www.uscis/everify</a:t>
            </a:r>
            <a:r>
              <a:rPr lang="en-US" dirty="0" smtClean="0"/>
              <a:t>.</a:t>
            </a:r>
          </a:p>
          <a:p>
            <a:r>
              <a:rPr lang="en-US" dirty="0" smtClean="0"/>
              <a:t>To register for E-Verify, </a:t>
            </a:r>
            <a:br>
              <a:rPr lang="en-US" dirty="0" smtClean="0"/>
            </a:br>
            <a:r>
              <a:rPr lang="en-US" dirty="0" smtClean="0"/>
              <a:t>go to </a:t>
            </a:r>
            <a:r>
              <a:rPr lang="en-US" dirty="0" smtClean="0">
                <a:hlinkClick r:id="rId3"/>
              </a:rPr>
              <a:t>http://e-verify.uscis.gov/enroll</a:t>
            </a:r>
            <a:r>
              <a:rPr lang="en-US" dirty="0" smtClean="0"/>
              <a:t>. </a:t>
            </a:r>
            <a:endParaRPr lang="en-US" dirty="0"/>
          </a:p>
        </p:txBody>
      </p:sp>
      <p:sp>
        <p:nvSpPr>
          <p:cNvPr id="235524" name="Text Box 4"/>
          <p:cNvSpPr txBox="1">
            <a:spLocks noChangeArrowheads="1"/>
          </p:cNvSpPr>
          <p:nvPr/>
        </p:nvSpPr>
        <p:spPr bwMode="auto">
          <a:xfrm>
            <a:off x="7800975" y="0"/>
            <a:ext cx="1343025" cy="641350"/>
          </a:xfrm>
          <a:prstGeom prst="rect">
            <a:avLst/>
          </a:prstGeom>
          <a:noFill/>
          <a:ln w="9525">
            <a:noFill/>
            <a:miter lim="800000"/>
            <a:headEnd/>
            <a:tailEnd/>
          </a:ln>
          <a:effectLst/>
        </p:spPr>
        <p:txBody>
          <a:bodyPr>
            <a:spAutoFit/>
          </a:bodyPr>
          <a:lstStyle/>
          <a:p>
            <a:pPr eaLnBrk="1" hangingPunct="1">
              <a:spcBef>
                <a:spcPct val="50000"/>
              </a:spcBef>
            </a:pPr>
            <a:r>
              <a:rPr lang="en-US" dirty="0">
                <a:latin typeface="Tahoma" pitchFamily="34" charset="0"/>
              </a:rPr>
              <a:t>Workbook Page </a:t>
            </a:r>
            <a:r>
              <a:rPr lang="en-US" dirty="0" smtClean="0">
                <a:latin typeface="Tahoma" pitchFamily="34" charset="0"/>
              </a:rPr>
              <a:t>46</a:t>
            </a:r>
            <a:endParaRPr lang="en-US" dirty="0">
              <a:latin typeface="Tahoma" pitchFamily="34" charset="0"/>
            </a:endParaRPr>
          </a:p>
        </p:txBody>
      </p:sp>
    </p:spTree>
  </p:cSld>
  <p:clrMapOvr>
    <a:masterClrMapping/>
  </p:clrMapOvr>
  <p:transition>
    <p:pull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Rot="1" noChangeArrowheads="1"/>
          </p:cNvSpPr>
          <p:nvPr>
            <p:ph type="title"/>
          </p:nvPr>
        </p:nvSpPr>
        <p:spPr>
          <a:xfrm>
            <a:off x="457200" y="117475"/>
            <a:ext cx="8229600" cy="663575"/>
          </a:xfrm>
        </p:spPr>
        <p:txBody>
          <a:bodyPr/>
          <a:lstStyle/>
          <a:p>
            <a:r>
              <a:rPr lang="en-US" sz="4000"/>
              <a:t>I-9 Form</a:t>
            </a:r>
          </a:p>
        </p:txBody>
      </p:sp>
      <p:sp>
        <p:nvSpPr>
          <p:cNvPr id="236550" name="Text Box 6"/>
          <p:cNvSpPr txBox="1">
            <a:spLocks noChangeArrowheads="1"/>
          </p:cNvSpPr>
          <p:nvPr/>
        </p:nvSpPr>
        <p:spPr bwMode="auto">
          <a:xfrm>
            <a:off x="7800975" y="0"/>
            <a:ext cx="1343025" cy="641350"/>
          </a:xfrm>
          <a:prstGeom prst="rect">
            <a:avLst/>
          </a:prstGeom>
          <a:noFill/>
          <a:ln w="9525">
            <a:noFill/>
            <a:miter lim="800000"/>
            <a:headEnd/>
            <a:tailEnd/>
          </a:ln>
          <a:effectLst/>
        </p:spPr>
        <p:txBody>
          <a:bodyPr>
            <a:spAutoFit/>
          </a:bodyPr>
          <a:lstStyle/>
          <a:p>
            <a:pPr eaLnBrk="1" hangingPunct="1">
              <a:spcBef>
                <a:spcPct val="50000"/>
              </a:spcBef>
            </a:pPr>
            <a:r>
              <a:rPr lang="en-US" dirty="0">
                <a:latin typeface="Tahoma" pitchFamily="34" charset="0"/>
              </a:rPr>
              <a:t>Workbook Page </a:t>
            </a:r>
            <a:r>
              <a:rPr lang="en-US" dirty="0" smtClean="0">
                <a:latin typeface="Tahoma" pitchFamily="34" charset="0"/>
              </a:rPr>
              <a:t>47</a:t>
            </a:r>
            <a:endParaRPr lang="en-US" dirty="0">
              <a:latin typeface="Tahoma" pitchFamily="34" charset="0"/>
            </a:endParaRPr>
          </a:p>
        </p:txBody>
      </p:sp>
      <p:graphicFrame>
        <p:nvGraphicFramePr>
          <p:cNvPr id="9" name="Content Placeholder 8"/>
          <p:cNvGraphicFramePr>
            <a:graphicFrameLocks noChangeAspect="1"/>
          </p:cNvGraphicFramePr>
          <p:nvPr>
            <p:ph idx="1"/>
          </p:nvPr>
        </p:nvGraphicFramePr>
        <p:xfrm>
          <a:off x="537029" y="745173"/>
          <a:ext cx="8229600" cy="10650070"/>
        </p:xfrm>
        <a:graphic>
          <a:graphicData uri="http://schemas.openxmlformats.org/presentationml/2006/ole">
            <p:oleObj spid="_x0000_s236549" name="Acrobat Document" r:id="rId3" imgW="5830114" imgH="7542857" progId="AcroExch.Document.7">
              <p:embed/>
            </p:oleObj>
          </a:graphicData>
        </a:graphic>
      </p:graphicFrame>
    </p:spTree>
  </p:cSld>
  <p:clrMapOvr>
    <a:masterClrMapping/>
  </p:clrMapOvr>
  <p:transition>
    <p:pull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Rectangle 4"/>
          <p:cNvSpPr>
            <a:spLocks noGrp="1" noRot="1" noChangeArrowheads="1"/>
          </p:cNvSpPr>
          <p:nvPr>
            <p:ph type="title"/>
          </p:nvPr>
        </p:nvSpPr>
        <p:spPr>
          <a:xfrm>
            <a:off x="508000" y="288925"/>
            <a:ext cx="6865938" cy="762000"/>
          </a:xfrm>
        </p:spPr>
        <p:txBody>
          <a:bodyPr/>
          <a:lstStyle/>
          <a:p>
            <a:r>
              <a:rPr lang="en-US"/>
              <a:t>Are You An Employer?, 1-10</a:t>
            </a:r>
          </a:p>
        </p:txBody>
      </p:sp>
      <p:sp>
        <p:nvSpPr>
          <p:cNvPr id="47109" name="Rectangle 5"/>
          <p:cNvSpPr>
            <a:spLocks noGrp="1" noChangeArrowheads="1"/>
          </p:cNvSpPr>
          <p:nvPr>
            <p:ph type="body" sz="half" idx="1"/>
          </p:nvPr>
        </p:nvSpPr>
        <p:spPr>
          <a:xfrm>
            <a:off x="457200" y="1447800"/>
            <a:ext cx="4038600" cy="3886200"/>
          </a:xfrm>
        </p:spPr>
        <p:txBody>
          <a:bodyPr/>
          <a:lstStyle/>
          <a:p>
            <a:pPr marL="533400" indent="-533400">
              <a:buSzPct val="80000"/>
              <a:buFont typeface="Wingdings" pitchFamily="2" charset="2"/>
              <a:buAutoNum type="arabicPeriod"/>
            </a:pPr>
            <a:r>
              <a:rPr lang="en-US"/>
              <a:t>Instructions</a:t>
            </a:r>
          </a:p>
          <a:p>
            <a:pPr marL="533400" indent="-533400">
              <a:buSzPct val="80000"/>
              <a:buFont typeface="Wingdings" pitchFamily="2" charset="2"/>
              <a:buAutoNum type="arabicPeriod"/>
            </a:pPr>
            <a:r>
              <a:rPr lang="en-US"/>
              <a:t>Training</a:t>
            </a:r>
          </a:p>
          <a:p>
            <a:pPr marL="533400" indent="-533400">
              <a:buSzPct val="80000"/>
              <a:buFont typeface="Wingdings" pitchFamily="2" charset="2"/>
              <a:buAutoNum type="arabicPeriod"/>
            </a:pPr>
            <a:r>
              <a:rPr lang="en-US"/>
              <a:t>Integration</a:t>
            </a:r>
          </a:p>
          <a:p>
            <a:pPr marL="533400" indent="-533400">
              <a:buSzPct val="80000"/>
              <a:buFont typeface="Wingdings" pitchFamily="2" charset="2"/>
              <a:buAutoNum type="arabicPeriod"/>
            </a:pPr>
            <a:r>
              <a:rPr lang="en-US"/>
              <a:t>Services rendered personally</a:t>
            </a:r>
          </a:p>
          <a:p>
            <a:pPr marL="533400" indent="-533400">
              <a:buSzPct val="80000"/>
              <a:buFont typeface="Wingdings" pitchFamily="2" charset="2"/>
              <a:buAutoNum type="arabicPeriod"/>
            </a:pPr>
            <a:r>
              <a:rPr lang="en-US"/>
              <a:t>Hiring, supervising, paying assistants</a:t>
            </a:r>
          </a:p>
        </p:txBody>
      </p:sp>
      <p:sp>
        <p:nvSpPr>
          <p:cNvPr id="47110" name="Rectangle 6"/>
          <p:cNvSpPr>
            <a:spLocks noGrp="1" noChangeArrowheads="1"/>
          </p:cNvSpPr>
          <p:nvPr>
            <p:ph type="body" sz="half" idx="2"/>
          </p:nvPr>
        </p:nvSpPr>
        <p:spPr>
          <a:xfrm>
            <a:off x="4648200" y="1447800"/>
            <a:ext cx="4495800" cy="4191000"/>
          </a:xfrm>
        </p:spPr>
        <p:txBody>
          <a:bodyPr/>
          <a:lstStyle/>
          <a:p>
            <a:pPr marL="533400" indent="-533400">
              <a:buSzPct val="80000"/>
              <a:buFont typeface="Wingdings" pitchFamily="2" charset="2"/>
              <a:buAutoNum type="arabicPeriod" startAt="6"/>
            </a:pPr>
            <a:r>
              <a:rPr lang="en-US"/>
              <a:t>Continuing relationship</a:t>
            </a:r>
          </a:p>
          <a:p>
            <a:pPr marL="533400" indent="-533400">
              <a:buSzPct val="80000"/>
              <a:buFont typeface="Wingdings" pitchFamily="2" charset="2"/>
              <a:buAutoNum type="arabicPeriod" startAt="6"/>
            </a:pPr>
            <a:r>
              <a:rPr lang="en-US"/>
              <a:t>Set hours of work</a:t>
            </a:r>
          </a:p>
          <a:p>
            <a:pPr marL="533400" indent="-533400">
              <a:buSzPct val="80000"/>
              <a:buFont typeface="Wingdings" pitchFamily="2" charset="2"/>
              <a:buAutoNum type="arabicPeriod" startAt="6"/>
            </a:pPr>
            <a:r>
              <a:rPr lang="en-US"/>
              <a:t>Full time required</a:t>
            </a:r>
          </a:p>
          <a:p>
            <a:pPr marL="533400" indent="-533400">
              <a:buSzPct val="80000"/>
              <a:buFont typeface="Wingdings" pitchFamily="2" charset="2"/>
              <a:buAutoNum type="arabicPeriod" startAt="6"/>
            </a:pPr>
            <a:r>
              <a:rPr lang="en-US"/>
              <a:t>Doing work on employer’s premises</a:t>
            </a:r>
          </a:p>
          <a:p>
            <a:pPr marL="533400" indent="-533400">
              <a:buSzPct val="80000"/>
              <a:buFont typeface="Wingdings" pitchFamily="2" charset="2"/>
              <a:buAutoNum type="arabicPeriod" startAt="6"/>
            </a:pPr>
            <a:r>
              <a:rPr lang="en-US"/>
              <a:t>Order or sequence of work</a:t>
            </a:r>
          </a:p>
        </p:txBody>
      </p:sp>
      <p:sp>
        <p:nvSpPr>
          <p:cNvPr id="47111" name="Text Box 7"/>
          <p:cNvSpPr txBox="1">
            <a:spLocks noChangeArrowheads="1"/>
          </p:cNvSpPr>
          <p:nvPr/>
        </p:nvSpPr>
        <p:spPr bwMode="auto">
          <a:xfrm>
            <a:off x="7800975" y="0"/>
            <a:ext cx="1343025" cy="641350"/>
          </a:xfrm>
          <a:prstGeom prst="rect">
            <a:avLst/>
          </a:prstGeom>
          <a:noFill/>
          <a:ln w="9525">
            <a:noFill/>
            <a:miter lim="800000"/>
            <a:headEnd/>
            <a:tailEnd/>
          </a:ln>
          <a:effectLst/>
        </p:spPr>
        <p:txBody>
          <a:bodyPr>
            <a:spAutoFit/>
          </a:bodyPr>
          <a:lstStyle/>
          <a:p>
            <a:pPr eaLnBrk="1" hangingPunct="1">
              <a:spcBef>
                <a:spcPct val="50000"/>
              </a:spcBef>
            </a:pPr>
            <a:r>
              <a:rPr lang="en-US" dirty="0">
                <a:latin typeface="Tahoma" pitchFamily="34" charset="0"/>
              </a:rPr>
              <a:t>Workbook Page </a:t>
            </a:r>
            <a:r>
              <a:rPr lang="en-US" dirty="0" smtClean="0">
                <a:latin typeface="Tahoma" pitchFamily="34" charset="0"/>
              </a:rPr>
              <a:t>1</a:t>
            </a:r>
            <a:endParaRPr lang="en-US" dirty="0">
              <a:latin typeface="Tahoma" pitchFamily="34" charset="0"/>
            </a:endParaRPr>
          </a:p>
        </p:txBody>
      </p:sp>
      <p:pic>
        <p:nvPicPr>
          <p:cNvPr id="47112" name="Picture 8" descr="MCj03043110000[1]"/>
          <p:cNvPicPr>
            <a:picLocks noChangeAspect="1" noChangeArrowheads="1"/>
          </p:cNvPicPr>
          <p:nvPr/>
        </p:nvPicPr>
        <p:blipFill>
          <a:blip r:embed="rId2" cstate="print"/>
          <a:srcRect/>
          <a:stretch>
            <a:fillRect/>
          </a:stretch>
        </p:blipFill>
        <p:spPr bwMode="auto">
          <a:xfrm>
            <a:off x="4787900" y="4602163"/>
            <a:ext cx="1209675" cy="2046287"/>
          </a:xfrm>
          <a:prstGeom prst="rect">
            <a:avLst/>
          </a:prstGeom>
          <a:noFill/>
        </p:spPr>
      </p:pic>
      <p:sp>
        <p:nvSpPr>
          <p:cNvPr id="47115" name="AutoShape 11"/>
          <p:cNvSpPr>
            <a:spLocks noChangeArrowheads="1"/>
          </p:cNvSpPr>
          <p:nvPr/>
        </p:nvSpPr>
        <p:spPr bwMode="auto">
          <a:xfrm>
            <a:off x="4235450" y="1517650"/>
            <a:ext cx="463550" cy="365125"/>
          </a:xfrm>
          <a:prstGeom prst="star5">
            <a:avLst/>
          </a:prstGeom>
          <a:solidFill>
            <a:srgbClr val="FFFFFF"/>
          </a:solidFill>
          <a:ln w="9525">
            <a:solidFill>
              <a:schemeClr val="tx1"/>
            </a:solidFill>
            <a:miter lim="800000"/>
            <a:headEnd/>
            <a:tailEnd type="none" w="lg" len="lg"/>
          </a:ln>
          <a:effectLst/>
        </p:spPr>
        <p:txBody>
          <a:bodyPr wrap="none" anchor="ctr"/>
          <a:lstStyle/>
          <a:p>
            <a:endParaRPr lang="en-US"/>
          </a:p>
        </p:txBody>
      </p:sp>
    </p:spTree>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iterate type="lt">
                                    <p:tmPct val="5000"/>
                                  </p:iterate>
                                  <p:childTnLst>
                                    <p:set>
                                      <p:cBhvr>
                                        <p:cTn id="6" dur="1" fill="hold">
                                          <p:stCondLst>
                                            <p:cond delay="0"/>
                                          </p:stCondLst>
                                        </p:cTn>
                                        <p:tgtEl>
                                          <p:spTgt spid="47115"/>
                                        </p:tgtEl>
                                        <p:attrNameLst>
                                          <p:attrName>style.visibility</p:attrName>
                                        </p:attrNameLst>
                                      </p:cBhvr>
                                      <p:to>
                                        <p:strVal val="visible"/>
                                      </p:to>
                                    </p:set>
                                    <p:anim calcmode="lin" valueType="num">
                                      <p:cBhvr>
                                        <p:cTn id="7" dur="1000" fill="hold"/>
                                        <p:tgtEl>
                                          <p:spTgt spid="47115"/>
                                        </p:tgtEl>
                                        <p:attrNameLst>
                                          <p:attrName>ppt_w</p:attrName>
                                        </p:attrNameLst>
                                      </p:cBhvr>
                                      <p:tavLst>
                                        <p:tav tm="0">
                                          <p:val>
                                            <p:fltVal val="0"/>
                                          </p:val>
                                        </p:tav>
                                        <p:tav tm="100000">
                                          <p:val>
                                            <p:strVal val="#ppt_w"/>
                                          </p:val>
                                        </p:tav>
                                      </p:tavLst>
                                    </p:anim>
                                    <p:anim calcmode="lin" valueType="num">
                                      <p:cBhvr>
                                        <p:cTn id="8" dur="1000" fill="hold"/>
                                        <p:tgtEl>
                                          <p:spTgt spid="47115"/>
                                        </p:tgtEl>
                                        <p:attrNameLst>
                                          <p:attrName>ppt_h</p:attrName>
                                        </p:attrNameLst>
                                      </p:cBhvr>
                                      <p:tavLst>
                                        <p:tav tm="0">
                                          <p:val>
                                            <p:fltVal val="0"/>
                                          </p:val>
                                        </p:tav>
                                        <p:tav tm="100000">
                                          <p:val>
                                            <p:strVal val="#ppt_h"/>
                                          </p:val>
                                        </p:tav>
                                      </p:tavLst>
                                    </p:anim>
                                    <p:anim calcmode="lin" valueType="num">
                                      <p:cBhvr>
                                        <p:cTn id="9" dur="1000" fill="hold"/>
                                        <p:tgtEl>
                                          <p:spTgt spid="47115"/>
                                        </p:tgtEl>
                                        <p:attrNameLst>
                                          <p:attrName>style.rotation</p:attrName>
                                        </p:attrNameLst>
                                      </p:cBhvr>
                                      <p:tavLst>
                                        <p:tav tm="0">
                                          <p:val>
                                            <p:fltVal val="90"/>
                                          </p:val>
                                        </p:tav>
                                        <p:tav tm="100000">
                                          <p:val>
                                            <p:fltVal val="0"/>
                                          </p:val>
                                        </p:tav>
                                      </p:tavLst>
                                    </p:anim>
                                    <p:animEffect transition="in" filter="fade">
                                      <p:cBhvr>
                                        <p:cTn id="10" dur="1000"/>
                                        <p:tgtEl>
                                          <p:spTgt spid="47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Rot="1" noChangeArrowheads="1"/>
          </p:cNvSpPr>
          <p:nvPr>
            <p:ph type="title"/>
          </p:nvPr>
        </p:nvSpPr>
        <p:spPr>
          <a:xfrm>
            <a:off x="457200" y="203200"/>
            <a:ext cx="8229600" cy="692150"/>
          </a:xfrm>
        </p:spPr>
        <p:txBody>
          <a:bodyPr/>
          <a:lstStyle/>
          <a:p>
            <a:r>
              <a:rPr lang="en-US" sz="4000"/>
              <a:t>W-4 Form</a:t>
            </a:r>
          </a:p>
        </p:txBody>
      </p:sp>
      <p:sp>
        <p:nvSpPr>
          <p:cNvPr id="237574" name="Text Box 6"/>
          <p:cNvSpPr txBox="1">
            <a:spLocks noChangeArrowheads="1"/>
          </p:cNvSpPr>
          <p:nvPr/>
        </p:nvSpPr>
        <p:spPr bwMode="auto">
          <a:xfrm>
            <a:off x="7800975" y="0"/>
            <a:ext cx="1343025" cy="641350"/>
          </a:xfrm>
          <a:prstGeom prst="rect">
            <a:avLst/>
          </a:prstGeom>
          <a:noFill/>
          <a:ln w="9525">
            <a:noFill/>
            <a:miter lim="800000"/>
            <a:headEnd/>
            <a:tailEnd/>
          </a:ln>
          <a:effectLst/>
        </p:spPr>
        <p:txBody>
          <a:bodyPr>
            <a:spAutoFit/>
          </a:bodyPr>
          <a:lstStyle/>
          <a:p>
            <a:pPr eaLnBrk="1" hangingPunct="1">
              <a:spcBef>
                <a:spcPct val="50000"/>
              </a:spcBef>
            </a:pPr>
            <a:r>
              <a:rPr lang="en-US" dirty="0" err="1">
                <a:latin typeface="Tahoma" pitchFamily="34" charset="0"/>
              </a:rPr>
              <a:t>Wkbk</a:t>
            </a:r>
            <a:r>
              <a:rPr lang="en-US" dirty="0">
                <a:latin typeface="Tahoma" pitchFamily="34" charset="0"/>
              </a:rPr>
              <a:t/>
            </a:r>
            <a:br>
              <a:rPr lang="en-US" dirty="0">
                <a:latin typeface="Tahoma" pitchFamily="34" charset="0"/>
              </a:rPr>
            </a:br>
            <a:r>
              <a:rPr lang="en-US" dirty="0">
                <a:latin typeface="Tahoma" pitchFamily="34" charset="0"/>
              </a:rPr>
              <a:t>Page </a:t>
            </a:r>
            <a:r>
              <a:rPr lang="en-US" dirty="0" smtClean="0">
                <a:latin typeface="Tahoma" pitchFamily="34" charset="0"/>
              </a:rPr>
              <a:t>50</a:t>
            </a:r>
            <a:endParaRPr lang="en-US" dirty="0">
              <a:latin typeface="Tahoma" pitchFamily="34" charset="0"/>
            </a:endParaRPr>
          </a:p>
        </p:txBody>
      </p:sp>
      <p:pic>
        <p:nvPicPr>
          <p:cNvPr id="5" name="Picture 4" descr="fw4.jpg"/>
          <p:cNvPicPr>
            <a:picLocks noChangeAspect="1"/>
          </p:cNvPicPr>
          <p:nvPr/>
        </p:nvPicPr>
        <p:blipFill>
          <a:blip r:embed="rId2" cstate="print"/>
          <a:stretch>
            <a:fillRect/>
          </a:stretch>
        </p:blipFill>
        <p:spPr>
          <a:xfrm>
            <a:off x="296718" y="-1436916"/>
            <a:ext cx="6510482" cy="8425329"/>
          </a:xfrm>
          <a:prstGeom prst="rect">
            <a:avLst/>
          </a:prstGeom>
        </p:spPr>
      </p:pic>
    </p:spTree>
  </p:cSld>
  <p:clrMapOvr>
    <a:masterClrMapping/>
  </p:clrMapOvr>
  <p:transition>
    <p:pull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ctrTitle"/>
          </p:nvPr>
        </p:nvSpPr>
        <p:spPr/>
        <p:txBody>
          <a:bodyPr/>
          <a:lstStyle/>
          <a:p>
            <a:r>
              <a:rPr lang="en-US"/>
              <a:t>Section II</a:t>
            </a:r>
          </a:p>
        </p:txBody>
      </p:sp>
      <p:sp>
        <p:nvSpPr>
          <p:cNvPr id="260099" name="Rectangle 3"/>
          <p:cNvSpPr>
            <a:spLocks noGrp="1" noChangeArrowheads="1"/>
          </p:cNvSpPr>
          <p:nvPr>
            <p:ph type="subTitle" idx="1"/>
          </p:nvPr>
        </p:nvSpPr>
        <p:spPr/>
        <p:txBody>
          <a:bodyPr/>
          <a:lstStyle/>
          <a:p>
            <a:r>
              <a:rPr lang="en-US" sz="4000"/>
              <a:t>Independent Contractors and Reporting Requirements</a:t>
            </a:r>
          </a:p>
        </p:txBody>
      </p:sp>
      <p:sp>
        <p:nvSpPr>
          <p:cNvPr id="260100" name="Text Box 4"/>
          <p:cNvSpPr txBox="1">
            <a:spLocks noChangeArrowheads="1"/>
          </p:cNvSpPr>
          <p:nvPr/>
        </p:nvSpPr>
        <p:spPr bwMode="auto">
          <a:xfrm>
            <a:off x="7800975" y="0"/>
            <a:ext cx="1343025" cy="641350"/>
          </a:xfrm>
          <a:prstGeom prst="rect">
            <a:avLst/>
          </a:prstGeom>
          <a:noFill/>
          <a:ln w="9525">
            <a:noFill/>
            <a:miter lim="800000"/>
            <a:headEnd/>
            <a:tailEnd/>
          </a:ln>
          <a:effectLst/>
        </p:spPr>
        <p:txBody>
          <a:bodyPr>
            <a:spAutoFit/>
          </a:bodyPr>
          <a:lstStyle/>
          <a:p>
            <a:pPr eaLnBrk="1" hangingPunct="1">
              <a:spcBef>
                <a:spcPct val="50000"/>
              </a:spcBef>
            </a:pPr>
            <a:r>
              <a:rPr lang="en-US" dirty="0">
                <a:latin typeface="Tahoma" pitchFamily="34" charset="0"/>
              </a:rPr>
              <a:t>Workbook Page </a:t>
            </a:r>
            <a:r>
              <a:rPr lang="en-US" dirty="0" smtClean="0">
                <a:latin typeface="Tahoma" pitchFamily="34" charset="0"/>
              </a:rPr>
              <a:t>52</a:t>
            </a:r>
            <a:endParaRPr lang="en-US" dirty="0">
              <a:latin typeface="Tahoma" pitchFamily="34" charset="0"/>
            </a:endParaRPr>
          </a:p>
        </p:txBody>
      </p:sp>
    </p:spTree>
  </p:cSld>
  <p:clrMapOvr>
    <a:masterClrMapping/>
  </p:clrMapOvr>
  <p:transition>
    <p:pull dir="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rrowheads="1"/>
          </p:cNvSpPr>
          <p:nvPr>
            <p:ph type="title"/>
          </p:nvPr>
        </p:nvSpPr>
        <p:spPr/>
        <p:txBody>
          <a:bodyPr/>
          <a:lstStyle/>
          <a:p>
            <a:r>
              <a:rPr lang="en-US"/>
              <a:t>Contract Labor Requirements</a:t>
            </a:r>
          </a:p>
        </p:txBody>
      </p:sp>
      <p:sp>
        <p:nvSpPr>
          <p:cNvPr id="142339" name="Rectangle 3"/>
          <p:cNvSpPr>
            <a:spLocks noGrp="1" noChangeArrowheads="1"/>
          </p:cNvSpPr>
          <p:nvPr>
            <p:ph type="body" idx="1"/>
          </p:nvPr>
        </p:nvSpPr>
        <p:spPr/>
        <p:txBody>
          <a:bodyPr/>
          <a:lstStyle/>
          <a:p>
            <a:r>
              <a:rPr lang="en-US" dirty="0"/>
              <a:t>Form 1099 required if all be following are exist:</a:t>
            </a:r>
          </a:p>
          <a:p>
            <a:pPr lvl="1"/>
            <a:r>
              <a:rPr lang="en-US" dirty="0"/>
              <a:t>Service provided by a non-employee</a:t>
            </a:r>
          </a:p>
          <a:p>
            <a:pPr lvl="1"/>
            <a:r>
              <a:rPr lang="en-US" dirty="0"/>
              <a:t>Not a corporation (LLC not a corporation in OK)</a:t>
            </a:r>
          </a:p>
          <a:p>
            <a:pPr lvl="1"/>
            <a:r>
              <a:rPr lang="en-US" dirty="0"/>
              <a:t>Paid $600 or more during the year</a:t>
            </a:r>
          </a:p>
          <a:p>
            <a:r>
              <a:rPr lang="en-US" dirty="0"/>
              <a:t>Form W-9 also must be on file</a:t>
            </a:r>
          </a:p>
          <a:p>
            <a:r>
              <a:rPr lang="en-US" dirty="0"/>
              <a:t>Ask for proof of </a:t>
            </a:r>
            <a:r>
              <a:rPr lang="en-US" dirty="0" smtClean="0"/>
              <a:t>Workers’ </a:t>
            </a:r>
            <a:r>
              <a:rPr lang="en-US" dirty="0"/>
              <a:t>Compensation </a:t>
            </a:r>
          </a:p>
          <a:p>
            <a:pPr lvl="1"/>
            <a:r>
              <a:rPr lang="en-US" dirty="0"/>
              <a:t>Or unexpired Certificate of Non-coverage.</a:t>
            </a:r>
          </a:p>
        </p:txBody>
      </p:sp>
      <p:sp>
        <p:nvSpPr>
          <p:cNvPr id="142342" name="Text Box 6"/>
          <p:cNvSpPr txBox="1">
            <a:spLocks noChangeArrowheads="1"/>
          </p:cNvSpPr>
          <p:nvPr/>
        </p:nvSpPr>
        <p:spPr bwMode="auto">
          <a:xfrm>
            <a:off x="6865257" y="0"/>
            <a:ext cx="2278743" cy="369332"/>
          </a:xfrm>
          <a:prstGeom prst="rect">
            <a:avLst/>
          </a:prstGeom>
          <a:noFill/>
          <a:ln w="9525">
            <a:noFill/>
            <a:miter lim="800000"/>
            <a:headEnd/>
            <a:tailEnd/>
          </a:ln>
          <a:effectLst/>
        </p:spPr>
        <p:txBody>
          <a:bodyPr wrap="square">
            <a:spAutoFit/>
          </a:bodyPr>
          <a:lstStyle/>
          <a:p>
            <a:pPr algn="r" eaLnBrk="1" hangingPunct="1">
              <a:spcBef>
                <a:spcPct val="50000"/>
              </a:spcBef>
            </a:pPr>
            <a:r>
              <a:rPr lang="en-US" dirty="0" err="1" smtClean="0">
                <a:latin typeface="Tahoma" pitchFamily="34" charset="0"/>
              </a:rPr>
              <a:t>Wkbk</a:t>
            </a:r>
            <a:r>
              <a:rPr lang="en-US" dirty="0" smtClean="0">
                <a:latin typeface="Tahoma" pitchFamily="34" charset="0"/>
              </a:rPr>
              <a:t> Pg </a:t>
            </a:r>
            <a:r>
              <a:rPr lang="en-US" dirty="0" smtClean="0">
                <a:latin typeface="Tahoma" pitchFamily="34" charset="0"/>
              </a:rPr>
              <a:t>52</a:t>
            </a:r>
            <a:endParaRPr lang="en-US" dirty="0">
              <a:latin typeface="Tahoma" pitchFamily="34" charset="0"/>
            </a:endParaRPr>
          </a:p>
        </p:txBody>
      </p:sp>
    </p:spTree>
  </p:cSld>
  <p:clrMapOvr>
    <a:masterClrMapping/>
  </p:clrMapOvr>
  <p:transition spd="med">
    <p:pull dir="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Independent Contractor Checklist</a:t>
            </a:r>
            <a:endParaRPr lang="en-US" sz="4000" dirty="0"/>
          </a:p>
        </p:txBody>
      </p:sp>
      <p:sp>
        <p:nvSpPr>
          <p:cNvPr id="3" name="Content Placeholder 2"/>
          <p:cNvSpPr>
            <a:spLocks noGrp="1"/>
          </p:cNvSpPr>
          <p:nvPr>
            <p:ph idx="1"/>
          </p:nvPr>
        </p:nvSpPr>
        <p:spPr/>
        <p:txBody>
          <a:bodyPr/>
          <a:lstStyle/>
          <a:p>
            <a:r>
              <a:rPr lang="en-US" dirty="0" smtClean="0"/>
              <a:t>IRS Form W-9</a:t>
            </a:r>
          </a:p>
          <a:p>
            <a:r>
              <a:rPr lang="en-US" dirty="0" smtClean="0"/>
              <a:t>IRS Form 1099-Misc</a:t>
            </a:r>
          </a:p>
          <a:p>
            <a:r>
              <a:rPr lang="en-US" dirty="0" smtClean="0"/>
              <a:t>IRS Form 1096</a:t>
            </a:r>
          </a:p>
          <a:p>
            <a:r>
              <a:rPr lang="en-US" dirty="0" smtClean="0"/>
              <a:t>OK Form 501</a:t>
            </a:r>
            <a:endParaRPr lang="en-US" dirty="0"/>
          </a:p>
          <a:p>
            <a:pPr>
              <a:buNone/>
            </a:pPr>
            <a:r>
              <a:rPr lang="en-US" b="1" dirty="0" smtClean="0">
                <a:solidFill>
                  <a:srgbClr val="FFC000"/>
                </a:solidFill>
              </a:rPr>
              <a:t>AND</a:t>
            </a:r>
          </a:p>
          <a:p>
            <a:r>
              <a:rPr lang="en-US" dirty="0" smtClean="0"/>
              <a:t>Proof of Workers’ Compensation, OR</a:t>
            </a:r>
          </a:p>
          <a:p>
            <a:r>
              <a:rPr lang="en-US" dirty="0" smtClean="0"/>
              <a:t>Affidavit of Exempt Status, OR</a:t>
            </a:r>
          </a:p>
          <a:p>
            <a:r>
              <a:rPr lang="en-US" dirty="0" smtClean="0"/>
              <a:t>Family of 5 Exemption</a:t>
            </a:r>
            <a:endParaRPr lang="en-US" dirty="0"/>
          </a:p>
        </p:txBody>
      </p:sp>
      <p:sp>
        <p:nvSpPr>
          <p:cNvPr id="4" name="Text Box 6"/>
          <p:cNvSpPr txBox="1">
            <a:spLocks noChangeArrowheads="1"/>
          </p:cNvSpPr>
          <p:nvPr/>
        </p:nvSpPr>
        <p:spPr bwMode="auto">
          <a:xfrm>
            <a:off x="7800975" y="0"/>
            <a:ext cx="1343025" cy="641350"/>
          </a:xfrm>
          <a:prstGeom prst="rect">
            <a:avLst/>
          </a:prstGeom>
          <a:noFill/>
          <a:ln w="9525">
            <a:noFill/>
            <a:miter lim="800000"/>
            <a:headEnd/>
            <a:tailEnd/>
          </a:ln>
          <a:effectLst/>
        </p:spPr>
        <p:txBody>
          <a:bodyPr>
            <a:spAutoFit/>
          </a:bodyPr>
          <a:lstStyle/>
          <a:p>
            <a:pPr eaLnBrk="1" hangingPunct="1">
              <a:spcBef>
                <a:spcPct val="50000"/>
              </a:spcBef>
            </a:pPr>
            <a:r>
              <a:rPr lang="en-US" dirty="0">
                <a:latin typeface="Tahoma" pitchFamily="34" charset="0"/>
              </a:rPr>
              <a:t>Workbook Page </a:t>
            </a:r>
            <a:r>
              <a:rPr lang="en-US" dirty="0" smtClean="0">
                <a:latin typeface="Tahoma" pitchFamily="34" charset="0"/>
              </a:rPr>
              <a:t>53</a:t>
            </a:r>
            <a:endParaRPr lang="en-US" dirty="0">
              <a:latin typeface="Tahoma" pitchFamily="34" charset="0"/>
            </a:endParaRPr>
          </a:p>
        </p:txBody>
      </p:sp>
    </p:spTree>
  </p:cSld>
  <p:clrMapOvr>
    <a:masterClrMapping/>
  </p:clrMapOvr>
  <p:transition>
    <p:pull dir="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rrowheads="1"/>
          </p:cNvSpPr>
          <p:nvPr>
            <p:ph type="title"/>
          </p:nvPr>
        </p:nvSpPr>
        <p:spPr>
          <a:xfrm>
            <a:off x="457200" y="131763"/>
            <a:ext cx="8229600" cy="692150"/>
          </a:xfrm>
        </p:spPr>
        <p:txBody>
          <a:bodyPr/>
          <a:lstStyle/>
          <a:p>
            <a:r>
              <a:rPr lang="en-US" sz="4000"/>
              <a:t>Form W-9</a:t>
            </a:r>
          </a:p>
        </p:txBody>
      </p:sp>
      <p:sp>
        <p:nvSpPr>
          <p:cNvPr id="179205" name="Text Box 5"/>
          <p:cNvSpPr txBox="1">
            <a:spLocks noChangeArrowheads="1"/>
          </p:cNvSpPr>
          <p:nvPr/>
        </p:nvSpPr>
        <p:spPr bwMode="auto">
          <a:xfrm>
            <a:off x="7800975" y="0"/>
            <a:ext cx="1343025" cy="641350"/>
          </a:xfrm>
          <a:prstGeom prst="rect">
            <a:avLst/>
          </a:prstGeom>
          <a:noFill/>
          <a:ln w="9525">
            <a:noFill/>
            <a:miter lim="800000"/>
            <a:headEnd/>
            <a:tailEnd/>
          </a:ln>
          <a:effectLst/>
        </p:spPr>
        <p:txBody>
          <a:bodyPr>
            <a:spAutoFit/>
          </a:bodyPr>
          <a:lstStyle/>
          <a:p>
            <a:pPr eaLnBrk="1" hangingPunct="1">
              <a:spcBef>
                <a:spcPct val="50000"/>
              </a:spcBef>
            </a:pPr>
            <a:r>
              <a:rPr lang="en-US" dirty="0">
                <a:latin typeface="Tahoma" pitchFamily="34" charset="0"/>
              </a:rPr>
              <a:t>Workbook Page </a:t>
            </a:r>
            <a:r>
              <a:rPr lang="en-US" dirty="0" smtClean="0">
                <a:latin typeface="Tahoma" pitchFamily="34" charset="0"/>
              </a:rPr>
              <a:t>54</a:t>
            </a:r>
            <a:endParaRPr lang="en-US" dirty="0">
              <a:latin typeface="Tahoma" pitchFamily="34" charset="0"/>
            </a:endParaRPr>
          </a:p>
        </p:txBody>
      </p:sp>
      <p:pic>
        <p:nvPicPr>
          <p:cNvPr id="5" name="Picture 4" descr="fw9.jpg"/>
          <p:cNvPicPr>
            <a:picLocks noChangeAspect="1"/>
          </p:cNvPicPr>
          <p:nvPr/>
        </p:nvPicPr>
        <p:blipFill>
          <a:blip r:embed="rId2" cstate="print"/>
          <a:stretch>
            <a:fillRect/>
          </a:stretch>
        </p:blipFill>
        <p:spPr>
          <a:xfrm>
            <a:off x="296715" y="725713"/>
            <a:ext cx="8469911" cy="10961061"/>
          </a:xfrm>
          <a:prstGeom prst="rect">
            <a:avLst/>
          </a:prstGeom>
        </p:spPr>
      </p:pic>
    </p:spTree>
  </p:cSld>
  <p:clrMapOvr>
    <a:masterClrMapping/>
  </p:clrMapOvr>
  <p:transition spd="med">
    <p:pull dir="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62" name="Rectangle 6"/>
          <p:cNvSpPr>
            <a:spLocks noGrp="1" noRot="1" noChangeArrowheads="1"/>
          </p:cNvSpPr>
          <p:nvPr>
            <p:ph type="title"/>
          </p:nvPr>
        </p:nvSpPr>
        <p:spPr>
          <a:xfrm>
            <a:off x="457200" y="146051"/>
            <a:ext cx="8229600" cy="741190"/>
          </a:xfrm>
        </p:spPr>
        <p:txBody>
          <a:bodyPr/>
          <a:lstStyle/>
          <a:p>
            <a:r>
              <a:rPr lang="en-US" dirty="0"/>
              <a:t>IRS Form 1099-MISC</a:t>
            </a:r>
          </a:p>
        </p:txBody>
      </p:sp>
      <p:sp>
        <p:nvSpPr>
          <p:cNvPr id="198667" name="Text Box 11"/>
          <p:cNvSpPr txBox="1">
            <a:spLocks noChangeArrowheads="1"/>
          </p:cNvSpPr>
          <p:nvPr/>
        </p:nvSpPr>
        <p:spPr bwMode="auto">
          <a:xfrm>
            <a:off x="7800975" y="0"/>
            <a:ext cx="1343025" cy="641350"/>
          </a:xfrm>
          <a:prstGeom prst="rect">
            <a:avLst/>
          </a:prstGeom>
          <a:noFill/>
          <a:ln w="9525">
            <a:noFill/>
            <a:miter lim="800000"/>
            <a:headEnd/>
            <a:tailEnd/>
          </a:ln>
          <a:effectLst/>
        </p:spPr>
        <p:txBody>
          <a:bodyPr>
            <a:spAutoFit/>
          </a:bodyPr>
          <a:lstStyle/>
          <a:p>
            <a:pPr eaLnBrk="1" hangingPunct="1">
              <a:spcBef>
                <a:spcPct val="50000"/>
              </a:spcBef>
            </a:pPr>
            <a:r>
              <a:rPr lang="en-US" dirty="0">
                <a:latin typeface="Tahoma" pitchFamily="34" charset="0"/>
              </a:rPr>
              <a:t>Workbook Page </a:t>
            </a:r>
            <a:r>
              <a:rPr lang="en-US" dirty="0" smtClean="0">
                <a:latin typeface="Tahoma" pitchFamily="34" charset="0"/>
              </a:rPr>
              <a:t>56</a:t>
            </a:r>
            <a:endParaRPr lang="en-US" dirty="0">
              <a:latin typeface="Tahoma" pitchFamily="34" charset="0"/>
            </a:endParaRPr>
          </a:p>
        </p:txBody>
      </p:sp>
      <p:graphicFrame>
        <p:nvGraphicFramePr>
          <p:cNvPr id="5" name="Object 4"/>
          <p:cNvGraphicFramePr>
            <a:graphicFrameLocks noChangeAspect="1"/>
          </p:cNvGraphicFramePr>
          <p:nvPr/>
        </p:nvGraphicFramePr>
        <p:xfrm>
          <a:off x="688748" y="972457"/>
          <a:ext cx="7787594" cy="10078612"/>
        </p:xfrm>
        <a:graphic>
          <a:graphicData uri="http://schemas.openxmlformats.org/presentationml/2006/ole">
            <p:oleObj spid="_x0000_s437250" name="Acrobat Document" r:id="rId3" imgW="5830114" imgH="7542857" progId="AcroExch.Document.7">
              <p:embed/>
            </p:oleObj>
          </a:graphicData>
        </a:graphic>
      </p:graphicFrame>
    </p:spTree>
  </p:cSld>
  <p:clrMapOvr>
    <a:masterClrMapping/>
  </p:clrMapOvr>
  <p:transition spd="med">
    <p:pull dir="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1120"/>
          </a:xfrm>
        </p:spPr>
        <p:txBody>
          <a:bodyPr/>
          <a:lstStyle/>
          <a:p>
            <a:r>
              <a:rPr lang="en-US" dirty="0" smtClean="0"/>
              <a:t>Form 1096</a:t>
            </a:r>
            <a:endParaRPr lang="en-US" dirty="0"/>
          </a:p>
        </p:txBody>
      </p:sp>
      <p:sp>
        <p:nvSpPr>
          <p:cNvPr id="5" name="Text Box 4"/>
          <p:cNvSpPr txBox="1">
            <a:spLocks noChangeArrowheads="1"/>
          </p:cNvSpPr>
          <p:nvPr/>
        </p:nvSpPr>
        <p:spPr bwMode="auto">
          <a:xfrm>
            <a:off x="8215313" y="0"/>
            <a:ext cx="928687" cy="641350"/>
          </a:xfrm>
          <a:prstGeom prst="rect">
            <a:avLst/>
          </a:prstGeom>
          <a:noFill/>
          <a:ln w="9525">
            <a:noFill/>
            <a:miter lim="800000"/>
            <a:headEnd/>
            <a:tailEnd/>
          </a:ln>
          <a:effectLst/>
        </p:spPr>
        <p:txBody>
          <a:bodyPr>
            <a:spAutoFit/>
          </a:bodyPr>
          <a:lstStyle/>
          <a:p>
            <a:pPr eaLnBrk="1" hangingPunct="1">
              <a:spcBef>
                <a:spcPct val="50000"/>
              </a:spcBef>
            </a:pPr>
            <a:r>
              <a:rPr lang="en-US" dirty="0" err="1">
                <a:latin typeface="Tahoma" pitchFamily="34" charset="0"/>
              </a:rPr>
              <a:t>Wkbk</a:t>
            </a:r>
            <a:r>
              <a:rPr lang="en-US" dirty="0">
                <a:latin typeface="Tahoma" pitchFamily="34" charset="0"/>
              </a:rPr>
              <a:t/>
            </a:r>
            <a:br>
              <a:rPr lang="en-US" dirty="0">
                <a:latin typeface="Tahoma" pitchFamily="34" charset="0"/>
              </a:rPr>
            </a:br>
            <a:r>
              <a:rPr lang="en-US" dirty="0">
                <a:latin typeface="Tahoma" pitchFamily="34" charset="0"/>
              </a:rPr>
              <a:t>Pg </a:t>
            </a:r>
            <a:r>
              <a:rPr lang="en-US" dirty="0" smtClean="0">
                <a:latin typeface="Tahoma" pitchFamily="34" charset="0"/>
              </a:rPr>
              <a:t>57</a:t>
            </a:r>
            <a:endParaRPr lang="en-US" dirty="0">
              <a:latin typeface="Tahoma" pitchFamily="34" charset="0"/>
            </a:endParaRPr>
          </a:p>
        </p:txBody>
      </p:sp>
      <p:graphicFrame>
        <p:nvGraphicFramePr>
          <p:cNvPr id="6" name="Object 5"/>
          <p:cNvGraphicFramePr>
            <a:graphicFrameLocks noChangeAspect="1"/>
          </p:cNvGraphicFramePr>
          <p:nvPr/>
        </p:nvGraphicFramePr>
        <p:xfrm>
          <a:off x="485549" y="1015999"/>
          <a:ext cx="7961765" cy="10304022"/>
        </p:xfrm>
        <a:graphic>
          <a:graphicData uri="http://schemas.openxmlformats.org/presentationml/2006/ole">
            <p:oleObj spid="_x0000_s436226" name="Acrobat Document" r:id="rId3" imgW="5830114" imgH="7542857" progId="AcroExch.Document.7">
              <p:embed/>
            </p:oleObj>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4" name="Text Box 6"/>
          <p:cNvSpPr txBox="1">
            <a:spLocks noChangeArrowheads="1"/>
          </p:cNvSpPr>
          <p:nvPr/>
        </p:nvSpPr>
        <p:spPr bwMode="auto">
          <a:xfrm>
            <a:off x="7800975" y="0"/>
            <a:ext cx="1343025" cy="641350"/>
          </a:xfrm>
          <a:prstGeom prst="rect">
            <a:avLst/>
          </a:prstGeom>
          <a:noFill/>
          <a:ln w="9525">
            <a:noFill/>
            <a:miter lim="800000"/>
            <a:headEnd/>
            <a:tailEnd/>
          </a:ln>
          <a:effectLst/>
        </p:spPr>
        <p:txBody>
          <a:bodyPr>
            <a:spAutoFit/>
          </a:bodyPr>
          <a:lstStyle/>
          <a:p>
            <a:pPr eaLnBrk="1" hangingPunct="1">
              <a:spcBef>
                <a:spcPct val="50000"/>
              </a:spcBef>
            </a:pPr>
            <a:r>
              <a:rPr lang="en-US" dirty="0">
                <a:latin typeface="Tahoma" pitchFamily="34" charset="0"/>
              </a:rPr>
              <a:t>Workbook Page </a:t>
            </a:r>
            <a:r>
              <a:rPr lang="en-US" dirty="0" smtClean="0">
                <a:latin typeface="Tahoma" pitchFamily="34" charset="0"/>
              </a:rPr>
              <a:t>58</a:t>
            </a:r>
            <a:endParaRPr lang="en-US" dirty="0">
              <a:latin typeface="Tahoma" pitchFamily="34" charset="0"/>
            </a:endParaRPr>
          </a:p>
        </p:txBody>
      </p:sp>
      <p:sp>
        <p:nvSpPr>
          <p:cNvPr id="5" name="Title 4"/>
          <p:cNvSpPr>
            <a:spLocks noGrp="1"/>
          </p:cNvSpPr>
          <p:nvPr>
            <p:ph type="title"/>
          </p:nvPr>
        </p:nvSpPr>
        <p:spPr>
          <a:xfrm>
            <a:off x="457200" y="274638"/>
            <a:ext cx="8229600" cy="697819"/>
          </a:xfrm>
        </p:spPr>
        <p:txBody>
          <a:bodyPr/>
          <a:lstStyle/>
          <a:p>
            <a:endParaRPr lang="en-US" dirty="0"/>
          </a:p>
        </p:txBody>
      </p:sp>
      <p:pic>
        <p:nvPicPr>
          <p:cNvPr id="7" name="Content Placeholder 6" descr="okform501.jpg"/>
          <p:cNvPicPr>
            <a:picLocks noGrp="1" noChangeAspect="1"/>
          </p:cNvPicPr>
          <p:nvPr>
            <p:ph idx="1"/>
          </p:nvPr>
        </p:nvPicPr>
        <p:blipFill>
          <a:blip r:embed="rId2" cstate="print"/>
          <a:stretch>
            <a:fillRect/>
          </a:stretch>
        </p:blipFill>
        <p:spPr>
          <a:xfrm>
            <a:off x="478971" y="719558"/>
            <a:ext cx="8273143" cy="10706422"/>
          </a:xfrm>
        </p:spPr>
      </p:pic>
    </p:spTree>
  </p:cSld>
  <p:clrMapOvr>
    <a:masterClrMapping/>
  </p:clrMapOvr>
  <p:transition>
    <p:pull dir="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Rot="1" noChangeArrowheads="1"/>
          </p:cNvSpPr>
          <p:nvPr>
            <p:ph type="title"/>
          </p:nvPr>
        </p:nvSpPr>
        <p:spPr>
          <a:xfrm>
            <a:off x="457200" y="480552"/>
            <a:ext cx="8229600" cy="838200"/>
          </a:xfrm>
        </p:spPr>
        <p:txBody>
          <a:bodyPr/>
          <a:lstStyle/>
          <a:p>
            <a:pPr algn="l"/>
            <a:r>
              <a:rPr lang="en-US" dirty="0"/>
              <a:t>Affidavit of Exemption from WC</a:t>
            </a:r>
          </a:p>
        </p:txBody>
      </p:sp>
      <p:graphicFrame>
        <p:nvGraphicFramePr>
          <p:cNvPr id="244740" name="Object 4"/>
          <p:cNvGraphicFramePr>
            <a:graphicFrameLocks noChangeAspect="1"/>
          </p:cNvGraphicFramePr>
          <p:nvPr>
            <p:ph idx="1"/>
          </p:nvPr>
        </p:nvGraphicFramePr>
        <p:xfrm>
          <a:off x="485322" y="1370920"/>
          <a:ext cx="7180263" cy="9290050"/>
        </p:xfrm>
        <a:graphic>
          <a:graphicData uri="http://schemas.openxmlformats.org/presentationml/2006/ole">
            <p:oleObj spid="_x0000_s244740" name="Acrobat Document" r:id="rId3" imgW="5830114" imgH="7542857" progId="AcroExch.Document.7">
              <p:embed/>
            </p:oleObj>
          </a:graphicData>
        </a:graphic>
      </p:graphicFrame>
      <p:sp>
        <p:nvSpPr>
          <p:cNvPr id="244742" name="Text Box 6"/>
          <p:cNvSpPr txBox="1">
            <a:spLocks noChangeArrowheads="1"/>
          </p:cNvSpPr>
          <p:nvPr/>
        </p:nvSpPr>
        <p:spPr bwMode="auto">
          <a:xfrm>
            <a:off x="7800975" y="0"/>
            <a:ext cx="1343025" cy="646331"/>
          </a:xfrm>
          <a:prstGeom prst="rect">
            <a:avLst/>
          </a:prstGeom>
          <a:noFill/>
          <a:ln w="9525">
            <a:noFill/>
            <a:miter lim="800000"/>
            <a:headEnd/>
            <a:tailEnd/>
          </a:ln>
          <a:effectLst/>
        </p:spPr>
        <p:txBody>
          <a:bodyPr>
            <a:spAutoFit/>
          </a:bodyPr>
          <a:lstStyle/>
          <a:p>
            <a:pPr eaLnBrk="1" hangingPunct="1">
              <a:spcBef>
                <a:spcPct val="50000"/>
              </a:spcBef>
            </a:pPr>
            <a:r>
              <a:rPr lang="en-US" dirty="0" err="1" smtClean="0">
                <a:latin typeface="Tahoma" pitchFamily="34" charset="0"/>
              </a:rPr>
              <a:t>Wkbk</a:t>
            </a:r>
            <a:r>
              <a:rPr lang="en-US" dirty="0" smtClean="0">
                <a:latin typeface="Tahoma" pitchFamily="34" charset="0"/>
              </a:rPr>
              <a:t> Pg </a:t>
            </a:r>
            <a:r>
              <a:rPr lang="en-US" dirty="0" smtClean="0">
                <a:latin typeface="Tahoma" pitchFamily="34" charset="0"/>
              </a:rPr>
              <a:t>60</a:t>
            </a:r>
            <a:endParaRPr lang="en-US" dirty="0">
              <a:latin typeface="Tahoma" pitchFamily="34" charset="0"/>
            </a:endParaRPr>
          </a:p>
        </p:txBody>
      </p:sp>
    </p:spTree>
  </p:cSld>
  <p:clrMapOvr>
    <a:masterClrMapping/>
  </p:clrMapOvr>
  <p:transition>
    <p:pull dir="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Rot="1" noChangeArrowheads="1"/>
          </p:cNvSpPr>
          <p:nvPr>
            <p:ph type="title"/>
          </p:nvPr>
        </p:nvSpPr>
        <p:spPr>
          <a:xfrm>
            <a:off x="457200" y="434292"/>
            <a:ext cx="8229600" cy="1143000"/>
          </a:xfrm>
        </p:spPr>
        <p:txBody>
          <a:bodyPr/>
          <a:lstStyle/>
          <a:p>
            <a:r>
              <a:rPr lang="en-US" sz="4000" dirty="0"/>
              <a:t>Independent Contractor Checklist</a:t>
            </a:r>
            <a:br>
              <a:rPr lang="en-US" sz="4000" dirty="0"/>
            </a:br>
            <a:endParaRPr lang="en-US" sz="4000" dirty="0"/>
          </a:p>
        </p:txBody>
      </p:sp>
      <p:sp>
        <p:nvSpPr>
          <p:cNvPr id="180232" name="Rectangle 8"/>
          <p:cNvSpPr>
            <a:spLocks noGrp="1" noChangeArrowheads="1"/>
          </p:cNvSpPr>
          <p:nvPr>
            <p:ph type="body" sz="half" idx="1"/>
          </p:nvPr>
        </p:nvSpPr>
        <p:spPr>
          <a:xfrm>
            <a:off x="457200" y="1971675"/>
            <a:ext cx="4038600" cy="4525963"/>
          </a:xfrm>
        </p:spPr>
        <p:txBody>
          <a:bodyPr/>
          <a:lstStyle/>
          <a:p>
            <a:pPr>
              <a:buFont typeface="Wingdings" pitchFamily="2" charset="2"/>
              <a:buChar char="q"/>
            </a:pPr>
            <a:r>
              <a:rPr lang="en-US"/>
              <a:t>1. Independent from contractor</a:t>
            </a:r>
          </a:p>
          <a:p>
            <a:pPr>
              <a:buFont typeface="Wingdings" pitchFamily="2" charset="2"/>
              <a:buChar char="q"/>
            </a:pPr>
            <a:r>
              <a:rPr lang="en-US"/>
              <a:t>2. Little control</a:t>
            </a:r>
          </a:p>
          <a:p>
            <a:pPr>
              <a:buFont typeface="Wingdings" pitchFamily="2" charset="2"/>
              <a:buChar char="q"/>
            </a:pPr>
            <a:r>
              <a:rPr lang="en-US"/>
              <a:t>3. Distinct occupation</a:t>
            </a:r>
          </a:p>
          <a:p>
            <a:pPr>
              <a:buFont typeface="Wingdings" pitchFamily="2" charset="2"/>
              <a:buChar char="q"/>
            </a:pPr>
            <a:r>
              <a:rPr lang="en-US"/>
              <a:t>4. Usually done by specialist</a:t>
            </a:r>
          </a:p>
          <a:p>
            <a:pPr>
              <a:buFont typeface="Wingdings" pitchFamily="2" charset="2"/>
              <a:buChar char="q"/>
            </a:pPr>
            <a:r>
              <a:rPr lang="en-US"/>
              <a:t>5. Requires special skills</a:t>
            </a:r>
          </a:p>
          <a:p>
            <a:pPr>
              <a:buFont typeface="Wingdings" pitchFamily="2" charset="2"/>
              <a:buChar char="q"/>
            </a:pPr>
            <a:r>
              <a:rPr lang="en-US"/>
              <a:t>6. Tools not supplied</a:t>
            </a:r>
          </a:p>
        </p:txBody>
      </p:sp>
      <p:sp>
        <p:nvSpPr>
          <p:cNvPr id="180233" name="Rectangle 9"/>
          <p:cNvSpPr>
            <a:spLocks noGrp="1" noChangeArrowheads="1"/>
          </p:cNvSpPr>
          <p:nvPr>
            <p:ph type="body" sz="half" idx="2"/>
          </p:nvPr>
        </p:nvSpPr>
        <p:spPr>
          <a:xfrm>
            <a:off x="4648200" y="1971675"/>
            <a:ext cx="4038600" cy="4525963"/>
          </a:xfrm>
        </p:spPr>
        <p:txBody>
          <a:bodyPr/>
          <a:lstStyle/>
          <a:p>
            <a:pPr>
              <a:buFont typeface="Wingdings" pitchFamily="2" charset="2"/>
              <a:buChar char="q"/>
            </a:pPr>
            <a:r>
              <a:rPr lang="en-US"/>
              <a:t>7. Length of  job is short</a:t>
            </a:r>
          </a:p>
          <a:p>
            <a:pPr>
              <a:buFont typeface="Wingdings" pitchFamily="2" charset="2"/>
              <a:buChar char="q"/>
            </a:pPr>
            <a:r>
              <a:rPr lang="en-US"/>
              <a:t>8. Paid as a separate contractor</a:t>
            </a:r>
          </a:p>
          <a:p>
            <a:pPr>
              <a:buFont typeface="Wingdings" pitchFamily="2" charset="2"/>
              <a:buChar char="q"/>
            </a:pPr>
            <a:r>
              <a:rPr lang="en-US"/>
              <a:t>9. Not regular business of employer</a:t>
            </a:r>
          </a:p>
          <a:p>
            <a:pPr>
              <a:buFont typeface="Wingdings" pitchFamily="2" charset="2"/>
              <a:buChar char="q"/>
            </a:pPr>
            <a:r>
              <a:rPr lang="en-US"/>
              <a:t>10. You do not consider yourself an employee</a:t>
            </a:r>
          </a:p>
          <a:p>
            <a:pPr>
              <a:buFont typeface="Wingdings" pitchFamily="2" charset="2"/>
              <a:buChar char="q"/>
            </a:pPr>
            <a:r>
              <a:rPr lang="en-US"/>
              <a:t>11. Cannot terminate without liability</a:t>
            </a:r>
          </a:p>
        </p:txBody>
      </p:sp>
      <p:sp>
        <p:nvSpPr>
          <p:cNvPr id="180228" name="Text Box 4"/>
          <p:cNvSpPr txBox="1">
            <a:spLocks noChangeArrowheads="1"/>
          </p:cNvSpPr>
          <p:nvPr/>
        </p:nvSpPr>
        <p:spPr bwMode="auto">
          <a:xfrm>
            <a:off x="914400" y="885825"/>
            <a:ext cx="7373938" cy="1066800"/>
          </a:xfrm>
          <a:prstGeom prst="rect">
            <a:avLst/>
          </a:prstGeom>
          <a:noFill/>
          <a:ln w="9525">
            <a:noFill/>
            <a:miter lim="800000"/>
            <a:headEnd/>
            <a:tailEnd type="none" w="lg" len="lg"/>
          </a:ln>
          <a:effectLst/>
        </p:spPr>
        <p:txBody>
          <a:bodyPr>
            <a:spAutoFit/>
          </a:bodyPr>
          <a:lstStyle/>
          <a:p>
            <a:pPr>
              <a:spcBef>
                <a:spcPct val="50000"/>
              </a:spcBef>
            </a:pPr>
            <a:r>
              <a:rPr lang="en-US" sz="3200" b="1">
                <a:solidFill>
                  <a:schemeClr val="hlink"/>
                </a:solidFill>
                <a:effectLst>
                  <a:outerShdw blurRad="38100" dist="38100" dir="2700000" algn="tl">
                    <a:srgbClr val="000000"/>
                  </a:outerShdw>
                </a:effectLst>
              </a:rPr>
              <a:t>If 6 or more do not apply, then not an Independent Contractor</a:t>
            </a:r>
          </a:p>
        </p:txBody>
      </p:sp>
      <p:sp>
        <p:nvSpPr>
          <p:cNvPr id="180234" name="Text Box 10"/>
          <p:cNvSpPr txBox="1">
            <a:spLocks noChangeArrowheads="1"/>
          </p:cNvSpPr>
          <p:nvPr/>
        </p:nvSpPr>
        <p:spPr bwMode="auto">
          <a:xfrm>
            <a:off x="7242629" y="0"/>
            <a:ext cx="1901371" cy="369332"/>
          </a:xfrm>
          <a:prstGeom prst="rect">
            <a:avLst/>
          </a:prstGeom>
          <a:noFill/>
          <a:ln w="9525">
            <a:noFill/>
            <a:miter lim="800000"/>
            <a:headEnd/>
            <a:tailEnd/>
          </a:ln>
          <a:effectLst/>
        </p:spPr>
        <p:txBody>
          <a:bodyPr wrap="square">
            <a:spAutoFit/>
          </a:bodyPr>
          <a:lstStyle/>
          <a:p>
            <a:pPr algn="r" eaLnBrk="1" hangingPunct="1">
              <a:spcBef>
                <a:spcPct val="50000"/>
              </a:spcBef>
            </a:pPr>
            <a:r>
              <a:rPr lang="en-US" dirty="0" err="1" smtClean="0">
                <a:latin typeface="Tahoma" pitchFamily="34" charset="0"/>
              </a:rPr>
              <a:t>Wkbk</a:t>
            </a:r>
            <a:r>
              <a:rPr lang="en-US" dirty="0" smtClean="0">
                <a:latin typeface="Tahoma" pitchFamily="34" charset="0"/>
              </a:rPr>
              <a:t> Pg </a:t>
            </a:r>
            <a:r>
              <a:rPr lang="en-US" dirty="0" smtClean="0">
                <a:latin typeface="Tahoma" pitchFamily="34" charset="0"/>
              </a:rPr>
              <a:t>61</a:t>
            </a:r>
            <a:endParaRPr lang="en-US" dirty="0">
              <a:latin typeface="Tahoma" pitchFamily="34" charset="0"/>
            </a:endParaRPr>
          </a:p>
        </p:txBody>
      </p:sp>
    </p:spTree>
  </p:cSld>
  <p:clrMapOvr>
    <a:masterClrMapping/>
  </p:clrMapOvr>
  <p:transition spd="med">
    <p:pull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Rectangle 4"/>
          <p:cNvSpPr>
            <a:spLocks noGrp="1" noRot="1" noChangeArrowheads="1"/>
          </p:cNvSpPr>
          <p:nvPr>
            <p:ph type="title"/>
          </p:nvPr>
        </p:nvSpPr>
        <p:spPr>
          <a:xfrm>
            <a:off x="457200" y="274638"/>
            <a:ext cx="8229600" cy="698500"/>
          </a:xfrm>
        </p:spPr>
        <p:txBody>
          <a:bodyPr/>
          <a:lstStyle/>
          <a:p>
            <a:pPr algn="l"/>
            <a:r>
              <a:rPr lang="en-US" dirty="0"/>
              <a:t>Are You An Employer?, 11-20</a:t>
            </a:r>
          </a:p>
        </p:txBody>
      </p:sp>
      <p:sp>
        <p:nvSpPr>
          <p:cNvPr id="50181" name="Rectangle 5"/>
          <p:cNvSpPr>
            <a:spLocks noGrp="1" noChangeArrowheads="1"/>
          </p:cNvSpPr>
          <p:nvPr>
            <p:ph type="body" sz="half" idx="1"/>
          </p:nvPr>
        </p:nvSpPr>
        <p:spPr>
          <a:xfrm>
            <a:off x="457200" y="1371600"/>
            <a:ext cx="4038600" cy="4648200"/>
          </a:xfrm>
        </p:spPr>
        <p:txBody>
          <a:bodyPr/>
          <a:lstStyle/>
          <a:p>
            <a:pPr marL="577850" indent="-577850">
              <a:lnSpc>
                <a:spcPct val="90000"/>
              </a:lnSpc>
              <a:buSzPct val="80000"/>
              <a:buFont typeface="Wingdings" pitchFamily="2" charset="2"/>
              <a:buAutoNum type="arabicPeriod" startAt="11"/>
            </a:pPr>
            <a:r>
              <a:rPr lang="en-US"/>
              <a:t>Oral or written reports</a:t>
            </a:r>
          </a:p>
          <a:p>
            <a:pPr marL="577850" indent="-577850">
              <a:lnSpc>
                <a:spcPct val="90000"/>
              </a:lnSpc>
              <a:buSzPct val="80000"/>
              <a:buFont typeface="Wingdings" pitchFamily="2" charset="2"/>
              <a:buAutoNum type="arabicPeriod" startAt="11"/>
            </a:pPr>
            <a:r>
              <a:rPr lang="en-US"/>
              <a:t>Payment by hour, week, month</a:t>
            </a:r>
          </a:p>
          <a:p>
            <a:pPr marL="577850" indent="-577850">
              <a:lnSpc>
                <a:spcPct val="90000"/>
              </a:lnSpc>
              <a:buSzPct val="80000"/>
              <a:buFont typeface="Wingdings" pitchFamily="2" charset="2"/>
              <a:buAutoNum type="arabicPeriod" startAt="11"/>
            </a:pPr>
            <a:r>
              <a:rPr lang="en-US"/>
              <a:t>Payment of business expenses</a:t>
            </a:r>
          </a:p>
          <a:p>
            <a:pPr marL="577850" indent="-577850">
              <a:lnSpc>
                <a:spcPct val="90000"/>
              </a:lnSpc>
              <a:buSzPct val="80000"/>
              <a:buFont typeface="Wingdings" pitchFamily="2" charset="2"/>
              <a:buAutoNum type="arabicPeriod" startAt="11"/>
            </a:pPr>
            <a:r>
              <a:rPr lang="en-US"/>
              <a:t>Furnishing of tools and materials</a:t>
            </a:r>
          </a:p>
          <a:p>
            <a:pPr marL="577850" indent="-577850">
              <a:lnSpc>
                <a:spcPct val="90000"/>
              </a:lnSpc>
              <a:buSzPct val="80000"/>
              <a:buFont typeface="Wingdings" pitchFamily="2" charset="2"/>
              <a:buAutoNum type="arabicPeriod" startAt="11"/>
            </a:pPr>
            <a:r>
              <a:rPr lang="en-US"/>
              <a:t>Significant investment</a:t>
            </a:r>
          </a:p>
        </p:txBody>
      </p:sp>
      <p:sp>
        <p:nvSpPr>
          <p:cNvPr id="50182" name="Rectangle 6"/>
          <p:cNvSpPr>
            <a:spLocks noGrp="1" noChangeArrowheads="1"/>
          </p:cNvSpPr>
          <p:nvPr>
            <p:ph type="body" sz="half" idx="2"/>
          </p:nvPr>
        </p:nvSpPr>
        <p:spPr>
          <a:xfrm>
            <a:off x="4976813" y="1371600"/>
            <a:ext cx="4038600" cy="4408488"/>
          </a:xfrm>
        </p:spPr>
        <p:txBody>
          <a:bodyPr/>
          <a:lstStyle/>
          <a:p>
            <a:pPr marL="533400" indent="-533400">
              <a:buSzPct val="80000"/>
              <a:buFont typeface="Wingdings" pitchFamily="2" charset="2"/>
              <a:buAutoNum type="arabicPeriod" startAt="16"/>
            </a:pPr>
            <a:r>
              <a:rPr lang="en-US"/>
              <a:t>Realization of profit or loss</a:t>
            </a:r>
          </a:p>
          <a:p>
            <a:pPr marL="533400" indent="-533400">
              <a:buSzPct val="80000"/>
              <a:buFont typeface="Wingdings" pitchFamily="2" charset="2"/>
              <a:buAutoNum type="arabicPeriod" startAt="16"/>
            </a:pPr>
            <a:r>
              <a:rPr lang="en-US"/>
              <a:t>Working for more than one firm at a time</a:t>
            </a:r>
          </a:p>
          <a:p>
            <a:pPr marL="533400" indent="-533400">
              <a:buSzPct val="80000"/>
              <a:buFont typeface="Wingdings" pitchFamily="2" charset="2"/>
              <a:buAutoNum type="arabicPeriod" startAt="16"/>
            </a:pPr>
            <a:r>
              <a:rPr lang="en-US"/>
              <a:t>Making services available to the public</a:t>
            </a:r>
          </a:p>
          <a:p>
            <a:pPr marL="533400" indent="-533400">
              <a:buSzPct val="80000"/>
              <a:buFont typeface="Wingdings" pitchFamily="2" charset="2"/>
              <a:buAutoNum type="arabicPeriod" startAt="16"/>
            </a:pPr>
            <a:r>
              <a:rPr lang="en-US"/>
              <a:t>Right to discharge</a:t>
            </a:r>
          </a:p>
          <a:p>
            <a:pPr marL="533400" indent="-533400">
              <a:buSzPct val="80000"/>
              <a:buFont typeface="Wingdings" pitchFamily="2" charset="2"/>
              <a:buAutoNum type="arabicPeriod" startAt="16"/>
            </a:pPr>
            <a:r>
              <a:rPr lang="en-US"/>
              <a:t>Right to terminate</a:t>
            </a:r>
          </a:p>
        </p:txBody>
      </p:sp>
      <p:sp>
        <p:nvSpPr>
          <p:cNvPr id="50183" name="Text Box 7"/>
          <p:cNvSpPr txBox="1">
            <a:spLocks noChangeArrowheads="1"/>
          </p:cNvSpPr>
          <p:nvPr/>
        </p:nvSpPr>
        <p:spPr bwMode="auto">
          <a:xfrm>
            <a:off x="7800975" y="0"/>
            <a:ext cx="1343025" cy="641350"/>
          </a:xfrm>
          <a:prstGeom prst="rect">
            <a:avLst/>
          </a:prstGeom>
          <a:noFill/>
          <a:ln w="9525">
            <a:noFill/>
            <a:miter lim="800000"/>
            <a:headEnd/>
            <a:tailEnd/>
          </a:ln>
          <a:effectLst/>
        </p:spPr>
        <p:txBody>
          <a:bodyPr>
            <a:spAutoFit/>
          </a:bodyPr>
          <a:lstStyle/>
          <a:p>
            <a:pPr eaLnBrk="1" hangingPunct="1">
              <a:spcBef>
                <a:spcPct val="50000"/>
              </a:spcBef>
            </a:pPr>
            <a:r>
              <a:rPr lang="en-US" dirty="0">
                <a:latin typeface="Tahoma" pitchFamily="34" charset="0"/>
              </a:rPr>
              <a:t>Workbook Page 2</a:t>
            </a:r>
          </a:p>
        </p:txBody>
      </p:sp>
      <p:sp>
        <p:nvSpPr>
          <p:cNvPr id="50187" name="AutoShape 11"/>
          <p:cNvSpPr>
            <a:spLocks noChangeArrowheads="1"/>
          </p:cNvSpPr>
          <p:nvPr/>
        </p:nvSpPr>
        <p:spPr bwMode="auto">
          <a:xfrm>
            <a:off x="4587875" y="4221163"/>
            <a:ext cx="463550" cy="365125"/>
          </a:xfrm>
          <a:prstGeom prst="star5">
            <a:avLst/>
          </a:prstGeom>
          <a:solidFill>
            <a:srgbClr val="FFFFFF"/>
          </a:solidFill>
          <a:ln w="9525">
            <a:solidFill>
              <a:schemeClr val="tx1"/>
            </a:solidFill>
            <a:miter lim="800000"/>
            <a:headEnd/>
            <a:tailEnd type="none" w="lg" len="lg"/>
          </a:ln>
          <a:effectLst/>
        </p:spPr>
        <p:txBody>
          <a:bodyPr wrap="none" anchor="ctr"/>
          <a:lstStyle/>
          <a:p>
            <a:endParaRPr lang="en-US"/>
          </a:p>
        </p:txBody>
      </p:sp>
      <p:sp>
        <p:nvSpPr>
          <p:cNvPr id="50188" name="AutoShape 12"/>
          <p:cNvSpPr>
            <a:spLocks noChangeArrowheads="1"/>
          </p:cNvSpPr>
          <p:nvPr/>
        </p:nvSpPr>
        <p:spPr bwMode="auto">
          <a:xfrm>
            <a:off x="114300" y="4419600"/>
            <a:ext cx="463550" cy="365125"/>
          </a:xfrm>
          <a:prstGeom prst="star5">
            <a:avLst/>
          </a:prstGeom>
          <a:solidFill>
            <a:srgbClr val="FFFFFF"/>
          </a:solidFill>
          <a:ln w="9525">
            <a:solidFill>
              <a:schemeClr val="tx1"/>
            </a:solidFill>
            <a:miter lim="800000"/>
            <a:headEnd/>
            <a:tailEnd type="none" w="lg" len="lg"/>
          </a:ln>
          <a:effectLst/>
        </p:spPr>
        <p:txBody>
          <a:bodyPr wrap="none" anchor="ctr"/>
          <a:lstStyle/>
          <a:p>
            <a:endParaRPr lang="en-US"/>
          </a:p>
        </p:txBody>
      </p:sp>
      <p:sp>
        <p:nvSpPr>
          <p:cNvPr id="50189" name="AutoShape 13"/>
          <p:cNvSpPr>
            <a:spLocks noChangeArrowheads="1"/>
          </p:cNvSpPr>
          <p:nvPr/>
        </p:nvSpPr>
        <p:spPr bwMode="auto">
          <a:xfrm>
            <a:off x="114300" y="3570288"/>
            <a:ext cx="463550" cy="365125"/>
          </a:xfrm>
          <a:prstGeom prst="star5">
            <a:avLst/>
          </a:prstGeom>
          <a:solidFill>
            <a:srgbClr val="FFFFFF"/>
          </a:solidFill>
          <a:ln w="9525">
            <a:solidFill>
              <a:schemeClr val="tx1"/>
            </a:solidFill>
            <a:miter lim="800000"/>
            <a:headEnd/>
            <a:tailEnd type="none" w="lg" len="lg"/>
          </a:ln>
          <a:effectLst/>
        </p:spPr>
        <p:txBody>
          <a:bodyPr wrap="none" anchor="ctr"/>
          <a:lstStyle/>
          <a:p>
            <a:endParaRPr lang="en-US"/>
          </a:p>
        </p:txBody>
      </p:sp>
    </p:spTree>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50187"/>
                                        </p:tgtEl>
                                        <p:attrNameLst>
                                          <p:attrName>style.visibility</p:attrName>
                                        </p:attrNameLst>
                                      </p:cBhvr>
                                      <p:to>
                                        <p:strVal val="visible"/>
                                      </p:to>
                                    </p:set>
                                    <p:anim calcmode="lin" valueType="num">
                                      <p:cBhvr>
                                        <p:cTn id="7" dur="2000" fill="hold"/>
                                        <p:tgtEl>
                                          <p:spTgt spid="50187"/>
                                        </p:tgtEl>
                                        <p:attrNameLst>
                                          <p:attrName>ppt_w</p:attrName>
                                        </p:attrNameLst>
                                      </p:cBhvr>
                                      <p:tavLst>
                                        <p:tav tm="0">
                                          <p:val>
                                            <p:fltVal val="0"/>
                                          </p:val>
                                        </p:tav>
                                        <p:tav tm="100000">
                                          <p:val>
                                            <p:strVal val="#ppt_w"/>
                                          </p:val>
                                        </p:tav>
                                      </p:tavLst>
                                    </p:anim>
                                    <p:anim calcmode="lin" valueType="num">
                                      <p:cBhvr>
                                        <p:cTn id="8" dur="2000" fill="hold"/>
                                        <p:tgtEl>
                                          <p:spTgt spid="50187"/>
                                        </p:tgtEl>
                                        <p:attrNameLst>
                                          <p:attrName>ppt_h</p:attrName>
                                        </p:attrNameLst>
                                      </p:cBhvr>
                                      <p:tavLst>
                                        <p:tav tm="0">
                                          <p:val>
                                            <p:fltVal val="0"/>
                                          </p:val>
                                        </p:tav>
                                        <p:tav tm="100000">
                                          <p:val>
                                            <p:strVal val="#ppt_h"/>
                                          </p:val>
                                        </p:tav>
                                      </p:tavLst>
                                    </p:anim>
                                    <p:anim calcmode="lin" valueType="num">
                                      <p:cBhvr>
                                        <p:cTn id="9" dur="2000" fill="hold"/>
                                        <p:tgtEl>
                                          <p:spTgt spid="50187"/>
                                        </p:tgtEl>
                                        <p:attrNameLst>
                                          <p:attrName>style.rotation</p:attrName>
                                        </p:attrNameLst>
                                      </p:cBhvr>
                                      <p:tavLst>
                                        <p:tav tm="0">
                                          <p:val>
                                            <p:fltVal val="90"/>
                                          </p:val>
                                        </p:tav>
                                        <p:tav tm="100000">
                                          <p:val>
                                            <p:fltVal val="0"/>
                                          </p:val>
                                        </p:tav>
                                      </p:tavLst>
                                    </p:anim>
                                    <p:animEffect transition="in" filter="fade">
                                      <p:cBhvr>
                                        <p:cTn id="10" dur="2000"/>
                                        <p:tgtEl>
                                          <p:spTgt spid="50187"/>
                                        </p:tgtEl>
                                      </p:cBhvr>
                                    </p:animEffect>
                                  </p:childTnLst>
                                </p:cTn>
                              </p:par>
                              <p:par>
                                <p:cTn id="11" presetID="31" presetClass="entr" presetSubtype="0" fill="hold" grpId="0" nodeType="withEffect">
                                  <p:stCondLst>
                                    <p:cond delay="0"/>
                                  </p:stCondLst>
                                  <p:iterate type="lt">
                                    <p:tmPct val="5000"/>
                                  </p:iterate>
                                  <p:childTnLst>
                                    <p:set>
                                      <p:cBhvr>
                                        <p:cTn id="12" dur="1" fill="hold">
                                          <p:stCondLst>
                                            <p:cond delay="0"/>
                                          </p:stCondLst>
                                        </p:cTn>
                                        <p:tgtEl>
                                          <p:spTgt spid="50189"/>
                                        </p:tgtEl>
                                        <p:attrNameLst>
                                          <p:attrName>style.visibility</p:attrName>
                                        </p:attrNameLst>
                                      </p:cBhvr>
                                      <p:to>
                                        <p:strVal val="visible"/>
                                      </p:to>
                                    </p:set>
                                    <p:anim calcmode="lin" valueType="num">
                                      <p:cBhvr>
                                        <p:cTn id="13" dur="1000" fill="hold"/>
                                        <p:tgtEl>
                                          <p:spTgt spid="50189"/>
                                        </p:tgtEl>
                                        <p:attrNameLst>
                                          <p:attrName>ppt_w</p:attrName>
                                        </p:attrNameLst>
                                      </p:cBhvr>
                                      <p:tavLst>
                                        <p:tav tm="0">
                                          <p:val>
                                            <p:fltVal val="0"/>
                                          </p:val>
                                        </p:tav>
                                        <p:tav tm="100000">
                                          <p:val>
                                            <p:strVal val="#ppt_w"/>
                                          </p:val>
                                        </p:tav>
                                      </p:tavLst>
                                    </p:anim>
                                    <p:anim calcmode="lin" valueType="num">
                                      <p:cBhvr>
                                        <p:cTn id="14" dur="1000" fill="hold"/>
                                        <p:tgtEl>
                                          <p:spTgt spid="50189"/>
                                        </p:tgtEl>
                                        <p:attrNameLst>
                                          <p:attrName>ppt_h</p:attrName>
                                        </p:attrNameLst>
                                      </p:cBhvr>
                                      <p:tavLst>
                                        <p:tav tm="0">
                                          <p:val>
                                            <p:fltVal val="0"/>
                                          </p:val>
                                        </p:tav>
                                        <p:tav tm="100000">
                                          <p:val>
                                            <p:strVal val="#ppt_h"/>
                                          </p:val>
                                        </p:tav>
                                      </p:tavLst>
                                    </p:anim>
                                    <p:anim calcmode="lin" valueType="num">
                                      <p:cBhvr>
                                        <p:cTn id="15" dur="1000" fill="hold"/>
                                        <p:tgtEl>
                                          <p:spTgt spid="50189"/>
                                        </p:tgtEl>
                                        <p:attrNameLst>
                                          <p:attrName>style.rotation</p:attrName>
                                        </p:attrNameLst>
                                      </p:cBhvr>
                                      <p:tavLst>
                                        <p:tav tm="0">
                                          <p:val>
                                            <p:fltVal val="90"/>
                                          </p:val>
                                        </p:tav>
                                        <p:tav tm="100000">
                                          <p:val>
                                            <p:fltVal val="0"/>
                                          </p:val>
                                        </p:tav>
                                      </p:tavLst>
                                    </p:anim>
                                    <p:animEffect transition="in" filter="fade">
                                      <p:cBhvr>
                                        <p:cTn id="16" dur="1000"/>
                                        <p:tgtEl>
                                          <p:spTgt spid="50189"/>
                                        </p:tgtEl>
                                      </p:cBhvr>
                                    </p:animEffect>
                                  </p:childTnLst>
                                </p:cTn>
                              </p:par>
                              <p:par>
                                <p:cTn id="17" presetID="31" presetClass="entr" presetSubtype="0" fill="hold" grpId="0" nodeType="withEffect">
                                  <p:stCondLst>
                                    <p:cond delay="0"/>
                                  </p:stCondLst>
                                  <p:iterate type="lt">
                                    <p:tmPct val="5000"/>
                                  </p:iterate>
                                  <p:childTnLst>
                                    <p:set>
                                      <p:cBhvr>
                                        <p:cTn id="18" dur="1" fill="hold">
                                          <p:stCondLst>
                                            <p:cond delay="0"/>
                                          </p:stCondLst>
                                        </p:cTn>
                                        <p:tgtEl>
                                          <p:spTgt spid="50188"/>
                                        </p:tgtEl>
                                        <p:attrNameLst>
                                          <p:attrName>style.visibility</p:attrName>
                                        </p:attrNameLst>
                                      </p:cBhvr>
                                      <p:to>
                                        <p:strVal val="visible"/>
                                      </p:to>
                                    </p:set>
                                    <p:anim calcmode="lin" valueType="num">
                                      <p:cBhvr>
                                        <p:cTn id="19" dur="1000" fill="hold"/>
                                        <p:tgtEl>
                                          <p:spTgt spid="50188"/>
                                        </p:tgtEl>
                                        <p:attrNameLst>
                                          <p:attrName>ppt_w</p:attrName>
                                        </p:attrNameLst>
                                      </p:cBhvr>
                                      <p:tavLst>
                                        <p:tav tm="0">
                                          <p:val>
                                            <p:fltVal val="0"/>
                                          </p:val>
                                        </p:tav>
                                        <p:tav tm="100000">
                                          <p:val>
                                            <p:strVal val="#ppt_w"/>
                                          </p:val>
                                        </p:tav>
                                      </p:tavLst>
                                    </p:anim>
                                    <p:anim calcmode="lin" valueType="num">
                                      <p:cBhvr>
                                        <p:cTn id="20" dur="1000" fill="hold"/>
                                        <p:tgtEl>
                                          <p:spTgt spid="50188"/>
                                        </p:tgtEl>
                                        <p:attrNameLst>
                                          <p:attrName>ppt_h</p:attrName>
                                        </p:attrNameLst>
                                      </p:cBhvr>
                                      <p:tavLst>
                                        <p:tav tm="0">
                                          <p:val>
                                            <p:fltVal val="0"/>
                                          </p:val>
                                        </p:tav>
                                        <p:tav tm="100000">
                                          <p:val>
                                            <p:strVal val="#ppt_h"/>
                                          </p:val>
                                        </p:tav>
                                      </p:tavLst>
                                    </p:anim>
                                    <p:anim calcmode="lin" valueType="num">
                                      <p:cBhvr>
                                        <p:cTn id="21" dur="1000" fill="hold"/>
                                        <p:tgtEl>
                                          <p:spTgt spid="50188"/>
                                        </p:tgtEl>
                                        <p:attrNameLst>
                                          <p:attrName>style.rotation</p:attrName>
                                        </p:attrNameLst>
                                      </p:cBhvr>
                                      <p:tavLst>
                                        <p:tav tm="0">
                                          <p:val>
                                            <p:fltVal val="90"/>
                                          </p:val>
                                        </p:tav>
                                        <p:tav tm="100000">
                                          <p:val>
                                            <p:fltVal val="0"/>
                                          </p:val>
                                        </p:tav>
                                      </p:tavLst>
                                    </p:anim>
                                    <p:animEffect transition="in" filter="fade">
                                      <p:cBhvr>
                                        <p:cTn id="22" dur="1000"/>
                                        <p:tgtEl>
                                          <p:spTgt spid="50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7" grpId="0" animBg="1"/>
      <p:bldP spid="50188" grpId="0" animBg="1"/>
      <p:bldP spid="5018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Family of Five Exemption</a:t>
            </a:r>
            <a:endParaRPr lang="en-US" dirty="0"/>
          </a:p>
        </p:txBody>
      </p:sp>
      <p:sp>
        <p:nvSpPr>
          <p:cNvPr id="3" name="Content Placeholder 2"/>
          <p:cNvSpPr>
            <a:spLocks noGrp="1"/>
          </p:cNvSpPr>
          <p:nvPr>
            <p:ph idx="1"/>
          </p:nvPr>
        </p:nvSpPr>
        <p:spPr/>
        <p:txBody>
          <a:bodyPr/>
          <a:lstStyle/>
          <a:p>
            <a:r>
              <a:rPr lang="en-US" dirty="0" smtClean="0"/>
              <a:t>Five or less total employees, all of whom are related to the employer by blood or marriage.</a:t>
            </a:r>
          </a:p>
          <a:p>
            <a:r>
              <a:rPr lang="en-US" dirty="0" smtClean="0"/>
              <a:t>If you employee someone who claims this exemption:</a:t>
            </a:r>
          </a:p>
          <a:p>
            <a:pPr lvl="1"/>
            <a:r>
              <a:rPr lang="en-US" dirty="0" smtClean="0"/>
              <a:t>A statement specifically claiming this exemption must be on each invoice.</a:t>
            </a:r>
          </a:p>
          <a:p>
            <a:pPr lvl="1"/>
            <a:r>
              <a:rPr lang="en-US" dirty="0" smtClean="0"/>
              <a:t>Each of the working family members should sign each invoice and include their SSN.</a:t>
            </a:r>
            <a:endParaRPr lang="en-US" dirty="0"/>
          </a:p>
        </p:txBody>
      </p:sp>
      <p:sp>
        <p:nvSpPr>
          <p:cNvPr id="4" name="Text Box 6"/>
          <p:cNvSpPr txBox="1">
            <a:spLocks noChangeArrowheads="1"/>
          </p:cNvSpPr>
          <p:nvPr/>
        </p:nvSpPr>
        <p:spPr bwMode="auto">
          <a:xfrm>
            <a:off x="7800975" y="0"/>
            <a:ext cx="1343025" cy="641350"/>
          </a:xfrm>
          <a:prstGeom prst="rect">
            <a:avLst/>
          </a:prstGeom>
          <a:noFill/>
          <a:ln w="9525">
            <a:noFill/>
            <a:miter lim="800000"/>
            <a:headEnd/>
            <a:tailEnd/>
          </a:ln>
          <a:effectLst/>
        </p:spPr>
        <p:txBody>
          <a:bodyPr>
            <a:spAutoFit/>
          </a:bodyPr>
          <a:lstStyle/>
          <a:p>
            <a:pPr eaLnBrk="1" hangingPunct="1">
              <a:spcBef>
                <a:spcPct val="50000"/>
              </a:spcBef>
            </a:pPr>
            <a:r>
              <a:rPr lang="en-US" dirty="0">
                <a:latin typeface="Tahoma" pitchFamily="34" charset="0"/>
              </a:rPr>
              <a:t>Workbook Page </a:t>
            </a:r>
            <a:r>
              <a:rPr lang="en-US" dirty="0" smtClean="0">
                <a:latin typeface="Tahoma" pitchFamily="34" charset="0"/>
              </a:rPr>
              <a:t>62</a:t>
            </a:r>
            <a:endParaRPr lang="en-US" dirty="0">
              <a:latin typeface="Tahoma" pitchFamily="34" charset="0"/>
            </a:endParaRPr>
          </a:p>
        </p:txBody>
      </p:sp>
    </p:spTree>
  </p:cSld>
  <p:clrMapOvr>
    <a:masterClrMapping/>
  </p:clrMapOvr>
  <p:transition>
    <p:pull dir="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ctrTitle"/>
          </p:nvPr>
        </p:nvSpPr>
        <p:spPr/>
        <p:txBody>
          <a:bodyPr/>
          <a:lstStyle/>
          <a:p>
            <a:r>
              <a:rPr lang="en-US" dirty="0"/>
              <a:t>Section </a:t>
            </a:r>
            <a:r>
              <a:rPr lang="en-US" dirty="0" smtClean="0"/>
              <a:t>III</a:t>
            </a:r>
            <a:endParaRPr lang="en-US" dirty="0"/>
          </a:p>
        </p:txBody>
      </p:sp>
      <p:sp>
        <p:nvSpPr>
          <p:cNvPr id="262147" name="Rectangle 3"/>
          <p:cNvSpPr>
            <a:spLocks noGrp="1" noChangeArrowheads="1"/>
          </p:cNvSpPr>
          <p:nvPr>
            <p:ph type="subTitle" idx="1"/>
          </p:nvPr>
        </p:nvSpPr>
        <p:spPr/>
        <p:txBody>
          <a:bodyPr/>
          <a:lstStyle/>
          <a:p>
            <a:r>
              <a:rPr lang="en-US" sz="4400"/>
              <a:t>Housing Allowance – Who Gets It and How Much</a:t>
            </a:r>
          </a:p>
        </p:txBody>
      </p:sp>
      <p:sp>
        <p:nvSpPr>
          <p:cNvPr id="262148" name="Text Box 4"/>
          <p:cNvSpPr txBox="1">
            <a:spLocks noChangeArrowheads="1"/>
          </p:cNvSpPr>
          <p:nvPr/>
        </p:nvSpPr>
        <p:spPr bwMode="auto">
          <a:xfrm>
            <a:off x="7800975" y="0"/>
            <a:ext cx="1343025" cy="641350"/>
          </a:xfrm>
          <a:prstGeom prst="rect">
            <a:avLst/>
          </a:prstGeom>
          <a:noFill/>
          <a:ln w="9525">
            <a:noFill/>
            <a:miter lim="800000"/>
            <a:headEnd/>
            <a:tailEnd/>
          </a:ln>
          <a:effectLst/>
        </p:spPr>
        <p:txBody>
          <a:bodyPr>
            <a:spAutoFit/>
          </a:bodyPr>
          <a:lstStyle/>
          <a:p>
            <a:pPr eaLnBrk="1" hangingPunct="1">
              <a:spcBef>
                <a:spcPct val="50000"/>
              </a:spcBef>
            </a:pPr>
            <a:r>
              <a:rPr lang="en-US" dirty="0">
                <a:latin typeface="Tahoma" pitchFamily="34" charset="0"/>
              </a:rPr>
              <a:t>Workbook Page </a:t>
            </a:r>
            <a:r>
              <a:rPr lang="en-US" dirty="0" smtClean="0">
                <a:latin typeface="Tahoma" pitchFamily="34" charset="0"/>
              </a:rPr>
              <a:t>64</a:t>
            </a:r>
            <a:endParaRPr lang="en-US" dirty="0">
              <a:latin typeface="Tahoma" pitchFamily="34" charset="0"/>
            </a:endParaRPr>
          </a:p>
        </p:txBody>
      </p:sp>
    </p:spTree>
  </p:cSld>
  <p:clrMapOvr>
    <a:masterClrMapping/>
  </p:clrMapOvr>
  <p:transition>
    <p:pull dir="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3"/>
          <p:cNvSpPr>
            <a:spLocks noGrp="1" noChangeArrowheads="1"/>
          </p:cNvSpPr>
          <p:nvPr>
            <p:ph type="body" idx="1"/>
          </p:nvPr>
        </p:nvSpPr>
        <p:spPr>
          <a:xfrm>
            <a:off x="457200" y="2162628"/>
            <a:ext cx="8686800" cy="4250871"/>
          </a:xfrm>
        </p:spPr>
        <p:txBody>
          <a:bodyPr/>
          <a:lstStyle/>
          <a:p>
            <a:r>
              <a:rPr lang="en-US" dirty="0"/>
              <a:t>Who Qualifies? – Ministers </a:t>
            </a:r>
          </a:p>
          <a:p>
            <a:r>
              <a:rPr lang="en-US" dirty="0"/>
              <a:t>What is Included? – Home/Parsonage expenses</a:t>
            </a:r>
          </a:p>
          <a:p>
            <a:r>
              <a:rPr lang="en-US" dirty="0"/>
              <a:t>How Much can be Designated? – </a:t>
            </a:r>
            <a:br>
              <a:rPr lang="en-US" dirty="0"/>
            </a:br>
            <a:r>
              <a:rPr lang="en-US" dirty="0"/>
              <a:t>The least of:</a:t>
            </a:r>
          </a:p>
          <a:p>
            <a:pPr lvl="1">
              <a:lnSpc>
                <a:spcPct val="110000"/>
              </a:lnSpc>
            </a:pPr>
            <a:r>
              <a:rPr lang="en-US" dirty="0">
                <a:solidFill>
                  <a:schemeClr val="folHlink"/>
                </a:solidFill>
              </a:rPr>
              <a:t>Actual amount</a:t>
            </a:r>
          </a:p>
          <a:p>
            <a:pPr lvl="1">
              <a:lnSpc>
                <a:spcPct val="110000"/>
              </a:lnSpc>
            </a:pPr>
            <a:r>
              <a:rPr lang="en-US" dirty="0">
                <a:solidFill>
                  <a:schemeClr val="folHlink"/>
                </a:solidFill>
              </a:rPr>
              <a:t>Designated amount, cannot be retroactive</a:t>
            </a:r>
          </a:p>
          <a:p>
            <a:pPr lvl="1">
              <a:lnSpc>
                <a:spcPct val="110000"/>
              </a:lnSpc>
            </a:pPr>
            <a:r>
              <a:rPr lang="en-US" dirty="0">
                <a:solidFill>
                  <a:schemeClr val="folHlink"/>
                </a:solidFill>
              </a:rPr>
              <a:t>Fair rental value, including furnishing, utilities, etc.</a:t>
            </a:r>
          </a:p>
        </p:txBody>
      </p:sp>
      <p:pic>
        <p:nvPicPr>
          <p:cNvPr id="70661" name="Picture 5" descr="MCj03391500000[1]"/>
          <p:cNvPicPr>
            <a:picLocks noChangeAspect="1" noChangeArrowheads="1"/>
          </p:cNvPicPr>
          <p:nvPr/>
        </p:nvPicPr>
        <p:blipFill>
          <a:blip r:embed="rId2" cstate="print"/>
          <a:srcRect/>
          <a:stretch>
            <a:fillRect/>
          </a:stretch>
        </p:blipFill>
        <p:spPr bwMode="auto">
          <a:xfrm>
            <a:off x="7339466" y="1312863"/>
            <a:ext cx="1447800" cy="1447800"/>
          </a:xfrm>
          <a:prstGeom prst="rect">
            <a:avLst/>
          </a:prstGeom>
          <a:noFill/>
        </p:spPr>
      </p:pic>
      <p:sp>
        <p:nvSpPr>
          <p:cNvPr id="70658" name="Rectangle 2"/>
          <p:cNvSpPr>
            <a:spLocks noGrp="1" noRot="1" noChangeArrowheads="1"/>
          </p:cNvSpPr>
          <p:nvPr>
            <p:ph type="title"/>
          </p:nvPr>
        </p:nvSpPr>
        <p:spPr>
          <a:xfrm>
            <a:off x="457200" y="477834"/>
            <a:ext cx="8229600" cy="785812"/>
          </a:xfrm>
        </p:spPr>
        <p:txBody>
          <a:bodyPr/>
          <a:lstStyle/>
          <a:p>
            <a:r>
              <a:rPr lang="en-US" dirty="0"/>
              <a:t>Minister’s Housing Allowance</a:t>
            </a:r>
          </a:p>
        </p:txBody>
      </p:sp>
      <p:sp>
        <p:nvSpPr>
          <p:cNvPr id="70660" name="Text Box 4"/>
          <p:cNvSpPr txBox="1">
            <a:spLocks noChangeArrowheads="1"/>
          </p:cNvSpPr>
          <p:nvPr/>
        </p:nvSpPr>
        <p:spPr bwMode="auto">
          <a:xfrm>
            <a:off x="7702550" y="0"/>
            <a:ext cx="1441450" cy="641350"/>
          </a:xfrm>
          <a:prstGeom prst="rect">
            <a:avLst/>
          </a:prstGeom>
          <a:noFill/>
          <a:ln w="9525">
            <a:noFill/>
            <a:miter lim="800000"/>
            <a:headEnd/>
            <a:tailEnd/>
          </a:ln>
          <a:effectLst/>
        </p:spPr>
        <p:txBody>
          <a:bodyPr>
            <a:spAutoFit/>
          </a:bodyPr>
          <a:lstStyle/>
          <a:p>
            <a:pPr eaLnBrk="1" hangingPunct="1">
              <a:spcBef>
                <a:spcPct val="50000"/>
              </a:spcBef>
            </a:pPr>
            <a:r>
              <a:rPr lang="en-US" dirty="0">
                <a:latin typeface="Tahoma" pitchFamily="34" charset="0"/>
              </a:rPr>
              <a:t>Workbook Pages </a:t>
            </a:r>
            <a:r>
              <a:rPr lang="en-US" dirty="0" smtClean="0">
                <a:latin typeface="Tahoma" pitchFamily="34" charset="0"/>
              </a:rPr>
              <a:t>64</a:t>
            </a:r>
            <a:endParaRPr lang="en-US" dirty="0">
              <a:latin typeface="Tahoma" pitchFamily="34" charset="0"/>
            </a:endParaRPr>
          </a:p>
        </p:txBody>
      </p:sp>
    </p:spTree>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70661"/>
                                        </p:tgtEl>
                                        <p:attrNameLst>
                                          <p:attrName>style.visibility</p:attrName>
                                        </p:attrNameLst>
                                      </p:cBhvr>
                                      <p:to>
                                        <p:strVal val="visible"/>
                                      </p:to>
                                    </p:set>
                                    <p:animEffect transition="in" filter="blinds(horizontal)">
                                      <p:cBhvr>
                                        <p:cTn id="7" dur="2000"/>
                                        <p:tgtEl>
                                          <p:spTgt spid="70661"/>
                                        </p:tgtEl>
                                      </p:cBhvr>
                                    </p:animEffect>
                                  </p:childTnLst>
                                </p:cTn>
                              </p:par>
                            </p:childTnLst>
                          </p:cTn>
                        </p:par>
                        <p:par>
                          <p:cTn id="8" fill="hold">
                            <p:stCondLst>
                              <p:cond delay="2000"/>
                            </p:stCondLst>
                            <p:childTnLst>
                              <p:par>
                                <p:cTn id="9" presetID="2" presetClass="entr" presetSubtype="4" fill="hold" grpId="0" nodeType="afterEffect">
                                  <p:stCondLst>
                                    <p:cond delay="0"/>
                                  </p:stCondLst>
                                  <p:childTnLst>
                                    <p:set>
                                      <p:cBhvr>
                                        <p:cTn id="10" dur="1" fill="hold">
                                          <p:stCondLst>
                                            <p:cond delay="0"/>
                                          </p:stCondLst>
                                        </p:cTn>
                                        <p:tgtEl>
                                          <p:spTgt spid="70659">
                                            <p:txEl>
                                              <p:pRg st="0" end="0"/>
                                            </p:txEl>
                                          </p:spTgt>
                                        </p:tgtEl>
                                        <p:attrNameLst>
                                          <p:attrName>style.visibility</p:attrName>
                                        </p:attrNameLst>
                                      </p:cBhvr>
                                      <p:to>
                                        <p:strVal val="visible"/>
                                      </p:to>
                                    </p:set>
                                    <p:anim calcmode="lin" valueType="num">
                                      <p:cBhvr additive="base">
                                        <p:cTn id="11" dur="1000" fill="hold"/>
                                        <p:tgtEl>
                                          <p:spTgt spid="70659">
                                            <p:txEl>
                                              <p:pRg st="0" end="0"/>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70659">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3000"/>
                            </p:stCondLst>
                            <p:childTnLst>
                              <p:par>
                                <p:cTn id="14" presetID="2" presetClass="entr" presetSubtype="4" fill="hold" grpId="0" nodeType="afterEffect">
                                  <p:stCondLst>
                                    <p:cond delay="0"/>
                                  </p:stCondLst>
                                  <p:childTnLst>
                                    <p:set>
                                      <p:cBhvr>
                                        <p:cTn id="15" dur="1" fill="hold">
                                          <p:stCondLst>
                                            <p:cond delay="0"/>
                                          </p:stCondLst>
                                        </p:cTn>
                                        <p:tgtEl>
                                          <p:spTgt spid="70659">
                                            <p:txEl>
                                              <p:pRg st="1" end="1"/>
                                            </p:txEl>
                                          </p:spTgt>
                                        </p:tgtEl>
                                        <p:attrNameLst>
                                          <p:attrName>style.visibility</p:attrName>
                                        </p:attrNameLst>
                                      </p:cBhvr>
                                      <p:to>
                                        <p:strVal val="visible"/>
                                      </p:to>
                                    </p:set>
                                    <p:anim calcmode="lin" valueType="num">
                                      <p:cBhvr additive="base">
                                        <p:cTn id="16" dur="1000" fill="hold"/>
                                        <p:tgtEl>
                                          <p:spTgt spid="70659">
                                            <p:txEl>
                                              <p:pRg st="1" end="1"/>
                                            </p:txEl>
                                          </p:spTgt>
                                        </p:tgtEl>
                                        <p:attrNameLst>
                                          <p:attrName>ppt_x</p:attrName>
                                        </p:attrNameLst>
                                      </p:cBhvr>
                                      <p:tavLst>
                                        <p:tav tm="0">
                                          <p:val>
                                            <p:strVal val="#ppt_x"/>
                                          </p:val>
                                        </p:tav>
                                        <p:tav tm="100000">
                                          <p:val>
                                            <p:strVal val="#ppt_x"/>
                                          </p:val>
                                        </p:tav>
                                      </p:tavLst>
                                    </p:anim>
                                    <p:anim calcmode="lin" valueType="num">
                                      <p:cBhvr additive="base">
                                        <p:cTn id="17" dur="1000" fill="hold"/>
                                        <p:tgtEl>
                                          <p:spTgt spid="70659">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4000"/>
                            </p:stCondLst>
                            <p:childTnLst>
                              <p:par>
                                <p:cTn id="19" presetID="2" presetClass="entr" presetSubtype="4" fill="hold" grpId="0" nodeType="afterEffect">
                                  <p:stCondLst>
                                    <p:cond delay="0"/>
                                  </p:stCondLst>
                                  <p:childTnLst>
                                    <p:set>
                                      <p:cBhvr>
                                        <p:cTn id="20" dur="1" fill="hold">
                                          <p:stCondLst>
                                            <p:cond delay="0"/>
                                          </p:stCondLst>
                                        </p:cTn>
                                        <p:tgtEl>
                                          <p:spTgt spid="70659">
                                            <p:txEl>
                                              <p:pRg st="2" end="2"/>
                                            </p:txEl>
                                          </p:spTgt>
                                        </p:tgtEl>
                                        <p:attrNameLst>
                                          <p:attrName>style.visibility</p:attrName>
                                        </p:attrNameLst>
                                      </p:cBhvr>
                                      <p:to>
                                        <p:strVal val="visible"/>
                                      </p:to>
                                    </p:set>
                                    <p:anim calcmode="lin" valueType="num">
                                      <p:cBhvr additive="base">
                                        <p:cTn id="21" dur="1000" fill="hold"/>
                                        <p:tgtEl>
                                          <p:spTgt spid="70659">
                                            <p:txEl>
                                              <p:pRg st="2" end="2"/>
                                            </p:txEl>
                                          </p:spTgt>
                                        </p:tgtEl>
                                        <p:attrNameLst>
                                          <p:attrName>ppt_x</p:attrName>
                                        </p:attrNameLst>
                                      </p:cBhvr>
                                      <p:tavLst>
                                        <p:tav tm="0">
                                          <p:val>
                                            <p:strVal val="#ppt_x"/>
                                          </p:val>
                                        </p:tav>
                                        <p:tav tm="100000">
                                          <p:val>
                                            <p:strVal val="#ppt_x"/>
                                          </p:val>
                                        </p:tav>
                                      </p:tavLst>
                                    </p:anim>
                                    <p:anim calcmode="lin" valueType="num">
                                      <p:cBhvr additive="base">
                                        <p:cTn id="22" dur="1000" fill="hold"/>
                                        <p:tgtEl>
                                          <p:spTgt spid="70659">
                                            <p:txEl>
                                              <p:pRg st="2" end="2"/>
                                            </p:txEl>
                                          </p:spTgt>
                                        </p:tgtEl>
                                        <p:attrNameLst>
                                          <p:attrName>ppt_y</p:attrName>
                                        </p:attrNameLst>
                                      </p:cBhvr>
                                      <p:tavLst>
                                        <p:tav tm="0">
                                          <p:val>
                                            <p:strVal val="1+#ppt_h/2"/>
                                          </p:val>
                                        </p:tav>
                                        <p:tav tm="100000">
                                          <p:val>
                                            <p:strVal val="#ppt_y"/>
                                          </p:val>
                                        </p:tav>
                                      </p:tavLst>
                                    </p:anim>
                                  </p:childTnLst>
                                </p:cTn>
                              </p:par>
                            </p:childTnLst>
                          </p:cTn>
                        </p:par>
                        <p:par>
                          <p:cTn id="23" fill="hold">
                            <p:stCondLst>
                              <p:cond delay="5000"/>
                            </p:stCondLst>
                            <p:childTnLst>
                              <p:par>
                                <p:cTn id="24" presetID="2" presetClass="entr" presetSubtype="4" fill="hold" grpId="0" nodeType="afterEffect">
                                  <p:stCondLst>
                                    <p:cond delay="0"/>
                                  </p:stCondLst>
                                  <p:childTnLst>
                                    <p:set>
                                      <p:cBhvr>
                                        <p:cTn id="25" dur="1" fill="hold">
                                          <p:stCondLst>
                                            <p:cond delay="0"/>
                                          </p:stCondLst>
                                        </p:cTn>
                                        <p:tgtEl>
                                          <p:spTgt spid="70659">
                                            <p:txEl>
                                              <p:pRg st="3" end="3"/>
                                            </p:txEl>
                                          </p:spTgt>
                                        </p:tgtEl>
                                        <p:attrNameLst>
                                          <p:attrName>style.visibility</p:attrName>
                                        </p:attrNameLst>
                                      </p:cBhvr>
                                      <p:to>
                                        <p:strVal val="visible"/>
                                      </p:to>
                                    </p:set>
                                    <p:anim calcmode="lin" valueType="num">
                                      <p:cBhvr additive="base">
                                        <p:cTn id="26" dur="1000" fill="hold"/>
                                        <p:tgtEl>
                                          <p:spTgt spid="70659">
                                            <p:txEl>
                                              <p:pRg st="3" end="3"/>
                                            </p:txEl>
                                          </p:spTgt>
                                        </p:tgtEl>
                                        <p:attrNameLst>
                                          <p:attrName>ppt_x</p:attrName>
                                        </p:attrNameLst>
                                      </p:cBhvr>
                                      <p:tavLst>
                                        <p:tav tm="0">
                                          <p:val>
                                            <p:strVal val="#ppt_x"/>
                                          </p:val>
                                        </p:tav>
                                        <p:tav tm="100000">
                                          <p:val>
                                            <p:strVal val="#ppt_x"/>
                                          </p:val>
                                        </p:tav>
                                      </p:tavLst>
                                    </p:anim>
                                    <p:anim calcmode="lin" valueType="num">
                                      <p:cBhvr additive="base">
                                        <p:cTn id="27" dur="1000" fill="hold"/>
                                        <p:tgtEl>
                                          <p:spTgt spid="70659">
                                            <p:txEl>
                                              <p:pRg st="3" end="3"/>
                                            </p:txEl>
                                          </p:spTgt>
                                        </p:tgtEl>
                                        <p:attrNameLst>
                                          <p:attrName>ppt_y</p:attrName>
                                        </p:attrNameLst>
                                      </p:cBhvr>
                                      <p:tavLst>
                                        <p:tav tm="0">
                                          <p:val>
                                            <p:strVal val="1+#ppt_h/2"/>
                                          </p:val>
                                        </p:tav>
                                        <p:tav tm="100000">
                                          <p:val>
                                            <p:strVal val="#ppt_y"/>
                                          </p:val>
                                        </p:tav>
                                      </p:tavLst>
                                    </p:anim>
                                  </p:childTnLst>
                                </p:cTn>
                              </p:par>
                            </p:childTnLst>
                          </p:cTn>
                        </p:par>
                        <p:par>
                          <p:cTn id="28" fill="hold">
                            <p:stCondLst>
                              <p:cond delay="6000"/>
                            </p:stCondLst>
                            <p:childTnLst>
                              <p:par>
                                <p:cTn id="29" presetID="2" presetClass="entr" presetSubtype="4" fill="hold" grpId="0" nodeType="afterEffect">
                                  <p:stCondLst>
                                    <p:cond delay="0"/>
                                  </p:stCondLst>
                                  <p:childTnLst>
                                    <p:set>
                                      <p:cBhvr>
                                        <p:cTn id="30" dur="1" fill="hold">
                                          <p:stCondLst>
                                            <p:cond delay="0"/>
                                          </p:stCondLst>
                                        </p:cTn>
                                        <p:tgtEl>
                                          <p:spTgt spid="70659">
                                            <p:txEl>
                                              <p:pRg st="4" end="4"/>
                                            </p:txEl>
                                          </p:spTgt>
                                        </p:tgtEl>
                                        <p:attrNameLst>
                                          <p:attrName>style.visibility</p:attrName>
                                        </p:attrNameLst>
                                      </p:cBhvr>
                                      <p:to>
                                        <p:strVal val="visible"/>
                                      </p:to>
                                    </p:set>
                                    <p:anim calcmode="lin" valueType="num">
                                      <p:cBhvr additive="base">
                                        <p:cTn id="31" dur="1000" fill="hold"/>
                                        <p:tgtEl>
                                          <p:spTgt spid="70659">
                                            <p:txEl>
                                              <p:pRg st="4" end="4"/>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70659">
                                            <p:txEl>
                                              <p:pRg st="4" end="4"/>
                                            </p:txEl>
                                          </p:spTgt>
                                        </p:tgtEl>
                                        <p:attrNameLst>
                                          <p:attrName>ppt_y</p:attrName>
                                        </p:attrNameLst>
                                      </p:cBhvr>
                                      <p:tavLst>
                                        <p:tav tm="0">
                                          <p:val>
                                            <p:strVal val="1+#ppt_h/2"/>
                                          </p:val>
                                        </p:tav>
                                        <p:tav tm="100000">
                                          <p:val>
                                            <p:strVal val="#ppt_y"/>
                                          </p:val>
                                        </p:tav>
                                      </p:tavLst>
                                    </p:anim>
                                  </p:childTnLst>
                                </p:cTn>
                              </p:par>
                            </p:childTnLst>
                          </p:cTn>
                        </p:par>
                        <p:par>
                          <p:cTn id="33" fill="hold">
                            <p:stCondLst>
                              <p:cond delay="7000"/>
                            </p:stCondLst>
                            <p:childTnLst>
                              <p:par>
                                <p:cTn id="34" presetID="2" presetClass="entr" presetSubtype="4" fill="hold" grpId="0" nodeType="afterEffect">
                                  <p:stCondLst>
                                    <p:cond delay="0"/>
                                  </p:stCondLst>
                                  <p:childTnLst>
                                    <p:set>
                                      <p:cBhvr>
                                        <p:cTn id="35" dur="1" fill="hold">
                                          <p:stCondLst>
                                            <p:cond delay="0"/>
                                          </p:stCondLst>
                                        </p:cTn>
                                        <p:tgtEl>
                                          <p:spTgt spid="70659">
                                            <p:txEl>
                                              <p:pRg st="5" end="5"/>
                                            </p:txEl>
                                          </p:spTgt>
                                        </p:tgtEl>
                                        <p:attrNameLst>
                                          <p:attrName>style.visibility</p:attrName>
                                        </p:attrNameLst>
                                      </p:cBhvr>
                                      <p:to>
                                        <p:strVal val="visible"/>
                                      </p:to>
                                    </p:set>
                                    <p:anim calcmode="lin" valueType="num">
                                      <p:cBhvr additive="base">
                                        <p:cTn id="36" dur="1000" fill="hold"/>
                                        <p:tgtEl>
                                          <p:spTgt spid="70659">
                                            <p:txEl>
                                              <p:pRg st="5" end="5"/>
                                            </p:txEl>
                                          </p:spTgt>
                                        </p:tgtEl>
                                        <p:attrNameLst>
                                          <p:attrName>ppt_x</p:attrName>
                                        </p:attrNameLst>
                                      </p:cBhvr>
                                      <p:tavLst>
                                        <p:tav tm="0">
                                          <p:val>
                                            <p:strVal val="#ppt_x"/>
                                          </p:val>
                                        </p:tav>
                                        <p:tav tm="100000">
                                          <p:val>
                                            <p:strVal val="#ppt_x"/>
                                          </p:val>
                                        </p:tav>
                                      </p:tavLst>
                                    </p:anim>
                                    <p:anim calcmode="lin" valueType="num">
                                      <p:cBhvr additive="base">
                                        <p:cTn id="37" dur="1000" fill="hold"/>
                                        <p:tgtEl>
                                          <p:spTgt spid="7065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9"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5" name="Rectangle 3"/>
          <p:cNvSpPr>
            <a:spLocks noChangeArrowheads="1"/>
          </p:cNvSpPr>
          <p:nvPr/>
        </p:nvSpPr>
        <p:spPr bwMode="auto">
          <a:xfrm>
            <a:off x="1047750" y="1503363"/>
            <a:ext cx="7239000" cy="4343400"/>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192516" name="Text Box 4"/>
          <p:cNvSpPr txBox="1">
            <a:spLocks noChangeArrowheads="1"/>
          </p:cNvSpPr>
          <p:nvPr/>
        </p:nvSpPr>
        <p:spPr bwMode="auto">
          <a:xfrm>
            <a:off x="3219450" y="1727200"/>
            <a:ext cx="2667000" cy="519113"/>
          </a:xfrm>
          <a:prstGeom prst="rect">
            <a:avLst/>
          </a:prstGeom>
          <a:noFill/>
          <a:ln w="9525">
            <a:noFill/>
            <a:miter lim="800000"/>
            <a:headEnd/>
            <a:tailEnd/>
          </a:ln>
          <a:effectLst/>
        </p:spPr>
        <p:txBody>
          <a:bodyPr>
            <a:spAutoFit/>
          </a:bodyPr>
          <a:lstStyle/>
          <a:p>
            <a:pPr eaLnBrk="1" hangingPunct="1">
              <a:spcBef>
                <a:spcPct val="50000"/>
              </a:spcBef>
            </a:pPr>
            <a:r>
              <a:rPr lang="en-US" sz="2800">
                <a:latin typeface="Tahoma" pitchFamily="34" charset="0"/>
              </a:rPr>
              <a:t>Licensed</a:t>
            </a:r>
          </a:p>
        </p:txBody>
      </p:sp>
      <p:sp>
        <p:nvSpPr>
          <p:cNvPr id="192517" name="Line 5"/>
          <p:cNvSpPr>
            <a:spLocks noChangeShapeType="1"/>
          </p:cNvSpPr>
          <p:nvPr/>
        </p:nvSpPr>
        <p:spPr bwMode="auto">
          <a:xfrm>
            <a:off x="1963738" y="2733675"/>
            <a:ext cx="6096000" cy="0"/>
          </a:xfrm>
          <a:prstGeom prst="line">
            <a:avLst/>
          </a:prstGeom>
          <a:noFill/>
          <a:ln w="9525">
            <a:solidFill>
              <a:schemeClr val="tx1"/>
            </a:solidFill>
            <a:round/>
            <a:headEnd/>
            <a:tailEnd/>
          </a:ln>
          <a:effectLst/>
        </p:spPr>
        <p:txBody>
          <a:bodyPr/>
          <a:lstStyle/>
          <a:p>
            <a:endParaRPr lang="en-US"/>
          </a:p>
        </p:txBody>
      </p:sp>
      <p:sp>
        <p:nvSpPr>
          <p:cNvPr id="192518" name="Line 6"/>
          <p:cNvSpPr>
            <a:spLocks noChangeShapeType="1"/>
          </p:cNvSpPr>
          <p:nvPr/>
        </p:nvSpPr>
        <p:spPr bwMode="auto">
          <a:xfrm>
            <a:off x="4552950" y="2909888"/>
            <a:ext cx="0" cy="2438400"/>
          </a:xfrm>
          <a:prstGeom prst="line">
            <a:avLst/>
          </a:prstGeom>
          <a:noFill/>
          <a:ln w="9525">
            <a:solidFill>
              <a:schemeClr val="tx1"/>
            </a:solidFill>
            <a:round/>
            <a:headEnd/>
            <a:tailEnd/>
          </a:ln>
          <a:effectLst/>
        </p:spPr>
        <p:txBody>
          <a:bodyPr/>
          <a:lstStyle/>
          <a:p>
            <a:endParaRPr lang="en-US"/>
          </a:p>
        </p:txBody>
      </p:sp>
      <p:sp>
        <p:nvSpPr>
          <p:cNvPr id="192519" name="Text Box 7"/>
          <p:cNvSpPr txBox="1">
            <a:spLocks noChangeArrowheads="1"/>
          </p:cNvSpPr>
          <p:nvPr/>
        </p:nvSpPr>
        <p:spPr bwMode="auto">
          <a:xfrm>
            <a:off x="1504950" y="3292475"/>
            <a:ext cx="2667000" cy="396875"/>
          </a:xfrm>
          <a:prstGeom prst="rect">
            <a:avLst/>
          </a:prstGeom>
          <a:noFill/>
          <a:ln w="9525">
            <a:noFill/>
            <a:miter lim="800000"/>
            <a:headEnd/>
            <a:tailEnd/>
          </a:ln>
          <a:effectLst/>
        </p:spPr>
        <p:txBody>
          <a:bodyPr>
            <a:spAutoFit/>
          </a:bodyPr>
          <a:lstStyle/>
          <a:p>
            <a:pPr eaLnBrk="1" hangingPunct="1">
              <a:spcBef>
                <a:spcPct val="50000"/>
              </a:spcBef>
            </a:pPr>
            <a:r>
              <a:rPr lang="en-US" sz="2000" u="sng">
                <a:latin typeface="Tahoma" pitchFamily="34" charset="0"/>
              </a:rPr>
              <a:t>Ordained</a:t>
            </a:r>
          </a:p>
        </p:txBody>
      </p:sp>
      <p:sp>
        <p:nvSpPr>
          <p:cNvPr id="192520" name="Text Box 8"/>
          <p:cNvSpPr txBox="1">
            <a:spLocks noChangeArrowheads="1"/>
          </p:cNvSpPr>
          <p:nvPr/>
        </p:nvSpPr>
        <p:spPr bwMode="auto">
          <a:xfrm>
            <a:off x="1428750" y="3748088"/>
            <a:ext cx="2819400" cy="1768475"/>
          </a:xfrm>
          <a:prstGeom prst="rect">
            <a:avLst/>
          </a:prstGeom>
          <a:noFill/>
          <a:ln w="9525">
            <a:noFill/>
            <a:miter lim="800000"/>
            <a:headEnd/>
            <a:tailEnd/>
          </a:ln>
          <a:effectLst/>
        </p:spPr>
        <p:txBody>
          <a:bodyPr>
            <a:spAutoFit/>
          </a:bodyPr>
          <a:lstStyle/>
          <a:p>
            <a:pPr marL="342900" indent="-342900" algn="l" eaLnBrk="1" hangingPunct="1">
              <a:spcBef>
                <a:spcPct val="50000"/>
              </a:spcBef>
              <a:buFontTx/>
              <a:buAutoNum type="arabicPeriod"/>
            </a:pPr>
            <a:r>
              <a:rPr lang="en-US" sz="2000">
                <a:latin typeface="Tahoma" pitchFamily="34" charset="0"/>
              </a:rPr>
              <a:t>Housing Allowance</a:t>
            </a:r>
          </a:p>
          <a:p>
            <a:pPr marL="342900" indent="-342900" algn="l" eaLnBrk="1" hangingPunct="1">
              <a:spcBef>
                <a:spcPct val="50000"/>
              </a:spcBef>
              <a:buFontTx/>
              <a:buAutoNum type="arabicPeriod"/>
            </a:pPr>
            <a:r>
              <a:rPr lang="en-US" sz="2000">
                <a:latin typeface="Tahoma" pitchFamily="34" charset="0"/>
              </a:rPr>
              <a:t>Pays self-employment tax; church cannot withhold and match.</a:t>
            </a:r>
          </a:p>
        </p:txBody>
      </p:sp>
      <p:sp>
        <p:nvSpPr>
          <p:cNvPr id="192521" name="Text Box 9"/>
          <p:cNvSpPr txBox="1">
            <a:spLocks noChangeArrowheads="1"/>
          </p:cNvSpPr>
          <p:nvPr/>
        </p:nvSpPr>
        <p:spPr bwMode="auto">
          <a:xfrm>
            <a:off x="4857750" y="3292475"/>
            <a:ext cx="2667000" cy="396875"/>
          </a:xfrm>
          <a:prstGeom prst="rect">
            <a:avLst/>
          </a:prstGeom>
          <a:noFill/>
          <a:ln w="9525">
            <a:noFill/>
            <a:miter lim="800000"/>
            <a:headEnd/>
            <a:tailEnd/>
          </a:ln>
          <a:effectLst/>
        </p:spPr>
        <p:txBody>
          <a:bodyPr>
            <a:spAutoFit/>
          </a:bodyPr>
          <a:lstStyle/>
          <a:p>
            <a:pPr eaLnBrk="1" hangingPunct="1">
              <a:spcBef>
                <a:spcPct val="50000"/>
              </a:spcBef>
            </a:pPr>
            <a:r>
              <a:rPr lang="en-US" sz="2000" u="sng">
                <a:latin typeface="Tahoma" pitchFamily="34" charset="0"/>
              </a:rPr>
              <a:t>Secular</a:t>
            </a:r>
          </a:p>
        </p:txBody>
      </p:sp>
      <p:sp>
        <p:nvSpPr>
          <p:cNvPr id="192522" name="Text Box 10"/>
          <p:cNvSpPr txBox="1">
            <a:spLocks noChangeArrowheads="1"/>
          </p:cNvSpPr>
          <p:nvPr/>
        </p:nvSpPr>
        <p:spPr bwMode="auto">
          <a:xfrm>
            <a:off x="4857750" y="3748088"/>
            <a:ext cx="3429000" cy="1768475"/>
          </a:xfrm>
          <a:prstGeom prst="rect">
            <a:avLst/>
          </a:prstGeom>
          <a:noFill/>
          <a:ln w="9525">
            <a:noFill/>
            <a:miter lim="800000"/>
            <a:headEnd/>
            <a:tailEnd/>
          </a:ln>
          <a:effectLst/>
        </p:spPr>
        <p:txBody>
          <a:bodyPr>
            <a:spAutoFit/>
          </a:bodyPr>
          <a:lstStyle/>
          <a:p>
            <a:pPr marL="342900" indent="-342900" algn="l" eaLnBrk="1" hangingPunct="1">
              <a:spcBef>
                <a:spcPct val="50000"/>
              </a:spcBef>
              <a:buFontTx/>
              <a:buAutoNum type="arabicPeriod"/>
            </a:pPr>
            <a:r>
              <a:rPr lang="en-US" sz="2000">
                <a:latin typeface="Tahoma" pitchFamily="34" charset="0"/>
              </a:rPr>
              <a:t>No Housing Allowance</a:t>
            </a:r>
          </a:p>
          <a:p>
            <a:pPr marL="342900" indent="-342900" algn="l" eaLnBrk="1" hangingPunct="1">
              <a:spcBef>
                <a:spcPct val="50000"/>
              </a:spcBef>
              <a:buFontTx/>
              <a:buAutoNum type="arabicPeriod"/>
            </a:pPr>
            <a:r>
              <a:rPr lang="en-US" sz="2000">
                <a:latin typeface="Tahoma" pitchFamily="34" charset="0"/>
              </a:rPr>
              <a:t>The church </a:t>
            </a:r>
            <a:r>
              <a:rPr lang="en-US" sz="2000" u="sng">
                <a:latin typeface="Tahoma" pitchFamily="34" charset="0"/>
              </a:rPr>
              <a:t>Must</a:t>
            </a:r>
            <a:r>
              <a:rPr lang="en-US" sz="2000">
                <a:latin typeface="Tahoma" pitchFamily="34" charset="0"/>
              </a:rPr>
              <a:t> withhold Social Security and match; </a:t>
            </a:r>
            <a:r>
              <a:rPr lang="en-US" sz="2000" u="sng">
                <a:latin typeface="Tahoma" pitchFamily="34" charset="0"/>
              </a:rPr>
              <a:t>No</a:t>
            </a:r>
            <a:r>
              <a:rPr lang="en-US" sz="2000">
                <a:latin typeface="Tahoma" pitchFamily="34" charset="0"/>
              </a:rPr>
              <a:t> self-employment tax.</a:t>
            </a:r>
          </a:p>
        </p:txBody>
      </p:sp>
      <p:sp>
        <p:nvSpPr>
          <p:cNvPr id="192523" name="Line 11"/>
          <p:cNvSpPr>
            <a:spLocks noChangeShapeType="1"/>
          </p:cNvSpPr>
          <p:nvPr/>
        </p:nvSpPr>
        <p:spPr bwMode="auto">
          <a:xfrm flipH="1">
            <a:off x="3219450" y="2376488"/>
            <a:ext cx="1333500" cy="915987"/>
          </a:xfrm>
          <a:prstGeom prst="line">
            <a:avLst/>
          </a:prstGeom>
          <a:noFill/>
          <a:ln w="25400">
            <a:solidFill>
              <a:schemeClr val="tx1"/>
            </a:solidFill>
            <a:prstDash val="dash"/>
            <a:round/>
            <a:headEnd/>
            <a:tailEnd type="stealth" w="lg" len="lg"/>
          </a:ln>
          <a:effectLst/>
        </p:spPr>
        <p:txBody>
          <a:bodyPr/>
          <a:lstStyle/>
          <a:p>
            <a:endParaRPr lang="en-US"/>
          </a:p>
        </p:txBody>
      </p:sp>
      <p:sp>
        <p:nvSpPr>
          <p:cNvPr id="192524" name="Line 12"/>
          <p:cNvSpPr>
            <a:spLocks noChangeShapeType="1"/>
          </p:cNvSpPr>
          <p:nvPr/>
        </p:nvSpPr>
        <p:spPr bwMode="auto">
          <a:xfrm>
            <a:off x="4552950" y="2376488"/>
            <a:ext cx="1333500" cy="915987"/>
          </a:xfrm>
          <a:prstGeom prst="line">
            <a:avLst/>
          </a:prstGeom>
          <a:noFill/>
          <a:ln w="25400">
            <a:solidFill>
              <a:schemeClr val="tx1"/>
            </a:solidFill>
            <a:prstDash val="dash"/>
            <a:round/>
            <a:headEnd/>
            <a:tailEnd type="stealth" w="lg" len="lg"/>
          </a:ln>
          <a:effectLst/>
        </p:spPr>
        <p:txBody>
          <a:bodyPr/>
          <a:lstStyle/>
          <a:p>
            <a:endParaRPr lang="en-US"/>
          </a:p>
        </p:txBody>
      </p:sp>
      <p:sp>
        <p:nvSpPr>
          <p:cNvPr id="192525" name="Text Box 13"/>
          <p:cNvSpPr txBox="1">
            <a:spLocks noChangeArrowheads="1"/>
          </p:cNvSpPr>
          <p:nvPr/>
        </p:nvSpPr>
        <p:spPr bwMode="auto">
          <a:xfrm>
            <a:off x="7800975" y="0"/>
            <a:ext cx="1343025" cy="641350"/>
          </a:xfrm>
          <a:prstGeom prst="rect">
            <a:avLst/>
          </a:prstGeom>
          <a:noFill/>
          <a:ln w="9525">
            <a:noFill/>
            <a:miter lim="800000"/>
            <a:headEnd/>
            <a:tailEnd/>
          </a:ln>
          <a:effectLst/>
        </p:spPr>
        <p:txBody>
          <a:bodyPr>
            <a:spAutoFit/>
          </a:bodyPr>
          <a:lstStyle/>
          <a:p>
            <a:pPr eaLnBrk="1" hangingPunct="1">
              <a:spcBef>
                <a:spcPct val="50000"/>
              </a:spcBef>
            </a:pPr>
            <a:r>
              <a:rPr lang="en-US" dirty="0">
                <a:latin typeface="Tahoma" pitchFamily="34" charset="0"/>
              </a:rPr>
              <a:t>Workbook Page </a:t>
            </a:r>
            <a:r>
              <a:rPr lang="en-US" dirty="0" smtClean="0">
                <a:latin typeface="Tahoma" pitchFamily="34" charset="0"/>
              </a:rPr>
              <a:t>64</a:t>
            </a:r>
            <a:endParaRPr lang="en-US" dirty="0">
              <a:latin typeface="Tahoma" pitchFamily="34" charset="0"/>
            </a:endParaRPr>
          </a:p>
        </p:txBody>
      </p:sp>
      <p:sp>
        <p:nvSpPr>
          <p:cNvPr id="192526" name="Line 14"/>
          <p:cNvSpPr>
            <a:spLocks noChangeShapeType="1"/>
          </p:cNvSpPr>
          <p:nvPr/>
        </p:nvSpPr>
        <p:spPr bwMode="auto">
          <a:xfrm>
            <a:off x="1735138" y="3043238"/>
            <a:ext cx="6096000" cy="0"/>
          </a:xfrm>
          <a:prstGeom prst="line">
            <a:avLst/>
          </a:prstGeom>
          <a:noFill/>
          <a:ln w="9525">
            <a:solidFill>
              <a:schemeClr val="tx1"/>
            </a:solidFill>
            <a:round/>
            <a:headEnd/>
            <a:tailEnd/>
          </a:ln>
          <a:effectLst/>
        </p:spPr>
        <p:txBody>
          <a:bodyPr/>
          <a:lstStyle/>
          <a:p>
            <a:endParaRPr lang="en-US"/>
          </a:p>
        </p:txBody>
      </p:sp>
      <p:sp>
        <p:nvSpPr>
          <p:cNvPr id="192527" name="Line 15"/>
          <p:cNvSpPr>
            <a:spLocks noChangeShapeType="1"/>
          </p:cNvSpPr>
          <p:nvPr/>
        </p:nvSpPr>
        <p:spPr bwMode="auto">
          <a:xfrm flipH="1">
            <a:off x="2120900" y="2743200"/>
            <a:ext cx="193675" cy="311150"/>
          </a:xfrm>
          <a:prstGeom prst="line">
            <a:avLst/>
          </a:prstGeom>
          <a:noFill/>
          <a:ln w="9525">
            <a:solidFill>
              <a:schemeClr val="tx1"/>
            </a:solidFill>
            <a:round/>
            <a:headEnd/>
            <a:tailEnd/>
          </a:ln>
          <a:effectLst/>
        </p:spPr>
        <p:txBody>
          <a:bodyPr/>
          <a:lstStyle/>
          <a:p>
            <a:endParaRPr lang="en-US"/>
          </a:p>
        </p:txBody>
      </p:sp>
      <p:sp>
        <p:nvSpPr>
          <p:cNvPr id="192528" name="Line 16"/>
          <p:cNvSpPr>
            <a:spLocks noChangeShapeType="1"/>
          </p:cNvSpPr>
          <p:nvPr/>
        </p:nvSpPr>
        <p:spPr bwMode="auto">
          <a:xfrm flipH="1">
            <a:off x="2406650" y="2724150"/>
            <a:ext cx="193675" cy="311150"/>
          </a:xfrm>
          <a:prstGeom prst="line">
            <a:avLst/>
          </a:prstGeom>
          <a:noFill/>
          <a:ln w="9525">
            <a:solidFill>
              <a:schemeClr val="tx1"/>
            </a:solidFill>
            <a:round/>
            <a:headEnd/>
            <a:tailEnd/>
          </a:ln>
          <a:effectLst/>
        </p:spPr>
        <p:txBody>
          <a:bodyPr/>
          <a:lstStyle/>
          <a:p>
            <a:endParaRPr lang="en-US"/>
          </a:p>
        </p:txBody>
      </p:sp>
      <p:sp>
        <p:nvSpPr>
          <p:cNvPr id="192529" name="Line 17"/>
          <p:cNvSpPr>
            <a:spLocks noChangeShapeType="1"/>
          </p:cNvSpPr>
          <p:nvPr/>
        </p:nvSpPr>
        <p:spPr bwMode="auto">
          <a:xfrm flipH="1">
            <a:off x="2692400" y="2743200"/>
            <a:ext cx="193675" cy="311150"/>
          </a:xfrm>
          <a:prstGeom prst="line">
            <a:avLst/>
          </a:prstGeom>
          <a:noFill/>
          <a:ln w="9525">
            <a:solidFill>
              <a:schemeClr val="tx1"/>
            </a:solidFill>
            <a:round/>
            <a:headEnd/>
            <a:tailEnd/>
          </a:ln>
          <a:effectLst/>
        </p:spPr>
        <p:txBody>
          <a:bodyPr/>
          <a:lstStyle/>
          <a:p>
            <a:endParaRPr lang="en-US"/>
          </a:p>
        </p:txBody>
      </p:sp>
      <p:sp>
        <p:nvSpPr>
          <p:cNvPr id="192530" name="Line 18"/>
          <p:cNvSpPr>
            <a:spLocks noChangeShapeType="1"/>
          </p:cNvSpPr>
          <p:nvPr/>
        </p:nvSpPr>
        <p:spPr bwMode="auto">
          <a:xfrm flipH="1">
            <a:off x="2978150" y="2743200"/>
            <a:ext cx="193675" cy="311150"/>
          </a:xfrm>
          <a:prstGeom prst="line">
            <a:avLst/>
          </a:prstGeom>
          <a:noFill/>
          <a:ln w="9525">
            <a:solidFill>
              <a:schemeClr val="tx1"/>
            </a:solidFill>
            <a:round/>
            <a:headEnd/>
            <a:tailEnd/>
          </a:ln>
          <a:effectLst/>
        </p:spPr>
        <p:txBody>
          <a:bodyPr/>
          <a:lstStyle/>
          <a:p>
            <a:endParaRPr lang="en-US"/>
          </a:p>
        </p:txBody>
      </p:sp>
      <p:sp>
        <p:nvSpPr>
          <p:cNvPr id="192531" name="Line 19"/>
          <p:cNvSpPr>
            <a:spLocks noChangeShapeType="1"/>
          </p:cNvSpPr>
          <p:nvPr/>
        </p:nvSpPr>
        <p:spPr bwMode="auto">
          <a:xfrm flipH="1">
            <a:off x="7112000" y="2719388"/>
            <a:ext cx="193675" cy="311150"/>
          </a:xfrm>
          <a:prstGeom prst="line">
            <a:avLst/>
          </a:prstGeom>
          <a:noFill/>
          <a:ln w="9525">
            <a:solidFill>
              <a:schemeClr val="tx1"/>
            </a:solidFill>
            <a:round/>
            <a:headEnd/>
            <a:tailEnd/>
          </a:ln>
          <a:effectLst/>
        </p:spPr>
        <p:txBody>
          <a:bodyPr/>
          <a:lstStyle/>
          <a:p>
            <a:endParaRPr lang="en-US"/>
          </a:p>
        </p:txBody>
      </p:sp>
      <p:sp>
        <p:nvSpPr>
          <p:cNvPr id="192532" name="Line 20"/>
          <p:cNvSpPr>
            <a:spLocks noChangeShapeType="1"/>
          </p:cNvSpPr>
          <p:nvPr/>
        </p:nvSpPr>
        <p:spPr bwMode="auto">
          <a:xfrm flipH="1">
            <a:off x="6756400" y="2736850"/>
            <a:ext cx="193675" cy="311150"/>
          </a:xfrm>
          <a:prstGeom prst="line">
            <a:avLst/>
          </a:prstGeom>
          <a:noFill/>
          <a:ln w="9525">
            <a:solidFill>
              <a:schemeClr val="tx1"/>
            </a:solidFill>
            <a:round/>
            <a:headEnd/>
            <a:tailEnd/>
          </a:ln>
          <a:effectLst/>
        </p:spPr>
        <p:txBody>
          <a:bodyPr/>
          <a:lstStyle/>
          <a:p>
            <a:endParaRPr lang="en-US"/>
          </a:p>
        </p:txBody>
      </p:sp>
      <p:sp>
        <p:nvSpPr>
          <p:cNvPr id="192533" name="Line 21"/>
          <p:cNvSpPr>
            <a:spLocks noChangeShapeType="1"/>
          </p:cNvSpPr>
          <p:nvPr/>
        </p:nvSpPr>
        <p:spPr bwMode="auto">
          <a:xfrm flipH="1">
            <a:off x="6429375" y="2716213"/>
            <a:ext cx="193675" cy="311150"/>
          </a:xfrm>
          <a:prstGeom prst="line">
            <a:avLst/>
          </a:prstGeom>
          <a:noFill/>
          <a:ln w="9525">
            <a:solidFill>
              <a:schemeClr val="tx1"/>
            </a:solidFill>
            <a:round/>
            <a:headEnd/>
            <a:tailEnd/>
          </a:ln>
          <a:effectLst/>
        </p:spPr>
        <p:txBody>
          <a:bodyPr/>
          <a:lstStyle/>
          <a:p>
            <a:endParaRPr lang="en-US"/>
          </a:p>
        </p:txBody>
      </p:sp>
      <p:sp>
        <p:nvSpPr>
          <p:cNvPr id="192534" name="Line 22"/>
          <p:cNvSpPr>
            <a:spLocks noChangeShapeType="1"/>
          </p:cNvSpPr>
          <p:nvPr/>
        </p:nvSpPr>
        <p:spPr bwMode="auto">
          <a:xfrm flipH="1">
            <a:off x="6075363" y="2727325"/>
            <a:ext cx="193675" cy="311150"/>
          </a:xfrm>
          <a:prstGeom prst="line">
            <a:avLst/>
          </a:prstGeom>
          <a:noFill/>
          <a:ln w="9525">
            <a:solidFill>
              <a:schemeClr val="tx1"/>
            </a:solidFill>
            <a:round/>
            <a:headEnd/>
            <a:tailEnd/>
          </a:ln>
          <a:effectLst/>
        </p:spPr>
        <p:txBody>
          <a:bodyPr/>
          <a:lstStyle/>
          <a:p>
            <a:endParaRPr lang="en-US"/>
          </a:p>
        </p:txBody>
      </p:sp>
      <p:sp>
        <p:nvSpPr>
          <p:cNvPr id="192535" name="Line 23"/>
          <p:cNvSpPr>
            <a:spLocks noChangeShapeType="1"/>
          </p:cNvSpPr>
          <p:nvPr/>
        </p:nvSpPr>
        <p:spPr bwMode="auto">
          <a:xfrm flipH="1">
            <a:off x="7442200" y="2719388"/>
            <a:ext cx="193675" cy="311150"/>
          </a:xfrm>
          <a:prstGeom prst="line">
            <a:avLst/>
          </a:prstGeom>
          <a:noFill/>
          <a:ln w="9525">
            <a:solidFill>
              <a:schemeClr val="tx1"/>
            </a:solidFill>
            <a:round/>
            <a:headEnd/>
            <a:tailEnd/>
          </a:ln>
          <a:effectLst/>
        </p:spPr>
        <p:txBody>
          <a:bodyPr/>
          <a:lstStyle/>
          <a:p>
            <a:endParaRPr lang="en-US"/>
          </a:p>
        </p:txBody>
      </p:sp>
      <p:sp>
        <p:nvSpPr>
          <p:cNvPr id="192536" name="Line 24"/>
          <p:cNvSpPr>
            <a:spLocks noChangeShapeType="1"/>
          </p:cNvSpPr>
          <p:nvPr/>
        </p:nvSpPr>
        <p:spPr bwMode="auto">
          <a:xfrm flipH="1">
            <a:off x="5791200" y="2717800"/>
            <a:ext cx="193675" cy="311150"/>
          </a:xfrm>
          <a:prstGeom prst="line">
            <a:avLst/>
          </a:prstGeom>
          <a:noFill/>
          <a:ln w="9525">
            <a:solidFill>
              <a:schemeClr val="tx1"/>
            </a:solidFill>
            <a:round/>
            <a:headEnd/>
            <a:tailEnd/>
          </a:ln>
          <a:effectLst/>
        </p:spPr>
        <p:txBody>
          <a:bodyPr/>
          <a:lstStyle/>
          <a:p>
            <a:endParaRPr lang="en-US"/>
          </a:p>
        </p:txBody>
      </p:sp>
      <p:sp>
        <p:nvSpPr>
          <p:cNvPr id="192537" name="Line 25"/>
          <p:cNvSpPr>
            <a:spLocks noChangeShapeType="1"/>
          </p:cNvSpPr>
          <p:nvPr/>
        </p:nvSpPr>
        <p:spPr bwMode="auto">
          <a:xfrm flipH="1">
            <a:off x="3292475" y="2719388"/>
            <a:ext cx="193675" cy="311150"/>
          </a:xfrm>
          <a:prstGeom prst="line">
            <a:avLst/>
          </a:prstGeom>
          <a:noFill/>
          <a:ln w="9525">
            <a:solidFill>
              <a:schemeClr val="tx1"/>
            </a:solidFill>
            <a:round/>
            <a:headEnd/>
            <a:tailEnd/>
          </a:ln>
          <a:effectLst/>
        </p:spPr>
        <p:txBody>
          <a:bodyPr/>
          <a:lstStyle/>
          <a:p>
            <a:endParaRPr lang="en-US"/>
          </a:p>
        </p:txBody>
      </p:sp>
      <p:sp>
        <p:nvSpPr>
          <p:cNvPr id="192538" name="Line 26"/>
          <p:cNvSpPr>
            <a:spLocks noChangeShapeType="1"/>
          </p:cNvSpPr>
          <p:nvPr/>
        </p:nvSpPr>
        <p:spPr bwMode="auto">
          <a:xfrm flipH="1">
            <a:off x="1827213" y="2719388"/>
            <a:ext cx="193675" cy="311150"/>
          </a:xfrm>
          <a:prstGeom prst="line">
            <a:avLst/>
          </a:prstGeom>
          <a:noFill/>
          <a:ln w="9525">
            <a:solidFill>
              <a:schemeClr val="tx1"/>
            </a:solidFill>
            <a:round/>
            <a:headEnd/>
            <a:tailEnd/>
          </a:ln>
          <a:effectLst/>
        </p:spPr>
        <p:txBody>
          <a:bodyPr/>
          <a:lstStyle/>
          <a:p>
            <a:endParaRPr lang="en-US"/>
          </a:p>
        </p:txBody>
      </p:sp>
      <p:sp>
        <p:nvSpPr>
          <p:cNvPr id="192539" name="Line 27"/>
          <p:cNvSpPr>
            <a:spLocks noChangeShapeType="1"/>
          </p:cNvSpPr>
          <p:nvPr/>
        </p:nvSpPr>
        <p:spPr bwMode="auto">
          <a:xfrm flipH="1">
            <a:off x="7723188" y="2728913"/>
            <a:ext cx="193675" cy="311150"/>
          </a:xfrm>
          <a:prstGeom prst="line">
            <a:avLst/>
          </a:prstGeom>
          <a:noFill/>
          <a:ln w="9525">
            <a:solidFill>
              <a:schemeClr val="tx1"/>
            </a:solidFill>
            <a:round/>
            <a:headEnd/>
            <a:tailEnd/>
          </a:ln>
          <a:effectLst/>
        </p:spPr>
        <p:txBody>
          <a:bodyPr/>
          <a:lstStyle/>
          <a:p>
            <a:endParaRPr lang="en-US"/>
          </a:p>
        </p:txBody>
      </p:sp>
    </p:spTree>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192523"/>
                                        </p:tgtEl>
                                        <p:attrNameLst>
                                          <p:attrName>style.visibility</p:attrName>
                                        </p:attrNameLst>
                                      </p:cBhvr>
                                      <p:to>
                                        <p:strVal val="visible"/>
                                      </p:to>
                                    </p:set>
                                    <p:animEffect transition="in" filter="strips(downLeft)">
                                      <p:cBhvr>
                                        <p:cTn id="7" dur="500"/>
                                        <p:tgtEl>
                                          <p:spTgt spid="192523"/>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192519"/>
                                        </p:tgtEl>
                                        <p:attrNameLst>
                                          <p:attrName>style.visibility</p:attrName>
                                        </p:attrNameLst>
                                      </p:cBhvr>
                                      <p:to>
                                        <p:strVal val="visible"/>
                                      </p:to>
                                    </p:set>
                                    <p:animEffect transition="in" filter="fade">
                                      <p:cBhvr>
                                        <p:cTn id="10" dur="1000"/>
                                        <p:tgtEl>
                                          <p:spTgt spid="192519"/>
                                        </p:tgtEl>
                                      </p:cBhvr>
                                    </p:animEffect>
                                    <p:anim calcmode="lin" valueType="num">
                                      <p:cBhvr>
                                        <p:cTn id="11" dur="1000" fill="hold"/>
                                        <p:tgtEl>
                                          <p:spTgt spid="192519"/>
                                        </p:tgtEl>
                                        <p:attrNameLst>
                                          <p:attrName>ppt_x</p:attrName>
                                        </p:attrNameLst>
                                      </p:cBhvr>
                                      <p:tavLst>
                                        <p:tav tm="0">
                                          <p:val>
                                            <p:strVal val="#ppt_x"/>
                                          </p:val>
                                        </p:tav>
                                        <p:tav tm="100000">
                                          <p:val>
                                            <p:strVal val="#ppt_x"/>
                                          </p:val>
                                        </p:tav>
                                      </p:tavLst>
                                    </p:anim>
                                    <p:anim calcmode="lin" valueType="num">
                                      <p:cBhvr>
                                        <p:cTn id="12" dur="1000" fill="hold"/>
                                        <p:tgtEl>
                                          <p:spTgt spid="192519"/>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92520"/>
                                        </p:tgtEl>
                                        <p:attrNameLst>
                                          <p:attrName>style.visibility</p:attrName>
                                        </p:attrNameLst>
                                      </p:cBhvr>
                                      <p:to>
                                        <p:strVal val="visible"/>
                                      </p:to>
                                    </p:set>
                                    <p:animEffect transition="in" filter="fade">
                                      <p:cBhvr>
                                        <p:cTn id="15" dur="1000"/>
                                        <p:tgtEl>
                                          <p:spTgt spid="192520"/>
                                        </p:tgtEl>
                                      </p:cBhvr>
                                    </p:animEffect>
                                    <p:anim calcmode="lin" valueType="num">
                                      <p:cBhvr>
                                        <p:cTn id="16" dur="1000" fill="hold"/>
                                        <p:tgtEl>
                                          <p:spTgt spid="192520"/>
                                        </p:tgtEl>
                                        <p:attrNameLst>
                                          <p:attrName>ppt_x</p:attrName>
                                        </p:attrNameLst>
                                      </p:cBhvr>
                                      <p:tavLst>
                                        <p:tav tm="0">
                                          <p:val>
                                            <p:strVal val="#ppt_x"/>
                                          </p:val>
                                        </p:tav>
                                        <p:tav tm="100000">
                                          <p:val>
                                            <p:strVal val="#ppt_x"/>
                                          </p:val>
                                        </p:tav>
                                      </p:tavLst>
                                    </p:anim>
                                    <p:anim calcmode="lin" valueType="num">
                                      <p:cBhvr>
                                        <p:cTn id="17" dur="1000" fill="hold"/>
                                        <p:tgtEl>
                                          <p:spTgt spid="192520"/>
                                        </p:tgtEl>
                                        <p:attrNameLst>
                                          <p:attrName>ppt_y</p:attrName>
                                        </p:attrNameLst>
                                      </p:cBhvr>
                                      <p:tavLst>
                                        <p:tav tm="0">
                                          <p:val>
                                            <p:strVal val="#ppt_y+.1"/>
                                          </p:val>
                                        </p:tav>
                                        <p:tav tm="100000">
                                          <p:val>
                                            <p:strVal val="#ppt_y"/>
                                          </p:val>
                                        </p:tav>
                                      </p:tavLst>
                                    </p:anim>
                                  </p:childTnLst>
                                </p:cTn>
                              </p:par>
                              <p:par>
                                <p:cTn id="18" presetID="18" presetClass="entr" presetSubtype="12" fill="hold" grpId="0" nodeType="withEffect">
                                  <p:stCondLst>
                                    <p:cond delay="0"/>
                                  </p:stCondLst>
                                  <p:childTnLst>
                                    <p:set>
                                      <p:cBhvr>
                                        <p:cTn id="19" dur="1" fill="hold">
                                          <p:stCondLst>
                                            <p:cond delay="0"/>
                                          </p:stCondLst>
                                        </p:cTn>
                                        <p:tgtEl>
                                          <p:spTgt spid="192524"/>
                                        </p:tgtEl>
                                        <p:attrNameLst>
                                          <p:attrName>style.visibility</p:attrName>
                                        </p:attrNameLst>
                                      </p:cBhvr>
                                      <p:to>
                                        <p:strVal val="visible"/>
                                      </p:to>
                                    </p:set>
                                    <p:animEffect transition="in" filter="strips(downLeft)">
                                      <p:cBhvr>
                                        <p:cTn id="20" dur="500"/>
                                        <p:tgtEl>
                                          <p:spTgt spid="192524"/>
                                        </p:tgtEl>
                                      </p:cBhvr>
                                    </p:animEffect>
                                  </p:childTnLst>
                                </p:cTn>
                              </p:par>
                              <p:par>
                                <p:cTn id="21" presetID="47" presetClass="entr" presetSubtype="0" fill="hold" grpId="0" nodeType="withEffect">
                                  <p:stCondLst>
                                    <p:cond delay="0"/>
                                  </p:stCondLst>
                                  <p:childTnLst>
                                    <p:set>
                                      <p:cBhvr>
                                        <p:cTn id="22" dur="1" fill="hold">
                                          <p:stCondLst>
                                            <p:cond delay="0"/>
                                          </p:stCondLst>
                                        </p:cTn>
                                        <p:tgtEl>
                                          <p:spTgt spid="192521"/>
                                        </p:tgtEl>
                                        <p:attrNameLst>
                                          <p:attrName>style.visibility</p:attrName>
                                        </p:attrNameLst>
                                      </p:cBhvr>
                                      <p:to>
                                        <p:strVal val="visible"/>
                                      </p:to>
                                    </p:set>
                                    <p:animEffect transition="in" filter="fade">
                                      <p:cBhvr>
                                        <p:cTn id="23" dur="1000"/>
                                        <p:tgtEl>
                                          <p:spTgt spid="192521"/>
                                        </p:tgtEl>
                                      </p:cBhvr>
                                    </p:animEffect>
                                    <p:anim calcmode="lin" valueType="num">
                                      <p:cBhvr>
                                        <p:cTn id="24" dur="1000" fill="hold"/>
                                        <p:tgtEl>
                                          <p:spTgt spid="192521"/>
                                        </p:tgtEl>
                                        <p:attrNameLst>
                                          <p:attrName>ppt_x</p:attrName>
                                        </p:attrNameLst>
                                      </p:cBhvr>
                                      <p:tavLst>
                                        <p:tav tm="0">
                                          <p:val>
                                            <p:strVal val="#ppt_x"/>
                                          </p:val>
                                        </p:tav>
                                        <p:tav tm="100000">
                                          <p:val>
                                            <p:strVal val="#ppt_x"/>
                                          </p:val>
                                        </p:tav>
                                      </p:tavLst>
                                    </p:anim>
                                    <p:anim calcmode="lin" valueType="num">
                                      <p:cBhvr>
                                        <p:cTn id="25" dur="1000" fill="hold"/>
                                        <p:tgtEl>
                                          <p:spTgt spid="192521"/>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92522"/>
                                        </p:tgtEl>
                                        <p:attrNameLst>
                                          <p:attrName>style.visibility</p:attrName>
                                        </p:attrNameLst>
                                      </p:cBhvr>
                                      <p:to>
                                        <p:strVal val="visible"/>
                                      </p:to>
                                    </p:set>
                                    <p:animEffect transition="in" filter="fade">
                                      <p:cBhvr>
                                        <p:cTn id="28" dur="1000"/>
                                        <p:tgtEl>
                                          <p:spTgt spid="192522"/>
                                        </p:tgtEl>
                                      </p:cBhvr>
                                    </p:animEffect>
                                    <p:anim calcmode="lin" valueType="num">
                                      <p:cBhvr>
                                        <p:cTn id="29" dur="1000" fill="hold"/>
                                        <p:tgtEl>
                                          <p:spTgt spid="192522"/>
                                        </p:tgtEl>
                                        <p:attrNameLst>
                                          <p:attrName>ppt_x</p:attrName>
                                        </p:attrNameLst>
                                      </p:cBhvr>
                                      <p:tavLst>
                                        <p:tav tm="0">
                                          <p:val>
                                            <p:strVal val="#ppt_x"/>
                                          </p:val>
                                        </p:tav>
                                        <p:tav tm="100000">
                                          <p:val>
                                            <p:strVal val="#ppt_x"/>
                                          </p:val>
                                        </p:tav>
                                      </p:tavLst>
                                    </p:anim>
                                    <p:anim calcmode="lin" valueType="num">
                                      <p:cBhvr>
                                        <p:cTn id="30" dur="1000" fill="hold"/>
                                        <p:tgtEl>
                                          <p:spTgt spid="1925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519" grpId="0"/>
      <p:bldP spid="192520" grpId="0"/>
      <p:bldP spid="192521" grpId="0"/>
      <p:bldP spid="192522" grpId="0"/>
      <p:bldP spid="192523" grpId="0" animBg="1"/>
      <p:bldP spid="19252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Rot="1" noChangeArrowheads="1"/>
          </p:cNvSpPr>
          <p:nvPr>
            <p:ph type="title"/>
          </p:nvPr>
        </p:nvSpPr>
        <p:spPr/>
        <p:txBody>
          <a:bodyPr/>
          <a:lstStyle/>
          <a:p>
            <a:r>
              <a:rPr lang="en-US" sz="3900"/>
              <a:t>Typical Housing Allowance Expenses</a:t>
            </a:r>
          </a:p>
        </p:txBody>
      </p:sp>
      <p:sp>
        <p:nvSpPr>
          <p:cNvPr id="184323" name="Rectangle 3"/>
          <p:cNvSpPr>
            <a:spLocks noGrp="1" noChangeArrowheads="1"/>
          </p:cNvSpPr>
          <p:nvPr>
            <p:ph type="body" idx="1"/>
          </p:nvPr>
        </p:nvSpPr>
        <p:spPr>
          <a:xfrm>
            <a:off x="457200" y="1471613"/>
            <a:ext cx="8207375" cy="5257800"/>
          </a:xfrm>
        </p:spPr>
        <p:txBody>
          <a:bodyPr/>
          <a:lstStyle/>
          <a:p>
            <a:pPr>
              <a:spcBef>
                <a:spcPct val="10000"/>
              </a:spcBef>
            </a:pPr>
            <a:r>
              <a:rPr lang="en-US" dirty="0"/>
              <a:t>Rent or mortgage </a:t>
            </a:r>
            <a:r>
              <a:rPr lang="en-US" dirty="0" smtClean="0"/>
              <a:t>payments on residence</a:t>
            </a:r>
            <a:endParaRPr lang="en-US" dirty="0"/>
          </a:p>
          <a:p>
            <a:pPr>
              <a:spcBef>
                <a:spcPct val="10000"/>
              </a:spcBef>
            </a:pPr>
            <a:r>
              <a:rPr lang="en-US" dirty="0"/>
              <a:t>Taxes and </a:t>
            </a:r>
            <a:r>
              <a:rPr lang="en-US" dirty="0" smtClean="0"/>
              <a:t>interest on home</a:t>
            </a:r>
            <a:endParaRPr lang="en-US" dirty="0"/>
          </a:p>
          <a:p>
            <a:pPr>
              <a:spcBef>
                <a:spcPct val="10000"/>
              </a:spcBef>
            </a:pPr>
            <a:r>
              <a:rPr lang="en-US" dirty="0" smtClean="0"/>
              <a:t>Insurance on home &amp; contents</a:t>
            </a:r>
          </a:p>
          <a:p>
            <a:pPr>
              <a:spcBef>
                <a:spcPct val="10000"/>
              </a:spcBef>
            </a:pPr>
            <a:r>
              <a:rPr lang="en-US" dirty="0" smtClean="0"/>
              <a:t>Repairs, maintenance, improvements</a:t>
            </a:r>
          </a:p>
          <a:p>
            <a:pPr>
              <a:spcBef>
                <a:spcPct val="10000"/>
              </a:spcBef>
            </a:pPr>
            <a:r>
              <a:rPr lang="en-US" dirty="0" smtClean="0"/>
              <a:t>Furniture, appliances, computer</a:t>
            </a:r>
            <a:endParaRPr lang="en-US" dirty="0"/>
          </a:p>
          <a:p>
            <a:pPr>
              <a:spcBef>
                <a:spcPct val="10000"/>
              </a:spcBef>
            </a:pPr>
            <a:r>
              <a:rPr lang="en-US" dirty="0"/>
              <a:t>Decorator Items</a:t>
            </a:r>
          </a:p>
          <a:p>
            <a:pPr>
              <a:spcBef>
                <a:spcPct val="10000"/>
              </a:spcBef>
            </a:pPr>
            <a:r>
              <a:rPr lang="en-US" dirty="0" smtClean="0"/>
              <a:t>Utilities</a:t>
            </a:r>
          </a:p>
          <a:p>
            <a:pPr>
              <a:spcBef>
                <a:spcPct val="10000"/>
              </a:spcBef>
            </a:pPr>
            <a:r>
              <a:rPr lang="en-US" dirty="0" smtClean="0"/>
              <a:t>Miscellaneous</a:t>
            </a:r>
            <a:endParaRPr lang="en-US" dirty="0"/>
          </a:p>
        </p:txBody>
      </p:sp>
      <p:sp>
        <p:nvSpPr>
          <p:cNvPr id="184324" name="Text Box 4"/>
          <p:cNvSpPr txBox="1">
            <a:spLocks noChangeArrowheads="1"/>
          </p:cNvSpPr>
          <p:nvPr/>
        </p:nvSpPr>
        <p:spPr bwMode="auto">
          <a:xfrm>
            <a:off x="7702550" y="0"/>
            <a:ext cx="1441450" cy="641350"/>
          </a:xfrm>
          <a:prstGeom prst="rect">
            <a:avLst/>
          </a:prstGeom>
          <a:noFill/>
          <a:ln w="9525">
            <a:noFill/>
            <a:miter lim="800000"/>
            <a:headEnd/>
            <a:tailEnd/>
          </a:ln>
          <a:effectLst/>
        </p:spPr>
        <p:txBody>
          <a:bodyPr>
            <a:spAutoFit/>
          </a:bodyPr>
          <a:lstStyle/>
          <a:p>
            <a:pPr eaLnBrk="1" hangingPunct="1">
              <a:spcBef>
                <a:spcPct val="50000"/>
              </a:spcBef>
            </a:pPr>
            <a:r>
              <a:rPr lang="en-US" dirty="0">
                <a:latin typeface="Tahoma" pitchFamily="34" charset="0"/>
              </a:rPr>
              <a:t>Workbook Pages </a:t>
            </a:r>
            <a:r>
              <a:rPr lang="en-US" dirty="0" smtClean="0">
                <a:latin typeface="Tahoma" pitchFamily="34" charset="0"/>
              </a:rPr>
              <a:t>65</a:t>
            </a:r>
            <a:endParaRPr lang="en-US" dirty="0">
              <a:latin typeface="Tahoma" pitchFamily="34" charset="0"/>
            </a:endParaRPr>
          </a:p>
        </p:txBody>
      </p:sp>
    </p:spTree>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84323">
                                            <p:txEl>
                                              <p:pRg st="0" end="0"/>
                                            </p:txEl>
                                          </p:spTgt>
                                        </p:tgtEl>
                                        <p:attrNameLst>
                                          <p:attrName>style.visibility</p:attrName>
                                        </p:attrNameLst>
                                      </p:cBhvr>
                                      <p:to>
                                        <p:strVal val="visible"/>
                                      </p:to>
                                    </p:set>
                                    <p:anim calcmode="lin" valueType="num">
                                      <p:cBhvr additive="base">
                                        <p:cTn id="7" dur="1000" fill="hold"/>
                                        <p:tgtEl>
                                          <p:spTgt spid="184323">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18432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184323">
                                            <p:txEl>
                                              <p:pRg st="1" end="1"/>
                                            </p:txEl>
                                          </p:spTgt>
                                        </p:tgtEl>
                                        <p:attrNameLst>
                                          <p:attrName>style.visibility</p:attrName>
                                        </p:attrNameLst>
                                      </p:cBhvr>
                                      <p:to>
                                        <p:strVal val="visible"/>
                                      </p:to>
                                    </p:set>
                                    <p:anim calcmode="lin" valueType="num">
                                      <p:cBhvr additive="base">
                                        <p:cTn id="12" dur="1000" fill="hold"/>
                                        <p:tgtEl>
                                          <p:spTgt spid="184323">
                                            <p:txEl>
                                              <p:pRg st="1" end="1"/>
                                            </p:txEl>
                                          </p:spTgt>
                                        </p:tgtEl>
                                        <p:attrNameLst>
                                          <p:attrName>ppt_x</p:attrName>
                                        </p:attrNameLst>
                                      </p:cBhvr>
                                      <p:tavLst>
                                        <p:tav tm="0">
                                          <p:val>
                                            <p:strVal val="1+#ppt_w/2"/>
                                          </p:val>
                                        </p:tav>
                                        <p:tav tm="100000">
                                          <p:val>
                                            <p:strVal val="#ppt_x"/>
                                          </p:val>
                                        </p:tav>
                                      </p:tavLst>
                                    </p:anim>
                                    <p:anim calcmode="lin" valueType="num">
                                      <p:cBhvr additive="base">
                                        <p:cTn id="13" dur="1000" fill="hold"/>
                                        <p:tgtEl>
                                          <p:spTgt spid="184323">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grpId="0" nodeType="afterEffect">
                                  <p:stCondLst>
                                    <p:cond delay="0"/>
                                  </p:stCondLst>
                                  <p:childTnLst>
                                    <p:set>
                                      <p:cBhvr>
                                        <p:cTn id="16" dur="1" fill="hold">
                                          <p:stCondLst>
                                            <p:cond delay="0"/>
                                          </p:stCondLst>
                                        </p:cTn>
                                        <p:tgtEl>
                                          <p:spTgt spid="184323">
                                            <p:txEl>
                                              <p:pRg st="2" end="2"/>
                                            </p:txEl>
                                          </p:spTgt>
                                        </p:tgtEl>
                                        <p:attrNameLst>
                                          <p:attrName>style.visibility</p:attrName>
                                        </p:attrNameLst>
                                      </p:cBhvr>
                                      <p:to>
                                        <p:strVal val="visible"/>
                                      </p:to>
                                    </p:set>
                                    <p:anim calcmode="lin" valueType="num">
                                      <p:cBhvr additive="base">
                                        <p:cTn id="17" dur="1000" fill="hold"/>
                                        <p:tgtEl>
                                          <p:spTgt spid="184323">
                                            <p:txEl>
                                              <p:pRg st="2" end="2"/>
                                            </p:txEl>
                                          </p:spTgt>
                                        </p:tgtEl>
                                        <p:attrNameLst>
                                          <p:attrName>ppt_x</p:attrName>
                                        </p:attrNameLst>
                                      </p:cBhvr>
                                      <p:tavLst>
                                        <p:tav tm="0">
                                          <p:val>
                                            <p:strVal val="1+#ppt_w/2"/>
                                          </p:val>
                                        </p:tav>
                                        <p:tav tm="100000">
                                          <p:val>
                                            <p:strVal val="#ppt_x"/>
                                          </p:val>
                                        </p:tav>
                                      </p:tavLst>
                                    </p:anim>
                                    <p:anim calcmode="lin" valueType="num">
                                      <p:cBhvr additive="base">
                                        <p:cTn id="18" dur="1000" fill="hold"/>
                                        <p:tgtEl>
                                          <p:spTgt spid="184323">
                                            <p:txEl>
                                              <p:pRg st="2" end="2"/>
                                            </p:txEl>
                                          </p:spTgt>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2" fill="hold" grpId="0" nodeType="afterEffect">
                                  <p:stCondLst>
                                    <p:cond delay="0"/>
                                  </p:stCondLst>
                                  <p:childTnLst>
                                    <p:set>
                                      <p:cBhvr>
                                        <p:cTn id="21" dur="1" fill="hold">
                                          <p:stCondLst>
                                            <p:cond delay="0"/>
                                          </p:stCondLst>
                                        </p:cTn>
                                        <p:tgtEl>
                                          <p:spTgt spid="184323">
                                            <p:txEl>
                                              <p:pRg st="3" end="3"/>
                                            </p:txEl>
                                          </p:spTgt>
                                        </p:tgtEl>
                                        <p:attrNameLst>
                                          <p:attrName>style.visibility</p:attrName>
                                        </p:attrNameLst>
                                      </p:cBhvr>
                                      <p:to>
                                        <p:strVal val="visible"/>
                                      </p:to>
                                    </p:set>
                                    <p:anim calcmode="lin" valueType="num">
                                      <p:cBhvr additive="base">
                                        <p:cTn id="22" dur="1000" fill="hold"/>
                                        <p:tgtEl>
                                          <p:spTgt spid="184323">
                                            <p:txEl>
                                              <p:pRg st="3" end="3"/>
                                            </p:txEl>
                                          </p:spTgt>
                                        </p:tgtEl>
                                        <p:attrNameLst>
                                          <p:attrName>ppt_x</p:attrName>
                                        </p:attrNameLst>
                                      </p:cBhvr>
                                      <p:tavLst>
                                        <p:tav tm="0">
                                          <p:val>
                                            <p:strVal val="1+#ppt_w/2"/>
                                          </p:val>
                                        </p:tav>
                                        <p:tav tm="100000">
                                          <p:val>
                                            <p:strVal val="#ppt_x"/>
                                          </p:val>
                                        </p:tav>
                                      </p:tavLst>
                                    </p:anim>
                                    <p:anim calcmode="lin" valueType="num">
                                      <p:cBhvr additive="base">
                                        <p:cTn id="23" dur="1000" fill="hold"/>
                                        <p:tgtEl>
                                          <p:spTgt spid="184323">
                                            <p:txEl>
                                              <p:pRg st="3" end="3"/>
                                            </p:txEl>
                                          </p:spTgt>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2" presetClass="entr" presetSubtype="2" fill="hold" grpId="0" nodeType="afterEffect">
                                  <p:stCondLst>
                                    <p:cond delay="0"/>
                                  </p:stCondLst>
                                  <p:childTnLst>
                                    <p:set>
                                      <p:cBhvr>
                                        <p:cTn id="26" dur="1" fill="hold">
                                          <p:stCondLst>
                                            <p:cond delay="0"/>
                                          </p:stCondLst>
                                        </p:cTn>
                                        <p:tgtEl>
                                          <p:spTgt spid="184323">
                                            <p:txEl>
                                              <p:pRg st="4" end="4"/>
                                            </p:txEl>
                                          </p:spTgt>
                                        </p:tgtEl>
                                        <p:attrNameLst>
                                          <p:attrName>style.visibility</p:attrName>
                                        </p:attrNameLst>
                                      </p:cBhvr>
                                      <p:to>
                                        <p:strVal val="visible"/>
                                      </p:to>
                                    </p:set>
                                    <p:anim calcmode="lin" valueType="num">
                                      <p:cBhvr additive="base">
                                        <p:cTn id="27" dur="1000" fill="hold"/>
                                        <p:tgtEl>
                                          <p:spTgt spid="184323">
                                            <p:txEl>
                                              <p:pRg st="4" end="4"/>
                                            </p:txEl>
                                          </p:spTgt>
                                        </p:tgtEl>
                                        <p:attrNameLst>
                                          <p:attrName>ppt_x</p:attrName>
                                        </p:attrNameLst>
                                      </p:cBhvr>
                                      <p:tavLst>
                                        <p:tav tm="0">
                                          <p:val>
                                            <p:strVal val="1+#ppt_w/2"/>
                                          </p:val>
                                        </p:tav>
                                        <p:tav tm="100000">
                                          <p:val>
                                            <p:strVal val="#ppt_x"/>
                                          </p:val>
                                        </p:tav>
                                      </p:tavLst>
                                    </p:anim>
                                    <p:anim calcmode="lin" valueType="num">
                                      <p:cBhvr additive="base">
                                        <p:cTn id="28" dur="1000" fill="hold"/>
                                        <p:tgtEl>
                                          <p:spTgt spid="184323">
                                            <p:txEl>
                                              <p:pRg st="4" end="4"/>
                                            </p:txEl>
                                          </p:spTgt>
                                        </p:tgtEl>
                                        <p:attrNameLst>
                                          <p:attrName>ppt_y</p:attrName>
                                        </p:attrNameLst>
                                      </p:cBhvr>
                                      <p:tavLst>
                                        <p:tav tm="0">
                                          <p:val>
                                            <p:strVal val="#ppt_y"/>
                                          </p:val>
                                        </p:tav>
                                        <p:tav tm="100000">
                                          <p:val>
                                            <p:strVal val="#ppt_y"/>
                                          </p:val>
                                        </p:tav>
                                      </p:tavLst>
                                    </p:anim>
                                  </p:childTnLst>
                                </p:cTn>
                              </p:par>
                            </p:childTnLst>
                          </p:cTn>
                        </p:par>
                        <p:par>
                          <p:cTn id="29" fill="hold">
                            <p:stCondLst>
                              <p:cond delay="5000"/>
                            </p:stCondLst>
                            <p:childTnLst>
                              <p:par>
                                <p:cTn id="30" presetID="2" presetClass="entr" presetSubtype="2" fill="hold" grpId="0" nodeType="afterEffect">
                                  <p:stCondLst>
                                    <p:cond delay="0"/>
                                  </p:stCondLst>
                                  <p:childTnLst>
                                    <p:set>
                                      <p:cBhvr>
                                        <p:cTn id="31" dur="1" fill="hold">
                                          <p:stCondLst>
                                            <p:cond delay="0"/>
                                          </p:stCondLst>
                                        </p:cTn>
                                        <p:tgtEl>
                                          <p:spTgt spid="184323">
                                            <p:txEl>
                                              <p:pRg st="5" end="5"/>
                                            </p:txEl>
                                          </p:spTgt>
                                        </p:tgtEl>
                                        <p:attrNameLst>
                                          <p:attrName>style.visibility</p:attrName>
                                        </p:attrNameLst>
                                      </p:cBhvr>
                                      <p:to>
                                        <p:strVal val="visible"/>
                                      </p:to>
                                    </p:set>
                                    <p:anim calcmode="lin" valueType="num">
                                      <p:cBhvr additive="base">
                                        <p:cTn id="32" dur="1000" fill="hold"/>
                                        <p:tgtEl>
                                          <p:spTgt spid="184323">
                                            <p:txEl>
                                              <p:pRg st="5" end="5"/>
                                            </p:txEl>
                                          </p:spTgt>
                                        </p:tgtEl>
                                        <p:attrNameLst>
                                          <p:attrName>ppt_x</p:attrName>
                                        </p:attrNameLst>
                                      </p:cBhvr>
                                      <p:tavLst>
                                        <p:tav tm="0">
                                          <p:val>
                                            <p:strVal val="1+#ppt_w/2"/>
                                          </p:val>
                                        </p:tav>
                                        <p:tav tm="100000">
                                          <p:val>
                                            <p:strVal val="#ppt_x"/>
                                          </p:val>
                                        </p:tav>
                                      </p:tavLst>
                                    </p:anim>
                                    <p:anim calcmode="lin" valueType="num">
                                      <p:cBhvr additive="base">
                                        <p:cTn id="33" dur="1000" fill="hold"/>
                                        <p:tgtEl>
                                          <p:spTgt spid="184323">
                                            <p:txEl>
                                              <p:pRg st="5" end="5"/>
                                            </p:txEl>
                                          </p:spTgt>
                                        </p:tgtEl>
                                        <p:attrNameLst>
                                          <p:attrName>ppt_y</p:attrName>
                                        </p:attrNameLst>
                                      </p:cBhvr>
                                      <p:tavLst>
                                        <p:tav tm="0">
                                          <p:val>
                                            <p:strVal val="#ppt_y"/>
                                          </p:val>
                                        </p:tav>
                                        <p:tav tm="100000">
                                          <p:val>
                                            <p:strVal val="#ppt_y"/>
                                          </p:val>
                                        </p:tav>
                                      </p:tavLst>
                                    </p:anim>
                                  </p:childTnLst>
                                </p:cTn>
                              </p:par>
                            </p:childTnLst>
                          </p:cTn>
                        </p:par>
                        <p:par>
                          <p:cTn id="34" fill="hold">
                            <p:stCondLst>
                              <p:cond delay="6000"/>
                            </p:stCondLst>
                            <p:childTnLst>
                              <p:par>
                                <p:cTn id="35" presetID="2" presetClass="entr" presetSubtype="2" fill="hold" grpId="0" nodeType="afterEffect">
                                  <p:stCondLst>
                                    <p:cond delay="0"/>
                                  </p:stCondLst>
                                  <p:childTnLst>
                                    <p:set>
                                      <p:cBhvr>
                                        <p:cTn id="36" dur="1" fill="hold">
                                          <p:stCondLst>
                                            <p:cond delay="0"/>
                                          </p:stCondLst>
                                        </p:cTn>
                                        <p:tgtEl>
                                          <p:spTgt spid="184323">
                                            <p:txEl>
                                              <p:pRg st="6" end="6"/>
                                            </p:txEl>
                                          </p:spTgt>
                                        </p:tgtEl>
                                        <p:attrNameLst>
                                          <p:attrName>style.visibility</p:attrName>
                                        </p:attrNameLst>
                                      </p:cBhvr>
                                      <p:to>
                                        <p:strVal val="visible"/>
                                      </p:to>
                                    </p:set>
                                    <p:anim calcmode="lin" valueType="num">
                                      <p:cBhvr additive="base">
                                        <p:cTn id="37" dur="1000" fill="hold"/>
                                        <p:tgtEl>
                                          <p:spTgt spid="184323">
                                            <p:txEl>
                                              <p:pRg st="6" end="6"/>
                                            </p:txEl>
                                          </p:spTgt>
                                        </p:tgtEl>
                                        <p:attrNameLst>
                                          <p:attrName>ppt_x</p:attrName>
                                        </p:attrNameLst>
                                      </p:cBhvr>
                                      <p:tavLst>
                                        <p:tav tm="0">
                                          <p:val>
                                            <p:strVal val="1+#ppt_w/2"/>
                                          </p:val>
                                        </p:tav>
                                        <p:tav tm="100000">
                                          <p:val>
                                            <p:strVal val="#ppt_x"/>
                                          </p:val>
                                        </p:tav>
                                      </p:tavLst>
                                    </p:anim>
                                    <p:anim calcmode="lin" valueType="num">
                                      <p:cBhvr additive="base">
                                        <p:cTn id="38" dur="1000" fill="hold"/>
                                        <p:tgtEl>
                                          <p:spTgt spid="184323">
                                            <p:txEl>
                                              <p:pRg st="6" end="6"/>
                                            </p:txEl>
                                          </p:spTgt>
                                        </p:tgtEl>
                                        <p:attrNameLst>
                                          <p:attrName>ppt_y</p:attrName>
                                        </p:attrNameLst>
                                      </p:cBhvr>
                                      <p:tavLst>
                                        <p:tav tm="0">
                                          <p:val>
                                            <p:strVal val="#ppt_y"/>
                                          </p:val>
                                        </p:tav>
                                        <p:tav tm="100000">
                                          <p:val>
                                            <p:strVal val="#ppt_y"/>
                                          </p:val>
                                        </p:tav>
                                      </p:tavLst>
                                    </p:anim>
                                  </p:childTnLst>
                                </p:cTn>
                              </p:par>
                            </p:childTnLst>
                          </p:cTn>
                        </p:par>
                        <p:par>
                          <p:cTn id="39" fill="hold">
                            <p:stCondLst>
                              <p:cond delay="7000"/>
                            </p:stCondLst>
                            <p:childTnLst>
                              <p:par>
                                <p:cTn id="40" presetID="2" presetClass="entr" presetSubtype="2" fill="hold" grpId="0" nodeType="afterEffect">
                                  <p:stCondLst>
                                    <p:cond delay="0"/>
                                  </p:stCondLst>
                                  <p:childTnLst>
                                    <p:set>
                                      <p:cBhvr>
                                        <p:cTn id="41" dur="1" fill="hold">
                                          <p:stCondLst>
                                            <p:cond delay="0"/>
                                          </p:stCondLst>
                                        </p:cTn>
                                        <p:tgtEl>
                                          <p:spTgt spid="184323">
                                            <p:txEl>
                                              <p:pRg st="7" end="7"/>
                                            </p:txEl>
                                          </p:spTgt>
                                        </p:tgtEl>
                                        <p:attrNameLst>
                                          <p:attrName>style.visibility</p:attrName>
                                        </p:attrNameLst>
                                      </p:cBhvr>
                                      <p:to>
                                        <p:strVal val="visible"/>
                                      </p:to>
                                    </p:set>
                                    <p:anim calcmode="lin" valueType="num">
                                      <p:cBhvr additive="base">
                                        <p:cTn id="42" dur="1000" fill="hold"/>
                                        <p:tgtEl>
                                          <p:spTgt spid="184323">
                                            <p:txEl>
                                              <p:pRg st="7" end="7"/>
                                            </p:txEl>
                                          </p:spTgt>
                                        </p:tgtEl>
                                        <p:attrNameLst>
                                          <p:attrName>ppt_x</p:attrName>
                                        </p:attrNameLst>
                                      </p:cBhvr>
                                      <p:tavLst>
                                        <p:tav tm="0">
                                          <p:val>
                                            <p:strVal val="1+#ppt_w/2"/>
                                          </p:val>
                                        </p:tav>
                                        <p:tav tm="100000">
                                          <p:val>
                                            <p:strVal val="#ppt_x"/>
                                          </p:val>
                                        </p:tav>
                                      </p:tavLst>
                                    </p:anim>
                                    <p:anim calcmode="lin" valueType="num">
                                      <p:cBhvr additive="base">
                                        <p:cTn id="43" dur="1000" fill="hold"/>
                                        <p:tgtEl>
                                          <p:spTgt spid="184323">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rrowheads="1"/>
          </p:cNvSpPr>
          <p:nvPr>
            <p:ph type="title"/>
          </p:nvPr>
        </p:nvSpPr>
        <p:spPr>
          <a:xfrm>
            <a:off x="457200" y="274638"/>
            <a:ext cx="8229600" cy="785812"/>
          </a:xfrm>
        </p:spPr>
        <p:txBody>
          <a:bodyPr/>
          <a:lstStyle/>
          <a:p>
            <a:r>
              <a:rPr lang="en-US"/>
              <a:t>Minister’s Housing Allowance</a:t>
            </a:r>
          </a:p>
        </p:txBody>
      </p:sp>
      <p:sp>
        <p:nvSpPr>
          <p:cNvPr id="78851" name="Rectangle 3"/>
          <p:cNvSpPr>
            <a:spLocks noGrp="1" noChangeArrowheads="1"/>
          </p:cNvSpPr>
          <p:nvPr>
            <p:ph type="body" idx="1"/>
          </p:nvPr>
        </p:nvSpPr>
        <p:spPr>
          <a:xfrm>
            <a:off x="566382" y="982590"/>
            <a:ext cx="7881582" cy="5445505"/>
          </a:xfrm>
        </p:spPr>
        <p:txBody>
          <a:bodyPr/>
          <a:lstStyle/>
          <a:p>
            <a:r>
              <a:rPr lang="en-US" dirty="0" smtClean="0"/>
              <a:t>Maximum Housing Allowance – </a:t>
            </a:r>
          </a:p>
          <a:p>
            <a:pPr lvl="1">
              <a:spcBef>
                <a:spcPts val="0"/>
              </a:spcBef>
            </a:pPr>
            <a:r>
              <a:rPr lang="en-US" dirty="0" smtClean="0"/>
              <a:t>Amount actually spent to provide a home</a:t>
            </a:r>
          </a:p>
          <a:p>
            <a:pPr lvl="1">
              <a:spcBef>
                <a:spcPts val="0"/>
              </a:spcBef>
            </a:pPr>
            <a:r>
              <a:rPr lang="en-US" dirty="0" smtClean="0"/>
              <a:t>Amount designated by the church</a:t>
            </a:r>
          </a:p>
          <a:p>
            <a:pPr lvl="1">
              <a:spcBef>
                <a:spcPts val="0"/>
              </a:spcBef>
            </a:pPr>
            <a:r>
              <a:rPr lang="en-US" dirty="0" smtClean="0"/>
              <a:t>The fair rental value of the home plus furnishings, utilities, garage, etc.</a:t>
            </a:r>
          </a:p>
          <a:p>
            <a:r>
              <a:rPr lang="en-US" dirty="0" smtClean="0"/>
              <a:t>Church Parsonage – </a:t>
            </a:r>
            <a:endParaRPr lang="en-US" sz="2800" dirty="0"/>
          </a:p>
          <a:p>
            <a:pPr lvl="1">
              <a:lnSpc>
                <a:spcPct val="90000"/>
              </a:lnSpc>
              <a:spcBef>
                <a:spcPts val="0"/>
              </a:spcBef>
            </a:pPr>
            <a:r>
              <a:rPr lang="en-US" dirty="0">
                <a:solidFill>
                  <a:schemeClr val="folHlink"/>
                </a:solidFill>
              </a:rPr>
              <a:t>Non-ordained employee</a:t>
            </a:r>
          </a:p>
          <a:p>
            <a:pPr lvl="1">
              <a:lnSpc>
                <a:spcPct val="90000"/>
              </a:lnSpc>
              <a:spcBef>
                <a:spcPts val="0"/>
              </a:spcBef>
            </a:pPr>
            <a:r>
              <a:rPr lang="en-US" dirty="0">
                <a:solidFill>
                  <a:schemeClr val="folHlink"/>
                </a:solidFill>
              </a:rPr>
              <a:t>Ordained employee</a:t>
            </a:r>
          </a:p>
          <a:p>
            <a:r>
              <a:rPr lang="en-US" dirty="0"/>
              <a:t>Retired Ministers – </a:t>
            </a:r>
          </a:p>
          <a:p>
            <a:pPr lvl="1">
              <a:spcBef>
                <a:spcPts val="0"/>
              </a:spcBef>
            </a:pPr>
            <a:r>
              <a:rPr lang="en-US" dirty="0">
                <a:solidFill>
                  <a:schemeClr val="folHlink"/>
                </a:solidFill>
              </a:rPr>
              <a:t>Designated from GuideStone’s retirement plan payments</a:t>
            </a:r>
          </a:p>
        </p:txBody>
      </p:sp>
      <p:sp>
        <p:nvSpPr>
          <p:cNvPr id="78852" name="Text Box 4"/>
          <p:cNvSpPr txBox="1">
            <a:spLocks noChangeArrowheads="1"/>
          </p:cNvSpPr>
          <p:nvPr/>
        </p:nvSpPr>
        <p:spPr bwMode="auto">
          <a:xfrm>
            <a:off x="7702550" y="0"/>
            <a:ext cx="1441450" cy="646331"/>
          </a:xfrm>
          <a:prstGeom prst="rect">
            <a:avLst/>
          </a:prstGeom>
          <a:noFill/>
          <a:ln w="9525">
            <a:noFill/>
            <a:miter lim="800000"/>
            <a:headEnd/>
            <a:tailEnd/>
          </a:ln>
          <a:effectLst/>
        </p:spPr>
        <p:txBody>
          <a:bodyPr>
            <a:spAutoFit/>
          </a:bodyPr>
          <a:lstStyle/>
          <a:p>
            <a:pPr eaLnBrk="1" hangingPunct="1">
              <a:spcBef>
                <a:spcPct val="50000"/>
              </a:spcBef>
            </a:pPr>
            <a:r>
              <a:rPr lang="en-US" dirty="0" err="1" smtClean="0">
                <a:latin typeface="Tahoma" pitchFamily="34" charset="0"/>
              </a:rPr>
              <a:t>Wkbk</a:t>
            </a:r>
            <a:r>
              <a:rPr lang="en-US" dirty="0" smtClean="0">
                <a:latin typeface="Tahoma" pitchFamily="34" charset="0"/>
              </a:rPr>
              <a:t> Pgs </a:t>
            </a:r>
            <a:r>
              <a:rPr lang="en-US" dirty="0" smtClean="0">
                <a:latin typeface="Tahoma" pitchFamily="34" charset="0"/>
              </a:rPr>
              <a:t>65-66</a:t>
            </a:r>
            <a:endParaRPr lang="en-US" dirty="0">
              <a:latin typeface="Tahoma" pitchFamily="34" charset="0"/>
            </a:endParaRPr>
          </a:p>
        </p:txBody>
      </p:sp>
    </p:spTree>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8851">
                                            <p:txEl>
                                              <p:pRg st="0" end="0"/>
                                            </p:txEl>
                                          </p:spTgt>
                                        </p:tgtEl>
                                        <p:attrNameLst>
                                          <p:attrName>style.visibility</p:attrName>
                                        </p:attrNameLst>
                                      </p:cBhvr>
                                      <p:to>
                                        <p:strVal val="visible"/>
                                      </p:to>
                                    </p:set>
                                    <p:anim calcmode="lin" valueType="num">
                                      <p:cBhvr additive="base">
                                        <p:cTn id="7" dur="1000" fill="hold"/>
                                        <p:tgtEl>
                                          <p:spTgt spid="78851">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78851">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78851">
                                            <p:txEl>
                                              <p:pRg st="1" end="1"/>
                                            </p:txEl>
                                          </p:spTgt>
                                        </p:tgtEl>
                                        <p:attrNameLst>
                                          <p:attrName>style.visibility</p:attrName>
                                        </p:attrNameLst>
                                      </p:cBhvr>
                                      <p:to>
                                        <p:strVal val="visible"/>
                                      </p:to>
                                    </p:set>
                                    <p:anim calcmode="lin" valueType="num">
                                      <p:cBhvr additive="base">
                                        <p:cTn id="12" dur="1000" fill="hold"/>
                                        <p:tgtEl>
                                          <p:spTgt spid="78851">
                                            <p:txEl>
                                              <p:pRg st="1" end="1"/>
                                            </p:txEl>
                                          </p:spTgt>
                                        </p:tgtEl>
                                        <p:attrNameLst>
                                          <p:attrName>ppt_x</p:attrName>
                                        </p:attrNameLst>
                                      </p:cBhvr>
                                      <p:tavLst>
                                        <p:tav tm="0">
                                          <p:val>
                                            <p:strVal val="#ppt_x"/>
                                          </p:val>
                                        </p:tav>
                                        <p:tav tm="100000">
                                          <p:val>
                                            <p:strVal val="#ppt_x"/>
                                          </p:val>
                                        </p:tav>
                                      </p:tavLst>
                                    </p:anim>
                                    <p:anim calcmode="lin" valueType="num">
                                      <p:cBhvr additive="base">
                                        <p:cTn id="13" dur="1000" fill="hold"/>
                                        <p:tgtEl>
                                          <p:spTgt spid="78851">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grpId="0" nodeType="afterEffect">
                                  <p:stCondLst>
                                    <p:cond delay="0"/>
                                  </p:stCondLst>
                                  <p:childTnLst>
                                    <p:set>
                                      <p:cBhvr>
                                        <p:cTn id="16" dur="1" fill="hold">
                                          <p:stCondLst>
                                            <p:cond delay="0"/>
                                          </p:stCondLst>
                                        </p:cTn>
                                        <p:tgtEl>
                                          <p:spTgt spid="78851">
                                            <p:txEl>
                                              <p:pRg st="2" end="2"/>
                                            </p:txEl>
                                          </p:spTgt>
                                        </p:tgtEl>
                                        <p:attrNameLst>
                                          <p:attrName>style.visibility</p:attrName>
                                        </p:attrNameLst>
                                      </p:cBhvr>
                                      <p:to>
                                        <p:strVal val="visible"/>
                                      </p:to>
                                    </p:set>
                                    <p:anim calcmode="lin" valueType="num">
                                      <p:cBhvr additive="base">
                                        <p:cTn id="17" dur="1000" fill="hold"/>
                                        <p:tgtEl>
                                          <p:spTgt spid="78851">
                                            <p:txEl>
                                              <p:pRg st="2" end="2"/>
                                            </p:txEl>
                                          </p:spTgt>
                                        </p:tgtEl>
                                        <p:attrNameLst>
                                          <p:attrName>ppt_x</p:attrName>
                                        </p:attrNameLst>
                                      </p:cBhvr>
                                      <p:tavLst>
                                        <p:tav tm="0">
                                          <p:val>
                                            <p:strVal val="#ppt_x"/>
                                          </p:val>
                                        </p:tav>
                                        <p:tav tm="100000">
                                          <p:val>
                                            <p:strVal val="#ppt_x"/>
                                          </p:val>
                                        </p:tav>
                                      </p:tavLst>
                                    </p:anim>
                                    <p:anim calcmode="lin" valueType="num">
                                      <p:cBhvr additive="base">
                                        <p:cTn id="18" dur="1000" fill="hold"/>
                                        <p:tgtEl>
                                          <p:spTgt spid="78851">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grpId="0" nodeType="afterEffect">
                                  <p:stCondLst>
                                    <p:cond delay="0"/>
                                  </p:stCondLst>
                                  <p:childTnLst>
                                    <p:set>
                                      <p:cBhvr>
                                        <p:cTn id="21" dur="1" fill="hold">
                                          <p:stCondLst>
                                            <p:cond delay="0"/>
                                          </p:stCondLst>
                                        </p:cTn>
                                        <p:tgtEl>
                                          <p:spTgt spid="78851">
                                            <p:txEl>
                                              <p:pRg st="3" end="3"/>
                                            </p:txEl>
                                          </p:spTgt>
                                        </p:tgtEl>
                                        <p:attrNameLst>
                                          <p:attrName>style.visibility</p:attrName>
                                        </p:attrNameLst>
                                      </p:cBhvr>
                                      <p:to>
                                        <p:strVal val="visible"/>
                                      </p:to>
                                    </p:set>
                                    <p:anim calcmode="lin" valueType="num">
                                      <p:cBhvr additive="base">
                                        <p:cTn id="22" dur="1000" fill="hold"/>
                                        <p:tgtEl>
                                          <p:spTgt spid="78851">
                                            <p:txEl>
                                              <p:pRg st="3" end="3"/>
                                            </p:txEl>
                                          </p:spTgt>
                                        </p:tgtEl>
                                        <p:attrNameLst>
                                          <p:attrName>ppt_x</p:attrName>
                                        </p:attrNameLst>
                                      </p:cBhvr>
                                      <p:tavLst>
                                        <p:tav tm="0">
                                          <p:val>
                                            <p:strVal val="#ppt_x"/>
                                          </p:val>
                                        </p:tav>
                                        <p:tav tm="100000">
                                          <p:val>
                                            <p:strVal val="#ppt_x"/>
                                          </p:val>
                                        </p:tav>
                                      </p:tavLst>
                                    </p:anim>
                                    <p:anim calcmode="lin" valueType="num">
                                      <p:cBhvr additive="base">
                                        <p:cTn id="23" dur="1000" fill="hold"/>
                                        <p:tgtEl>
                                          <p:spTgt spid="78851">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4000"/>
                            </p:stCondLst>
                            <p:childTnLst>
                              <p:par>
                                <p:cTn id="25" presetID="2" presetClass="entr" presetSubtype="4" fill="hold" grpId="0" nodeType="afterEffect">
                                  <p:stCondLst>
                                    <p:cond delay="0"/>
                                  </p:stCondLst>
                                  <p:childTnLst>
                                    <p:set>
                                      <p:cBhvr>
                                        <p:cTn id="26" dur="1" fill="hold">
                                          <p:stCondLst>
                                            <p:cond delay="0"/>
                                          </p:stCondLst>
                                        </p:cTn>
                                        <p:tgtEl>
                                          <p:spTgt spid="78851">
                                            <p:txEl>
                                              <p:pRg st="4" end="4"/>
                                            </p:txEl>
                                          </p:spTgt>
                                        </p:tgtEl>
                                        <p:attrNameLst>
                                          <p:attrName>style.visibility</p:attrName>
                                        </p:attrNameLst>
                                      </p:cBhvr>
                                      <p:to>
                                        <p:strVal val="visible"/>
                                      </p:to>
                                    </p:set>
                                    <p:anim calcmode="lin" valueType="num">
                                      <p:cBhvr additive="base">
                                        <p:cTn id="27" dur="1000" fill="hold"/>
                                        <p:tgtEl>
                                          <p:spTgt spid="78851">
                                            <p:txEl>
                                              <p:pRg st="4" end="4"/>
                                            </p:txEl>
                                          </p:spTgt>
                                        </p:tgtEl>
                                        <p:attrNameLst>
                                          <p:attrName>ppt_x</p:attrName>
                                        </p:attrNameLst>
                                      </p:cBhvr>
                                      <p:tavLst>
                                        <p:tav tm="0">
                                          <p:val>
                                            <p:strVal val="#ppt_x"/>
                                          </p:val>
                                        </p:tav>
                                        <p:tav tm="100000">
                                          <p:val>
                                            <p:strVal val="#ppt_x"/>
                                          </p:val>
                                        </p:tav>
                                      </p:tavLst>
                                    </p:anim>
                                    <p:anim calcmode="lin" valueType="num">
                                      <p:cBhvr additive="base">
                                        <p:cTn id="28" dur="1000" fill="hold"/>
                                        <p:tgtEl>
                                          <p:spTgt spid="78851">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5000"/>
                            </p:stCondLst>
                            <p:childTnLst>
                              <p:par>
                                <p:cTn id="30" presetID="2" presetClass="entr" presetSubtype="4" fill="hold" grpId="0" nodeType="afterEffect">
                                  <p:stCondLst>
                                    <p:cond delay="0"/>
                                  </p:stCondLst>
                                  <p:childTnLst>
                                    <p:set>
                                      <p:cBhvr>
                                        <p:cTn id="31" dur="1" fill="hold">
                                          <p:stCondLst>
                                            <p:cond delay="0"/>
                                          </p:stCondLst>
                                        </p:cTn>
                                        <p:tgtEl>
                                          <p:spTgt spid="78851">
                                            <p:txEl>
                                              <p:pRg st="5" end="5"/>
                                            </p:txEl>
                                          </p:spTgt>
                                        </p:tgtEl>
                                        <p:attrNameLst>
                                          <p:attrName>style.visibility</p:attrName>
                                        </p:attrNameLst>
                                      </p:cBhvr>
                                      <p:to>
                                        <p:strVal val="visible"/>
                                      </p:to>
                                    </p:set>
                                    <p:anim calcmode="lin" valueType="num">
                                      <p:cBhvr additive="base">
                                        <p:cTn id="32" dur="1000" fill="hold"/>
                                        <p:tgtEl>
                                          <p:spTgt spid="78851">
                                            <p:txEl>
                                              <p:pRg st="5" end="5"/>
                                            </p:txEl>
                                          </p:spTgt>
                                        </p:tgtEl>
                                        <p:attrNameLst>
                                          <p:attrName>ppt_x</p:attrName>
                                        </p:attrNameLst>
                                      </p:cBhvr>
                                      <p:tavLst>
                                        <p:tav tm="0">
                                          <p:val>
                                            <p:strVal val="#ppt_x"/>
                                          </p:val>
                                        </p:tav>
                                        <p:tav tm="100000">
                                          <p:val>
                                            <p:strVal val="#ppt_x"/>
                                          </p:val>
                                        </p:tav>
                                      </p:tavLst>
                                    </p:anim>
                                    <p:anim calcmode="lin" valueType="num">
                                      <p:cBhvr additive="base">
                                        <p:cTn id="33" dur="1000" fill="hold"/>
                                        <p:tgtEl>
                                          <p:spTgt spid="78851">
                                            <p:txEl>
                                              <p:pRg st="5" end="5"/>
                                            </p:txEl>
                                          </p:spTgt>
                                        </p:tgtEl>
                                        <p:attrNameLst>
                                          <p:attrName>ppt_y</p:attrName>
                                        </p:attrNameLst>
                                      </p:cBhvr>
                                      <p:tavLst>
                                        <p:tav tm="0">
                                          <p:val>
                                            <p:strVal val="1+#ppt_h/2"/>
                                          </p:val>
                                        </p:tav>
                                        <p:tav tm="100000">
                                          <p:val>
                                            <p:strVal val="#ppt_y"/>
                                          </p:val>
                                        </p:tav>
                                      </p:tavLst>
                                    </p:anim>
                                  </p:childTnLst>
                                </p:cTn>
                              </p:par>
                            </p:childTnLst>
                          </p:cTn>
                        </p:par>
                        <p:par>
                          <p:cTn id="34" fill="hold">
                            <p:stCondLst>
                              <p:cond delay="6000"/>
                            </p:stCondLst>
                            <p:childTnLst>
                              <p:par>
                                <p:cTn id="35" presetID="2" presetClass="entr" presetSubtype="4" fill="hold" grpId="0" nodeType="afterEffect">
                                  <p:stCondLst>
                                    <p:cond delay="0"/>
                                  </p:stCondLst>
                                  <p:childTnLst>
                                    <p:set>
                                      <p:cBhvr>
                                        <p:cTn id="36" dur="1" fill="hold">
                                          <p:stCondLst>
                                            <p:cond delay="0"/>
                                          </p:stCondLst>
                                        </p:cTn>
                                        <p:tgtEl>
                                          <p:spTgt spid="78851">
                                            <p:txEl>
                                              <p:pRg st="6" end="6"/>
                                            </p:txEl>
                                          </p:spTgt>
                                        </p:tgtEl>
                                        <p:attrNameLst>
                                          <p:attrName>style.visibility</p:attrName>
                                        </p:attrNameLst>
                                      </p:cBhvr>
                                      <p:to>
                                        <p:strVal val="visible"/>
                                      </p:to>
                                    </p:set>
                                    <p:anim calcmode="lin" valueType="num">
                                      <p:cBhvr additive="base">
                                        <p:cTn id="37" dur="1000" fill="hold"/>
                                        <p:tgtEl>
                                          <p:spTgt spid="78851">
                                            <p:txEl>
                                              <p:pRg st="6" end="6"/>
                                            </p:txEl>
                                          </p:spTgt>
                                        </p:tgtEl>
                                        <p:attrNameLst>
                                          <p:attrName>ppt_x</p:attrName>
                                        </p:attrNameLst>
                                      </p:cBhvr>
                                      <p:tavLst>
                                        <p:tav tm="0">
                                          <p:val>
                                            <p:strVal val="#ppt_x"/>
                                          </p:val>
                                        </p:tav>
                                        <p:tav tm="100000">
                                          <p:val>
                                            <p:strVal val="#ppt_x"/>
                                          </p:val>
                                        </p:tav>
                                      </p:tavLst>
                                    </p:anim>
                                    <p:anim calcmode="lin" valueType="num">
                                      <p:cBhvr additive="base">
                                        <p:cTn id="38" dur="1000" fill="hold"/>
                                        <p:tgtEl>
                                          <p:spTgt spid="78851">
                                            <p:txEl>
                                              <p:pRg st="6" end="6"/>
                                            </p:txEl>
                                          </p:spTgt>
                                        </p:tgtEl>
                                        <p:attrNameLst>
                                          <p:attrName>ppt_y</p:attrName>
                                        </p:attrNameLst>
                                      </p:cBhvr>
                                      <p:tavLst>
                                        <p:tav tm="0">
                                          <p:val>
                                            <p:strVal val="1+#ppt_h/2"/>
                                          </p:val>
                                        </p:tav>
                                        <p:tav tm="100000">
                                          <p:val>
                                            <p:strVal val="#ppt_y"/>
                                          </p:val>
                                        </p:tav>
                                      </p:tavLst>
                                    </p:anim>
                                  </p:childTnLst>
                                </p:cTn>
                              </p:par>
                            </p:childTnLst>
                          </p:cTn>
                        </p:par>
                        <p:par>
                          <p:cTn id="39" fill="hold">
                            <p:stCondLst>
                              <p:cond delay="7000"/>
                            </p:stCondLst>
                            <p:childTnLst>
                              <p:par>
                                <p:cTn id="40" presetID="2" presetClass="entr" presetSubtype="4" fill="hold" grpId="0" nodeType="afterEffect">
                                  <p:stCondLst>
                                    <p:cond delay="0"/>
                                  </p:stCondLst>
                                  <p:childTnLst>
                                    <p:set>
                                      <p:cBhvr>
                                        <p:cTn id="41" dur="1" fill="hold">
                                          <p:stCondLst>
                                            <p:cond delay="0"/>
                                          </p:stCondLst>
                                        </p:cTn>
                                        <p:tgtEl>
                                          <p:spTgt spid="78851">
                                            <p:txEl>
                                              <p:pRg st="7" end="7"/>
                                            </p:txEl>
                                          </p:spTgt>
                                        </p:tgtEl>
                                        <p:attrNameLst>
                                          <p:attrName>style.visibility</p:attrName>
                                        </p:attrNameLst>
                                      </p:cBhvr>
                                      <p:to>
                                        <p:strVal val="visible"/>
                                      </p:to>
                                    </p:set>
                                    <p:anim calcmode="lin" valueType="num">
                                      <p:cBhvr additive="base">
                                        <p:cTn id="42" dur="1000" fill="hold"/>
                                        <p:tgtEl>
                                          <p:spTgt spid="78851">
                                            <p:txEl>
                                              <p:pRg st="7" end="7"/>
                                            </p:txEl>
                                          </p:spTgt>
                                        </p:tgtEl>
                                        <p:attrNameLst>
                                          <p:attrName>ppt_x</p:attrName>
                                        </p:attrNameLst>
                                      </p:cBhvr>
                                      <p:tavLst>
                                        <p:tav tm="0">
                                          <p:val>
                                            <p:strVal val="#ppt_x"/>
                                          </p:val>
                                        </p:tav>
                                        <p:tav tm="100000">
                                          <p:val>
                                            <p:strVal val="#ppt_x"/>
                                          </p:val>
                                        </p:tav>
                                      </p:tavLst>
                                    </p:anim>
                                    <p:anim calcmode="lin" valueType="num">
                                      <p:cBhvr additive="base">
                                        <p:cTn id="43" dur="1000" fill="hold"/>
                                        <p:tgtEl>
                                          <p:spTgt spid="78851">
                                            <p:txEl>
                                              <p:pRg st="7" end="7"/>
                                            </p:txEl>
                                          </p:spTgt>
                                        </p:tgtEl>
                                        <p:attrNameLst>
                                          <p:attrName>ppt_y</p:attrName>
                                        </p:attrNameLst>
                                      </p:cBhvr>
                                      <p:tavLst>
                                        <p:tav tm="0">
                                          <p:val>
                                            <p:strVal val="1+#ppt_h/2"/>
                                          </p:val>
                                        </p:tav>
                                        <p:tav tm="100000">
                                          <p:val>
                                            <p:strVal val="#ppt_y"/>
                                          </p:val>
                                        </p:tav>
                                      </p:tavLst>
                                    </p:anim>
                                  </p:childTnLst>
                                </p:cTn>
                              </p:par>
                            </p:childTnLst>
                          </p:cTn>
                        </p:par>
                        <p:par>
                          <p:cTn id="44" fill="hold">
                            <p:stCondLst>
                              <p:cond delay="8000"/>
                            </p:stCondLst>
                            <p:childTnLst>
                              <p:par>
                                <p:cTn id="45" presetID="2" presetClass="entr" presetSubtype="4" fill="hold" grpId="0" nodeType="afterEffect">
                                  <p:stCondLst>
                                    <p:cond delay="0"/>
                                  </p:stCondLst>
                                  <p:childTnLst>
                                    <p:set>
                                      <p:cBhvr>
                                        <p:cTn id="46" dur="1" fill="hold">
                                          <p:stCondLst>
                                            <p:cond delay="0"/>
                                          </p:stCondLst>
                                        </p:cTn>
                                        <p:tgtEl>
                                          <p:spTgt spid="78851">
                                            <p:txEl>
                                              <p:pRg st="8" end="8"/>
                                            </p:txEl>
                                          </p:spTgt>
                                        </p:tgtEl>
                                        <p:attrNameLst>
                                          <p:attrName>style.visibility</p:attrName>
                                        </p:attrNameLst>
                                      </p:cBhvr>
                                      <p:to>
                                        <p:strVal val="visible"/>
                                      </p:to>
                                    </p:set>
                                    <p:anim calcmode="lin" valueType="num">
                                      <p:cBhvr additive="base">
                                        <p:cTn id="47" dur="1000" fill="hold"/>
                                        <p:tgtEl>
                                          <p:spTgt spid="78851">
                                            <p:txEl>
                                              <p:pRg st="8" end="8"/>
                                            </p:txEl>
                                          </p:spTgt>
                                        </p:tgtEl>
                                        <p:attrNameLst>
                                          <p:attrName>ppt_x</p:attrName>
                                        </p:attrNameLst>
                                      </p:cBhvr>
                                      <p:tavLst>
                                        <p:tav tm="0">
                                          <p:val>
                                            <p:strVal val="#ppt_x"/>
                                          </p:val>
                                        </p:tav>
                                        <p:tav tm="100000">
                                          <p:val>
                                            <p:strVal val="#ppt_x"/>
                                          </p:val>
                                        </p:tav>
                                      </p:tavLst>
                                    </p:anim>
                                    <p:anim calcmode="lin" valueType="num">
                                      <p:cBhvr additive="base">
                                        <p:cTn id="48" dur="1000" fill="hold"/>
                                        <p:tgtEl>
                                          <p:spTgt spid="78851">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Rot="1" noChangeArrowheads="1"/>
          </p:cNvSpPr>
          <p:nvPr>
            <p:ph type="title"/>
          </p:nvPr>
        </p:nvSpPr>
        <p:spPr/>
        <p:txBody>
          <a:bodyPr/>
          <a:lstStyle/>
          <a:p>
            <a:r>
              <a:rPr lang="en-US" sz="4000"/>
              <a:t>Maximum Annual Housing Allowance – Example</a:t>
            </a:r>
          </a:p>
        </p:txBody>
      </p:sp>
      <p:sp>
        <p:nvSpPr>
          <p:cNvPr id="183299" name="Rectangle 3"/>
          <p:cNvSpPr>
            <a:spLocks noGrp="1" noChangeArrowheads="1"/>
          </p:cNvSpPr>
          <p:nvPr>
            <p:ph type="body" idx="1"/>
          </p:nvPr>
        </p:nvSpPr>
        <p:spPr>
          <a:xfrm>
            <a:off x="457200" y="1600200"/>
            <a:ext cx="8489950" cy="4525963"/>
          </a:xfrm>
        </p:spPr>
        <p:txBody>
          <a:bodyPr/>
          <a:lstStyle/>
          <a:p>
            <a:r>
              <a:rPr lang="en-US" sz="3100"/>
              <a:t>Appraisal value of home			$100,000</a:t>
            </a:r>
          </a:p>
          <a:p>
            <a:r>
              <a:rPr lang="en-US" sz="3100"/>
              <a:t>Monthly housing allowance</a:t>
            </a:r>
          </a:p>
          <a:p>
            <a:pPr lvl="1"/>
            <a:r>
              <a:rPr lang="en-US"/>
              <a:t>Fair market rental value (1%) 		$1,000/mo</a:t>
            </a:r>
          </a:p>
          <a:p>
            <a:pPr lvl="1"/>
            <a:r>
              <a:rPr lang="en-US"/>
              <a:t>Furnishings (50% of 1,000)			     500</a:t>
            </a:r>
          </a:p>
          <a:p>
            <a:pPr lvl="1"/>
            <a:r>
              <a:rPr lang="en-US" u="sng"/>
              <a:t>Utilities (estimate)				     400</a:t>
            </a:r>
          </a:p>
          <a:p>
            <a:r>
              <a:rPr lang="en-US" sz="3100"/>
              <a:t>Monthly Total				         $1,900/mo</a:t>
            </a:r>
          </a:p>
          <a:p>
            <a:r>
              <a:rPr lang="en-US" sz="3100"/>
              <a:t>Maximum annual housing allowance   $22,800/yr</a:t>
            </a:r>
          </a:p>
        </p:txBody>
      </p:sp>
      <p:sp>
        <p:nvSpPr>
          <p:cNvPr id="183300" name="Text Box 4"/>
          <p:cNvSpPr txBox="1">
            <a:spLocks noChangeArrowheads="1"/>
          </p:cNvSpPr>
          <p:nvPr/>
        </p:nvSpPr>
        <p:spPr bwMode="auto">
          <a:xfrm>
            <a:off x="7702550" y="0"/>
            <a:ext cx="1441450" cy="641350"/>
          </a:xfrm>
          <a:prstGeom prst="rect">
            <a:avLst/>
          </a:prstGeom>
          <a:noFill/>
          <a:ln w="9525">
            <a:noFill/>
            <a:miter lim="800000"/>
            <a:headEnd/>
            <a:tailEnd/>
          </a:ln>
          <a:effectLst/>
        </p:spPr>
        <p:txBody>
          <a:bodyPr>
            <a:spAutoFit/>
          </a:bodyPr>
          <a:lstStyle/>
          <a:p>
            <a:pPr eaLnBrk="1" hangingPunct="1">
              <a:spcBef>
                <a:spcPct val="50000"/>
              </a:spcBef>
            </a:pPr>
            <a:r>
              <a:rPr lang="en-US" dirty="0">
                <a:latin typeface="Tahoma" pitchFamily="34" charset="0"/>
              </a:rPr>
              <a:t>Workbook Pages </a:t>
            </a:r>
            <a:r>
              <a:rPr lang="en-US" dirty="0" smtClean="0">
                <a:latin typeface="Tahoma" pitchFamily="34" charset="0"/>
              </a:rPr>
              <a:t>67</a:t>
            </a:r>
            <a:endParaRPr lang="en-US" dirty="0">
              <a:latin typeface="Tahoma" pitchFamily="34" charset="0"/>
            </a:endParaRPr>
          </a:p>
        </p:txBody>
      </p:sp>
    </p:spTree>
  </p:cSld>
  <p:clrMapOvr>
    <a:masterClrMapping/>
  </p:clrMapOvr>
  <p:transition spd="med">
    <p:pull dir="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ChangeArrowheads="1"/>
          </p:cNvSpPr>
          <p:nvPr>
            <p:ph type="ctrTitle"/>
          </p:nvPr>
        </p:nvSpPr>
        <p:spPr/>
        <p:txBody>
          <a:bodyPr/>
          <a:lstStyle/>
          <a:p>
            <a:r>
              <a:rPr lang="en-US" dirty="0"/>
              <a:t>Section </a:t>
            </a:r>
            <a:r>
              <a:rPr lang="en-US" dirty="0" smtClean="0"/>
              <a:t>IV</a:t>
            </a:r>
            <a:endParaRPr lang="en-US" dirty="0"/>
          </a:p>
        </p:txBody>
      </p:sp>
      <p:sp>
        <p:nvSpPr>
          <p:cNvPr id="261123" name="Rectangle 3"/>
          <p:cNvSpPr>
            <a:spLocks noGrp="1" noChangeArrowheads="1"/>
          </p:cNvSpPr>
          <p:nvPr>
            <p:ph type="subTitle" idx="1"/>
          </p:nvPr>
        </p:nvSpPr>
        <p:spPr/>
        <p:txBody>
          <a:bodyPr/>
          <a:lstStyle/>
          <a:p>
            <a:r>
              <a:rPr lang="en-US" sz="4400"/>
              <a:t>Healthcare Expenses – Reducing Taxable Income</a:t>
            </a:r>
          </a:p>
        </p:txBody>
      </p:sp>
      <p:sp>
        <p:nvSpPr>
          <p:cNvPr id="261124" name="Text Box 4"/>
          <p:cNvSpPr txBox="1">
            <a:spLocks noChangeArrowheads="1"/>
          </p:cNvSpPr>
          <p:nvPr/>
        </p:nvSpPr>
        <p:spPr bwMode="auto">
          <a:xfrm>
            <a:off x="7800975" y="0"/>
            <a:ext cx="1343025" cy="641350"/>
          </a:xfrm>
          <a:prstGeom prst="rect">
            <a:avLst/>
          </a:prstGeom>
          <a:noFill/>
          <a:ln w="9525">
            <a:noFill/>
            <a:miter lim="800000"/>
            <a:headEnd/>
            <a:tailEnd/>
          </a:ln>
          <a:effectLst/>
        </p:spPr>
        <p:txBody>
          <a:bodyPr>
            <a:spAutoFit/>
          </a:bodyPr>
          <a:lstStyle/>
          <a:p>
            <a:pPr eaLnBrk="1" hangingPunct="1">
              <a:spcBef>
                <a:spcPct val="50000"/>
              </a:spcBef>
            </a:pPr>
            <a:r>
              <a:rPr lang="en-US" dirty="0">
                <a:latin typeface="Tahoma" pitchFamily="34" charset="0"/>
              </a:rPr>
              <a:t>Workbook Page </a:t>
            </a:r>
            <a:r>
              <a:rPr lang="en-US" dirty="0" smtClean="0">
                <a:latin typeface="Tahoma" pitchFamily="34" charset="0"/>
              </a:rPr>
              <a:t>69</a:t>
            </a:r>
            <a:endParaRPr lang="en-US" dirty="0">
              <a:latin typeface="Tahoma" pitchFamily="34" charset="0"/>
            </a:endParaRPr>
          </a:p>
        </p:txBody>
      </p:sp>
    </p:spTree>
  </p:cSld>
  <p:clrMapOvr>
    <a:masterClrMapping/>
  </p:clrMapOvr>
  <p:transition>
    <p:pull dir="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9" name="Rectangle 3"/>
          <p:cNvSpPr>
            <a:spLocks noGrp="1" noChangeArrowheads="1"/>
          </p:cNvSpPr>
          <p:nvPr>
            <p:ph type="body" idx="1"/>
          </p:nvPr>
        </p:nvSpPr>
        <p:spPr>
          <a:xfrm>
            <a:off x="457200" y="609600"/>
            <a:ext cx="8686800" cy="5516563"/>
          </a:xfrm>
        </p:spPr>
        <p:txBody>
          <a:bodyPr/>
          <a:lstStyle/>
          <a:p>
            <a:pPr algn="ctr">
              <a:buFont typeface="Wingdings" pitchFamily="2" charset="2"/>
              <a:buNone/>
            </a:pPr>
            <a:r>
              <a:rPr lang="en-US" sz="4000" dirty="0" smtClean="0"/>
              <a:t>Healthcare Benefit Options</a:t>
            </a:r>
            <a:br>
              <a:rPr lang="en-US" sz="4000" dirty="0" smtClean="0"/>
            </a:br>
            <a:endParaRPr lang="en-US" dirty="0"/>
          </a:p>
          <a:p>
            <a:pPr>
              <a:buClr>
                <a:schemeClr val="tx1"/>
              </a:buClr>
              <a:buFont typeface="Wingdings" pitchFamily="2" charset="2"/>
              <a:buChar char="Ø"/>
            </a:pPr>
            <a:r>
              <a:rPr lang="en-US" dirty="0"/>
              <a:t>Flexible Spending Accounts (FSA)</a:t>
            </a:r>
          </a:p>
          <a:p>
            <a:pPr>
              <a:buClr>
                <a:schemeClr val="tx1"/>
              </a:buClr>
              <a:buFont typeface="Wingdings" pitchFamily="2" charset="2"/>
              <a:buChar char="Ø"/>
            </a:pPr>
            <a:r>
              <a:rPr lang="en-US" dirty="0"/>
              <a:t>Health Savings Accounts (HSA)</a:t>
            </a:r>
          </a:p>
          <a:p>
            <a:pPr>
              <a:buClr>
                <a:schemeClr val="tx1"/>
              </a:buClr>
              <a:buFont typeface="Wingdings" pitchFamily="2" charset="2"/>
              <a:buChar char="Ø"/>
            </a:pPr>
            <a:r>
              <a:rPr lang="en-US" dirty="0"/>
              <a:t>Medical Reimbursement Funds (MRF)</a:t>
            </a:r>
          </a:p>
          <a:p>
            <a:pPr>
              <a:buClr>
                <a:schemeClr val="tx1"/>
              </a:buClr>
              <a:buFont typeface="Wingdings" pitchFamily="2" charset="2"/>
              <a:buChar char="Ø"/>
            </a:pPr>
            <a:r>
              <a:rPr lang="en-US" dirty="0"/>
              <a:t>Healthcare Reimbursement Arrangements (HRA</a:t>
            </a:r>
            <a:r>
              <a:rPr lang="en-US" dirty="0" smtClean="0"/>
              <a:t>)</a:t>
            </a:r>
          </a:p>
          <a:p>
            <a:pPr>
              <a:buClr>
                <a:schemeClr val="tx1"/>
              </a:buClr>
              <a:buFont typeface="Wingdings" pitchFamily="2" charset="2"/>
              <a:buChar char="Ø"/>
            </a:pPr>
            <a:r>
              <a:rPr lang="en-US" dirty="0" smtClean="0"/>
              <a:t>Insure Oklahoma/O-Epic</a:t>
            </a:r>
          </a:p>
          <a:p>
            <a:pPr algn="ctr">
              <a:buFont typeface="Wingdings" pitchFamily="2" charset="2"/>
              <a:buNone/>
            </a:pPr>
            <a:endParaRPr lang="en-US" dirty="0"/>
          </a:p>
        </p:txBody>
      </p:sp>
      <p:sp>
        <p:nvSpPr>
          <p:cNvPr id="208900" name="Text Box 4"/>
          <p:cNvSpPr txBox="1">
            <a:spLocks noChangeArrowheads="1"/>
          </p:cNvSpPr>
          <p:nvPr/>
        </p:nvSpPr>
        <p:spPr bwMode="auto">
          <a:xfrm>
            <a:off x="7683500" y="0"/>
            <a:ext cx="1460500" cy="641350"/>
          </a:xfrm>
          <a:prstGeom prst="rect">
            <a:avLst/>
          </a:prstGeom>
          <a:noFill/>
          <a:ln w="9525">
            <a:noFill/>
            <a:miter lim="800000"/>
            <a:headEnd/>
            <a:tailEnd/>
          </a:ln>
          <a:effectLst/>
        </p:spPr>
        <p:txBody>
          <a:bodyPr>
            <a:spAutoFit/>
          </a:bodyPr>
          <a:lstStyle/>
          <a:p>
            <a:pPr eaLnBrk="1" hangingPunct="1">
              <a:spcBef>
                <a:spcPct val="50000"/>
              </a:spcBef>
            </a:pPr>
            <a:r>
              <a:rPr lang="en-US" dirty="0">
                <a:latin typeface="Tahoma" pitchFamily="34" charset="0"/>
              </a:rPr>
              <a:t>Workbook Page </a:t>
            </a:r>
            <a:r>
              <a:rPr lang="en-US" dirty="0" smtClean="0">
                <a:latin typeface="Tahoma" pitchFamily="34" charset="0"/>
              </a:rPr>
              <a:t>69</a:t>
            </a:r>
            <a:endParaRPr lang="en-US" dirty="0">
              <a:latin typeface="Tahoma" pitchFamily="34" charset="0"/>
            </a:endParaRPr>
          </a:p>
        </p:txBody>
      </p:sp>
    </p:spTree>
  </p:cSld>
  <p:clrMapOvr>
    <a:masterClrMapping/>
  </p:clrMapOvr>
  <p:transition spd="med">
    <p:pull dir="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Healthcare Benefits</a:t>
            </a:r>
            <a:endParaRPr lang="en-US" dirty="0"/>
          </a:p>
        </p:txBody>
      </p:sp>
      <p:sp>
        <p:nvSpPr>
          <p:cNvPr id="4" name="Content Placeholder 3"/>
          <p:cNvSpPr>
            <a:spLocks noGrp="1"/>
          </p:cNvSpPr>
          <p:nvPr>
            <p:ph idx="1"/>
          </p:nvPr>
        </p:nvSpPr>
        <p:spPr/>
        <p:txBody>
          <a:bodyPr/>
          <a:lstStyle/>
          <a:p>
            <a:r>
              <a:rPr lang="en-US" dirty="0" smtClean="0"/>
              <a:t>Premiums not taxable to employee</a:t>
            </a:r>
          </a:p>
          <a:p>
            <a:pPr lvl="1"/>
            <a:r>
              <a:rPr lang="en-US" dirty="0" smtClean="0"/>
              <a:t>May be paid directly by the church</a:t>
            </a:r>
          </a:p>
          <a:p>
            <a:pPr lvl="1"/>
            <a:r>
              <a:rPr lang="en-US" dirty="0" smtClean="0"/>
              <a:t>May be paid to an independent fund</a:t>
            </a:r>
          </a:p>
          <a:p>
            <a:pPr lvl="1"/>
            <a:r>
              <a:rPr lang="en-US" dirty="0" smtClean="0"/>
              <a:t>May be reimbursed to employee with documentation</a:t>
            </a:r>
          </a:p>
          <a:p>
            <a:r>
              <a:rPr lang="en-US" dirty="0" smtClean="0"/>
              <a:t>New small business tax credit</a:t>
            </a:r>
          </a:p>
          <a:p>
            <a:pPr lvl="1"/>
            <a:r>
              <a:rPr lang="en-US" dirty="0" smtClean="0"/>
              <a:t>For regular health, dental, and vision insurance</a:t>
            </a:r>
          </a:p>
          <a:p>
            <a:pPr lvl="1"/>
            <a:r>
              <a:rPr lang="en-US" dirty="0" smtClean="0"/>
              <a:t>Tax credit of up to 25% of employer paid premiums</a:t>
            </a:r>
          </a:p>
          <a:p>
            <a:pPr lvl="1"/>
            <a:r>
              <a:rPr lang="en-US" dirty="0" smtClean="0"/>
              <a:t>File IRS Forms 990-T &amp; 8941</a:t>
            </a:r>
          </a:p>
          <a:p>
            <a:pPr lvl="1">
              <a:buNone/>
            </a:pPr>
            <a:endParaRPr lang="en-US" dirty="0"/>
          </a:p>
        </p:txBody>
      </p:sp>
      <p:sp>
        <p:nvSpPr>
          <p:cNvPr id="5" name="Text Box 4"/>
          <p:cNvSpPr txBox="1">
            <a:spLocks noChangeArrowheads="1"/>
          </p:cNvSpPr>
          <p:nvPr/>
        </p:nvSpPr>
        <p:spPr bwMode="auto">
          <a:xfrm>
            <a:off x="7866743" y="0"/>
            <a:ext cx="1277257" cy="646331"/>
          </a:xfrm>
          <a:prstGeom prst="rect">
            <a:avLst/>
          </a:prstGeom>
          <a:noFill/>
          <a:ln w="9525">
            <a:noFill/>
            <a:miter lim="800000"/>
            <a:headEnd/>
            <a:tailEnd/>
          </a:ln>
          <a:effectLst/>
        </p:spPr>
        <p:txBody>
          <a:bodyPr wrap="square">
            <a:spAutoFit/>
          </a:bodyPr>
          <a:lstStyle/>
          <a:p>
            <a:pPr eaLnBrk="1" hangingPunct="1">
              <a:spcBef>
                <a:spcPct val="50000"/>
              </a:spcBef>
            </a:pPr>
            <a:r>
              <a:rPr lang="en-US" dirty="0" err="1">
                <a:latin typeface="Tahoma" pitchFamily="34" charset="0"/>
              </a:rPr>
              <a:t>Wkbk</a:t>
            </a:r>
            <a:r>
              <a:rPr lang="en-US" dirty="0">
                <a:latin typeface="Tahoma" pitchFamily="34" charset="0"/>
              </a:rPr>
              <a:t/>
            </a:r>
            <a:br>
              <a:rPr lang="en-US" dirty="0">
                <a:latin typeface="Tahoma" pitchFamily="34" charset="0"/>
              </a:rPr>
            </a:br>
            <a:r>
              <a:rPr lang="en-US" dirty="0" smtClean="0">
                <a:latin typeface="Tahoma" pitchFamily="34" charset="0"/>
              </a:rPr>
              <a:t>Pgs </a:t>
            </a:r>
            <a:r>
              <a:rPr lang="en-US" dirty="0" smtClean="0">
                <a:latin typeface="Tahoma" pitchFamily="34" charset="0"/>
              </a:rPr>
              <a:t>69-70</a:t>
            </a:r>
            <a:endParaRPr lang="en-US" dirty="0">
              <a:latin typeface="Tahoma"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rrowheads="1"/>
          </p:cNvSpPr>
          <p:nvPr>
            <p:ph type="title"/>
          </p:nvPr>
        </p:nvSpPr>
        <p:spPr/>
        <p:txBody>
          <a:bodyPr/>
          <a:lstStyle/>
          <a:p>
            <a:r>
              <a:rPr lang="en-US" sz="4000" dirty="0" smtClean="0"/>
              <a:t>Employer-Employee Relationship</a:t>
            </a:r>
            <a:endParaRPr lang="en-US" sz="4000" dirty="0"/>
          </a:p>
        </p:txBody>
      </p:sp>
      <p:pic>
        <p:nvPicPr>
          <p:cNvPr id="112643" name="Picture 3" descr="CKC00097"/>
          <p:cNvPicPr>
            <a:picLocks noChangeAspect="1" noChangeArrowheads="1"/>
          </p:cNvPicPr>
          <p:nvPr/>
        </p:nvPicPr>
        <p:blipFill>
          <a:blip r:embed="rId2" cstate="print"/>
          <a:srcRect/>
          <a:stretch>
            <a:fillRect/>
          </a:stretch>
        </p:blipFill>
        <p:spPr bwMode="auto">
          <a:xfrm rot="-4732213">
            <a:off x="3352006" y="3606007"/>
            <a:ext cx="1679575" cy="2239962"/>
          </a:xfrm>
          <a:prstGeom prst="rect">
            <a:avLst/>
          </a:prstGeom>
          <a:noFill/>
        </p:spPr>
      </p:pic>
      <p:pic>
        <p:nvPicPr>
          <p:cNvPr id="112644" name="Picture 4" descr="CKH00060"/>
          <p:cNvPicPr>
            <a:picLocks noChangeAspect="1" noChangeArrowheads="1"/>
          </p:cNvPicPr>
          <p:nvPr/>
        </p:nvPicPr>
        <p:blipFill>
          <a:blip r:embed="rId3" cstate="print"/>
          <a:srcRect/>
          <a:stretch>
            <a:fillRect/>
          </a:stretch>
        </p:blipFill>
        <p:spPr bwMode="auto">
          <a:xfrm rot="12129581">
            <a:off x="3440113" y="1709738"/>
            <a:ext cx="2843212" cy="3505200"/>
          </a:xfrm>
          <a:prstGeom prst="rect">
            <a:avLst/>
          </a:prstGeom>
          <a:noFill/>
        </p:spPr>
      </p:pic>
    </p:spTree>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2643"/>
                                        </p:tgtEl>
                                        <p:attrNameLst>
                                          <p:attrName>style.visibility</p:attrName>
                                        </p:attrNameLst>
                                      </p:cBhvr>
                                      <p:to>
                                        <p:strVal val="visible"/>
                                      </p:to>
                                    </p:set>
                                    <p:animEffect transition="in" filter="fade">
                                      <p:cBhvr>
                                        <p:cTn id="7" dur="2000"/>
                                        <p:tgtEl>
                                          <p:spTgt spid="11264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3" fill="hold" nodeType="clickEffect">
                                  <p:stCondLst>
                                    <p:cond delay="0"/>
                                  </p:stCondLst>
                                  <p:childTnLst>
                                    <p:set>
                                      <p:cBhvr>
                                        <p:cTn id="11" dur="1" fill="hold">
                                          <p:stCondLst>
                                            <p:cond delay="0"/>
                                          </p:stCondLst>
                                        </p:cTn>
                                        <p:tgtEl>
                                          <p:spTgt spid="112644"/>
                                        </p:tgtEl>
                                        <p:attrNameLst>
                                          <p:attrName>style.visibility</p:attrName>
                                        </p:attrNameLst>
                                      </p:cBhvr>
                                      <p:to>
                                        <p:strVal val="visible"/>
                                      </p:to>
                                    </p:set>
                                    <p:anim calcmode="lin" valueType="num">
                                      <p:cBhvr additive="base">
                                        <p:cTn id="12" dur="2000" fill="hold"/>
                                        <p:tgtEl>
                                          <p:spTgt spid="112644"/>
                                        </p:tgtEl>
                                        <p:attrNameLst>
                                          <p:attrName>ppt_x</p:attrName>
                                        </p:attrNameLst>
                                      </p:cBhvr>
                                      <p:tavLst>
                                        <p:tav tm="0">
                                          <p:val>
                                            <p:strVal val="1+#ppt_w/2"/>
                                          </p:val>
                                        </p:tav>
                                        <p:tav tm="100000">
                                          <p:val>
                                            <p:strVal val="#ppt_x"/>
                                          </p:val>
                                        </p:tav>
                                      </p:tavLst>
                                    </p:anim>
                                    <p:anim calcmode="lin" valueType="num">
                                      <p:cBhvr additive="base">
                                        <p:cTn id="13" dur="2000" fill="hold"/>
                                        <p:tgtEl>
                                          <p:spTgt spid="112644"/>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32" presetClass="emph" presetSubtype="0" repeatCount="3000" fill="hold" nodeType="afterEffect">
                                  <p:stCondLst>
                                    <p:cond delay="0"/>
                                  </p:stCondLst>
                                  <p:childTnLst>
                                    <p:animClr clrSpc="rgb" dir="cw">
                                      <p:cBhvr override="childStyle">
                                        <p:cTn id="16" dur="50" fill="hold"/>
                                        <p:tgtEl>
                                          <p:spTgt spid="112643"/>
                                        </p:tgtEl>
                                        <p:attrNameLst>
                                          <p:attrName>style.color</p:attrName>
                                        </p:attrNameLst>
                                      </p:cBhvr>
                                      <p:to>
                                        <a:srgbClr val="FF5050"/>
                                      </p:to>
                                    </p:animClr>
                                    <p:animClr clrSpc="rgb" dir="cw">
                                      <p:cBhvr>
                                        <p:cTn id="17" dur="50" fill="hold"/>
                                        <p:tgtEl>
                                          <p:spTgt spid="112643"/>
                                        </p:tgtEl>
                                        <p:attrNameLst>
                                          <p:attrName>fillcolor</p:attrName>
                                        </p:attrNameLst>
                                      </p:cBhvr>
                                      <p:to>
                                        <a:srgbClr val="FF5050"/>
                                      </p:to>
                                    </p:animClr>
                                    <p:set>
                                      <p:cBhvr>
                                        <p:cTn id="18" dur="50" fill="hold"/>
                                        <p:tgtEl>
                                          <p:spTgt spid="112643"/>
                                        </p:tgtEl>
                                        <p:attrNameLst>
                                          <p:attrName>fill.type</p:attrName>
                                        </p:attrNameLst>
                                      </p:cBhvr>
                                      <p:to>
                                        <p:strVal val="solid"/>
                                      </p:to>
                                    </p:set>
                                    <p:set>
                                      <p:cBhvr>
                                        <p:cTn id="19" dur="50" fill="hold"/>
                                        <p:tgtEl>
                                          <p:spTgt spid="112643"/>
                                        </p:tgtEl>
                                        <p:attrNameLst>
                                          <p:attrName>fill.on</p:attrName>
                                        </p:attrNameLst>
                                      </p:cBhvr>
                                      <p:to>
                                        <p:strVal val="true"/>
                                      </p:to>
                                    </p:set>
                                    <p:animRot by="120000">
                                      <p:cBhvr>
                                        <p:cTn id="20" dur="50" fill="hold">
                                          <p:stCondLst>
                                            <p:cond delay="0"/>
                                          </p:stCondLst>
                                        </p:cTn>
                                        <p:tgtEl>
                                          <p:spTgt spid="112643"/>
                                        </p:tgtEl>
                                        <p:attrNameLst>
                                          <p:attrName>r</p:attrName>
                                        </p:attrNameLst>
                                      </p:cBhvr>
                                    </p:animRot>
                                    <p:animRot by="-240000">
                                      <p:cBhvr>
                                        <p:cTn id="21" dur="100" fill="hold">
                                          <p:stCondLst>
                                            <p:cond delay="100"/>
                                          </p:stCondLst>
                                        </p:cTn>
                                        <p:tgtEl>
                                          <p:spTgt spid="112643"/>
                                        </p:tgtEl>
                                        <p:attrNameLst>
                                          <p:attrName>r</p:attrName>
                                        </p:attrNameLst>
                                      </p:cBhvr>
                                    </p:animRot>
                                    <p:animRot by="240000">
                                      <p:cBhvr>
                                        <p:cTn id="22" dur="100" fill="hold">
                                          <p:stCondLst>
                                            <p:cond delay="200"/>
                                          </p:stCondLst>
                                        </p:cTn>
                                        <p:tgtEl>
                                          <p:spTgt spid="112643"/>
                                        </p:tgtEl>
                                        <p:attrNameLst>
                                          <p:attrName>r</p:attrName>
                                        </p:attrNameLst>
                                      </p:cBhvr>
                                    </p:animRot>
                                    <p:animRot by="-240000">
                                      <p:cBhvr>
                                        <p:cTn id="23" dur="100" fill="hold">
                                          <p:stCondLst>
                                            <p:cond delay="300"/>
                                          </p:stCondLst>
                                        </p:cTn>
                                        <p:tgtEl>
                                          <p:spTgt spid="112643"/>
                                        </p:tgtEl>
                                        <p:attrNameLst>
                                          <p:attrName>r</p:attrName>
                                        </p:attrNameLst>
                                      </p:cBhvr>
                                    </p:animRot>
                                    <p:animRot by="120000">
                                      <p:cBhvr>
                                        <p:cTn id="24" dur="100" fill="hold">
                                          <p:stCondLst>
                                            <p:cond delay="400"/>
                                          </p:stCondLst>
                                        </p:cTn>
                                        <p:tgtEl>
                                          <p:spTgt spid="11264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ChangeArrowheads="1"/>
          </p:cNvSpPr>
          <p:nvPr>
            <p:ph type="ctrTitle"/>
          </p:nvPr>
        </p:nvSpPr>
        <p:spPr/>
        <p:txBody>
          <a:bodyPr/>
          <a:lstStyle/>
          <a:p>
            <a:r>
              <a:rPr lang="en-US"/>
              <a:t>Section V</a:t>
            </a:r>
          </a:p>
        </p:txBody>
      </p:sp>
      <p:sp>
        <p:nvSpPr>
          <p:cNvPr id="263171" name="Rectangle 3"/>
          <p:cNvSpPr>
            <a:spLocks noGrp="1" noChangeArrowheads="1"/>
          </p:cNvSpPr>
          <p:nvPr>
            <p:ph type="subTitle" idx="1"/>
          </p:nvPr>
        </p:nvSpPr>
        <p:spPr/>
        <p:txBody>
          <a:bodyPr/>
          <a:lstStyle/>
          <a:p>
            <a:r>
              <a:rPr lang="en-US" sz="4400"/>
              <a:t>The Employee Compensation Package</a:t>
            </a:r>
          </a:p>
        </p:txBody>
      </p:sp>
      <p:sp>
        <p:nvSpPr>
          <p:cNvPr id="263172" name="Text Box 4"/>
          <p:cNvSpPr txBox="1">
            <a:spLocks noChangeArrowheads="1"/>
          </p:cNvSpPr>
          <p:nvPr/>
        </p:nvSpPr>
        <p:spPr bwMode="auto">
          <a:xfrm>
            <a:off x="7800975" y="0"/>
            <a:ext cx="1343025" cy="641350"/>
          </a:xfrm>
          <a:prstGeom prst="rect">
            <a:avLst/>
          </a:prstGeom>
          <a:noFill/>
          <a:ln w="9525">
            <a:noFill/>
            <a:miter lim="800000"/>
            <a:headEnd/>
            <a:tailEnd/>
          </a:ln>
          <a:effectLst/>
        </p:spPr>
        <p:txBody>
          <a:bodyPr>
            <a:spAutoFit/>
          </a:bodyPr>
          <a:lstStyle/>
          <a:p>
            <a:pPr eaLnBrk="1" hangingPunct="1">
              <a:spcBef>
                <a:spcPct val="50000"/>
              </a:spcBef>
            </a:pPr>
            <a:r>
              <a:rPr lang="en-US" dirty="0">
                <a:latin typeface="Tahoma" pitchFamily="34" charset="0"/>
              </a:rPr>
              <a:t>Workbook Page </a:t>
            </a:r>
            <a:r>
              <a:rPr lang="en-US" dirty="0" smtClean="0">
                <a:latin typeface="Tahoma" pitchFamily="34" charset="0"/>
              </a:rPr>
              <a:t>72</a:t>
            </a:r>
            <a:endParaRPr lang="en-US" dirty="0">
              <a:latin typeface="Tahoma" pitchFamily="34" charset="0"/>
            </a:endParaRPr>
          </a:p>
        </p:txBody>
      </p:sp>
    </p:spTree>
  </p:cSld>
  <p:clrMapOvr>
    <a:masterClrMapping/>
  </p:clrMapOvr>
  <p:transition>
    <p:pull dir="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
          <p:cNvSpPr>
            <a:spLocks noGrp="1" noRot="1" noChangeArrowheads="1"/>
          </p:cNvSpPr>
          <p:nvPr>
            <p:ph type="title"/>
          </p:nvPr>
        </p:nvSpPr>
        <p:spPr>
          <a:xfrm>
            <a:off x="1343025" y="431800"/>
            <a:ext cx="7343775" cy="1143000"/>
          </a:xfrm>
        </p:spPr>
        <p:txBody>
          <a:bodyPr/>
          <a:lstStyle/>
          <a:p>
            <a:r>
              <a:rPr lang="en-US" sz="4000"/>
              <a:t>Church Retirement Plan</a:t>
            </a:r>
            <a:br>
              <a:rPr lang="en-US" sz="4000"/>
            </a:br>
            <a:r>
              <a:rPr lang="en-US" sz="4000"/>
              <a:t>Eligible Participants </a:t>
            </a:r>
          </a:p>
        </p:txBody>
      </p:sp>
      <p:sp>
        <p:nvSpPr>
          <p:cNvPr id="296963" name="Rectangle 3"/>
          <p:cNvSpPr>
            <a:spLocks noGrp="1" noChangeArrowheads="1"/>
          </p:cNvSpPr>
          <p:nvPr>
            <p:ph type="body" idx="1"/>
          </p:nvPr>
        </p:nvSpPr>
        <p:spPr>
          <a:xfrm>
            <a:off x="1255713" y="2185988"/>
            <a:ext cx="7431087" cy="3408362"/>
          </a:xfrm>
        </p:spPr>
        <p:txBody>
          <a:bodyPr/>
          <a:lstStyle/>
          <a:p>
            <a:r>
              <a:rPr lang="en-US" dirty="0"/>
              <a:t>Any minister or employee with</a:t>
            </a:r>
            <a:br>
              <a:rPr lang="en-US" dirty="0"/>
            </a:br>
            <a:r>
              <a:rPr lang="en-US" dirty="0"/>
              <a:t>taxable income from a recognized</a:t>
            </a:r>
            <a:br>
              <a:rPr lang="en-US" dirty="0"/>
            </a:br>
            <a:r>
              <a:rPr lang="en-US" dirty="0"/>
              <a:t>Baptist organization.</a:t>
            </a:r>
          </a:p>
          <a:p>
            <a:r>
              <a:rPr lang="en-US" i="1" dirty="0"/>
              <a:t>Minister or non-minister; ordained or not;</a:t>
            </a:r>
          </a:p>
          <a:p>
            <a:r>
              <a:rPr lang="en-US" i="1" dirty="0"/>
              <a:t>Full-time, Bi-vocational, Part-time, or Interim.</a:t>
            </a:r>
          </a:p>
        </p:txBody>
      </p:sp>
      <p:sp>
        <p:nvSpPr>
          <p:cNvPr id="296965" name="AutoShape 5"/>
          <p:cNvSpPr>
            <a:spLocks noChangeArrowheads="1"/>
          </p:cNvSpPr>
          <p:nvPr/>
        </p:nvSpPr>
        <p:spPr bwMode="auto">
          <a:xfrm rot="-2052991">
            <a:off x="233363" y="373063"/>
            <a:ext cx="947737" cy="715962"/>
          </a:xfrm>
          <a:prstGeom prst="horizontalScroll">
            <a:avLst>
              <a:gd name="adj" fmla="val 12500"/>
            </a:avLst>
          </a:prstGeom>
          <a:solidFill>
            <a:srgbClr val="007976">
              <a:alpha val="10001"/>
            </a:srgbClr>
          </a:solidFill>
          <a:ln w="9525">
            <a:solidFill>
              <a:schemeClr val="tx1"/>
            </a:solidFill>
            <a:round/>
            <a:headEnd/>
            <a:tailEnd/>
          </a:ln>
          <a:effectLst/>
        </p:spPr>
        <p:txBody>
          <a:bodyPr wrap="none" anchor="ctr"/>
          <a:lstStyle/>
          <a:p>
            <a:pPr>
              <a:lnSpc>
                <a:spcPct val="75000"/>
              </a:lnSpc>
            </a:pPr>
            <a:r>
              <a:rPr lang="en-US" b="1">
                <a:latin typeface="Times" pitchFamily="18" charset="0"/>
              </a:rPr>
              <a:t>ChRP</a:t>
            </a:r>
          </a:p>
          <a:p>
            <a:pPr>
              <a:lnSpc>
                <a:spcPct val="75000"/>
              </a:lnSpc>
            </a:pPr>
            <a:r>
              <a:rPr lang="en-US" b="1">
                <a:latin typeface="Times" pitchFamily="18" charset="0"/>
              </a:rPr>
              <a:t>p. 3</a:t>
            </a:r>
          </a:p>
        </p:txBody>
      </p:sp>
    </p:spTree>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96963">
                                            <p:txEl>
                                              <p:pRg st="0" end="0"/>
                                            </p:txEl>
                                          </p:spTgt>
                                        </p:tgtEl>
                                        <p:attrNameLst>
                                          <p:attrName>style.visibility</p:attrName>
                                        </p:attrNameLst>
                                      </p:cBhvr>
                                      <p:to>
                                        <p:strVal val="visible"/>
                                      </p:to>
                                    </p:set>
                                    <p:anim calcmode="lin" valueType="num">
                                      <p:cBhvr additive="base">
                                        <p:cTn id="7" dur="1000" fill="hold"/>
                                        <p:tgtEl>
                                          <p:spTgt spid="296963">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29696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296963">
                                            <p:txEl>
                                              <p:pRg st="1" end="1"/>
                                            </p:txEl>
                                          </p:spTgt>
                                        </p:tgtEl>
                                        <p:attrNameLst>
                                          <p:attrName>style.visibility</p:attrName>
                                        </p:attrNameLst>
                                      </p:cBhvr>
                                      <p:to>
                                        <p:strVal val="visible"/>
                                      </p:to>
                                    </p:set>
                                    <p:anim calcmode="lin" valueType="num">
                                      <p:cBhvr additive="base">
                                        <p:cTn id="12" dur="1000" fill="hold"/>
                                        <p:tgtEl>
                                          <p:spTgt spid="296963">
                                            <p:txEl>
                                              <p:pRg st="1" end="1"/>
                                            </p:txEl>
                                          </p:spTgt>
                                        </p:tgtEl>
                                        <p:attrNameLst>
                                          <p:attrName>ppt_x</p:attrName>
                                        </p:attrNameLst>
                                      </p:cBhvr>
                                      <p:tavLst>
                                        <p:tav tm="0">
                                          <p:val>
                                            <p:strVal val="#ppt_x"/>
                                          </p:val>
                                        </p:tav>
                                        <p:tav tm="100000">
                                          <p:val>
                                            <p:strVal val="#ppt_x"/>
                                          </p:val>
                                        </p:tav>
                                      </p:tavLst>
                                    </p:anim>
                                    <p:anim calcmode="lin" valueType="num">
                                      <p:cBhvr additive="base">
                                        <p:cTn id="13" dur="1000" fill="hold"/>
                                        <p:tgtEl>
                                          <p:spTgt spid="29696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grpId="0" nodeType="afterEffect">
                                  <p:stCondLst>
                                    <p:cond delay="0"/>
                                  </p:stCondLst>
                                  <p:childTnLst>
                                    <p:set>
                                      <p:cBhvr>
                                        <p:cTn id="16" dur="1" fill="hold">
                                          <p:stCondLst>
                                            <p:cond delay="0"/>
                                          </p:stCondLst>
                                        </p:cTn>
                                        <p:tgtEl>
                                          <p:spTgt spid="296963">
                                            <p:txEl>
                                              <p:pRg st="2" end="2"/>
                                            </p:txEl>
                                          </p:spTgt>
                                        </p:tgtEl>
                                        <p:attrNameLst>
                                          <p:attrName>style.visibility</p:attrName>
                                        </p:attrNameLst>
                                      </p:cBhvr>
                                      <p:to>
                                        <p:strVal val="visible"/>
                                      </p:to>
                                    </p:set>
                                    <p:anim calcmode="lin" valueType="num">
                                      <p:cBhvr additive="base">
                                        <p:cTn id="17" dur="1000" fill="hold"/>
                                        <p:tgtEl>
                                          <p:spTgt spid="296963">
                                            <p:txEl>
                                              <p:pRg st="2" end="2"/>
                                            </p:txEl>
                                          </p:spTgt>
                                        </p:tgtEl>
                                        <p:attrNameLst>
                                          <p:attrName>ppt_x</p:attrName>
                                        </p:attrNameLst>
                                      </p:cBhvr>
                                      <p:tavLst>
                                        <p:tav tm="0">
                                          <p:val>
                                            <p:strVal val="#ppt_x"/>
                                          </p:val>
                                        </p:tav>
                                        <p:tav tm="100000">
                                          <p:val>
                                            <p:strVal val="#ppt_x"/>
                                          </p:val>
                                        </p:tav>
                                      </p:tavLst>
                                    </p:anim>
                                    <p:anim calcmode="lin" valueType="num">
                                      <p:cBhvr additive="base">
                                        <p:cTn id="18" dur="1000" fill="hold"/>
                                        <p:tgtEl>
                                          <p:spTgt spid="29696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6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Rot="1" noChangeArrowheads="1"/>
          </p:cNvSpPr>
          <p:nvPr>
            <p:ph type="title"/>
          </p:nvPr>
        </p:nvSpPr>
        <p:spPr/>
        <p:txBody>
          <a:bodyPr/>
          <a:lstStyle/>
          <a:p>
            <a:r>
              <a:rPr lang="en-US"/>
              <a:t>Plan Advantages</a:t>
            </a:r>
          </a:p>
        </p:txBody>
      </p:sp>
      <p:sp>
        <p:nvSpPr>
          <p:cNvPr id="299011" name="Rectangle 3"/>
          <p:cNvSpPr>
            <a:spLocks noGrp="1" noChangeArrowheads="1"/>
          </p:cNvSpPr>
          <p:nvPr>
            <p:ph type="body" idx="1"/>
          </p:nvPr>
        </p:nvSpPr>
        <p:spPr>
          <a:xfrm>
            <a:off x="1735138" y="1524000"/>
            <a:ext cx="7104062" cy="4724400"/>
          </a:xfrm>
        </p:spPr>
        <p:txBody>
          <a:bodyPr/>
          <a:lstStyle/>
          <a:p>
            <a:pPr lvl="1"/>
            <a:r>
              <a:rPr lang="en-US" dirty="0"/>
              <a:t>Ethical investment philosophy</a:t>
            </a:r>
          </a:p>
          <a:p>
            <a:pPr lvl="1"/>
            <a:r>
              <a:rPr lang="en-US" dirty="0"/>
              <a:t>Tax savings possibilities</a:t>
            </a:r>
          </a:p>
          <a:p>
            <a:pPr lvl="1"/>
            <a:r>
              <a:rPr lang="en-US" dirty="0"/>
              <a:t>Housing allowance for retired ministers</a:t>
            </a:r>
          </a:p>
          <a:p>
            <a:pPr lvl="1"/>
            <a:r>
              <a:rPr lang="en-US" dirty="0"/>
              <a:t>Added </a:t>
            </a:r>
            <a:r>
              <a:rPr lang="en-US" dirty="0" smtClean="0"/>
              <a:t>protection benefits for qualified participants</a:t>
            </a:r>
            <a:endParaRPr lang="en-US" dirty="0"/>
          </a:p>
          <a:p>
            <a:endParaRPr lang="en-US" dirty="0"/>
          </a:p>
        </p:txBody>
      </p:sp>
      <p:sp>
        <p:nvSpPr>
          <p:cNvPr id="299013" name="AutoShape 5"/>
          <p:cNvSpPr>
            <a:spLocks noChangeArrowheads="1"/>
          </p:cNvSpPr>
          <p:nvPr/>
        </p:nvSpPr>
        <p:spPr bwMode="auto">
          <a:xfrm rot="-2052991">
            <a:off x="466725" y="488950"/>
            <a:ext cx="947738" cy="715963"/>
          </a:xfrm>
          <a:prstGeom prst="horizontalScroll">
            <a:avLst>
              <a:gd name="adj" fmla="val 12500"/>
            </a:avLst>
          </a:prstGeom>
          <a:solidFill>
            <a:srgbClr val="007976">
              <a:alpha val="10001"/>
            </a:srgbClr>
          </a:solidFill>
          <a:ln w="9525">
            <a:solidFill>
              <a:schemeClr val="tx1"/>
            </a:solidFill>
            <a:round/>
            <a:headEnd/>
            <a:tailEnd/>
          </a:ln>
          <a:effectLst/>
        </p:spPr>
        <p:txBody>
          <a:bodyPr wrap="none" anchor="ctr"/>
          <a:lstStyle/>
          <a:p>
            <a:pPr>
              <a:lnSpc>
                <a:spcPct val="75000"/>
              </a:lnSpc>
            </a:pPr>
            <a:r>
              <a:rPr lang="en-US" b="1" dirty="0">
                <a:latin typeface="Times" pitchFamily="18" charset="0"/>
              </a:rPr>
              <a:t>ChRP</a:t>
            </a:r>
          </a:p>
          <a:p>
            <a:pPr>
              <a:lnSpc>
                <a:spcPct val="75000"/>
              </a:lnSpc>
            </a:pPr>
            <a:r>
              <a:rPr lang="en-US" b="1" dirty="0">
                <a:latin typeface="Times" pitchFamily="18" charset="0"/>
              </a:rPr>
              <a:t>p. </a:t>
            </a:r>
            <a:r>
              <a:rPr lang="en-US" b="1" dirty="0" smtClean="0">
                <a:latin typeface="Times" pitchFamily="18" charset="0"/>
              </a:rPr>
              <a:t>2</a:t>
            </a:r>
            <a:endParaRPr lang="en-US" b="1" dirty="0">
              <a:latin typeface="Times" pitchFamily="18" charset="0"/>
            </a:endParaRPr>
          </a:p>
        </p:txBody>
      </p:sp>
    </p:spTree>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99011">
                                            <p:txEl>
                                              <p:pRg st="0" end="0"/>
                                            </p:txEl>
                                          </p:spTgt>
                                        </p:tgtEl>
                                        <p:attrNameLst>
                                          <p:attrName>style.visibility</p:attrName>
                                        </p:attrNameLst>
                                      </p:cBhvr>
                                      <p:to>
                                        <p:strVal val="visible"/>
                                      </p:to>
                                    </p:set>
                                    <p:anim calcmode="lin" valueType="num">
                                      <p:cBhvr additive="base">
                                        <p:cTn id="7" dur="1000" fill="hold"/>
                                        <p:tgtEl>
                                          <p:spTgt spid="299011">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299011">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299011">
                                            <p:txEl>
                                              <p:pRg st="1" end="1"/>
                                            </p:txEl>
                                          </p:spTgt>
                                        </p:tgtEl>
                                        <p:attrNameLst>
                                          <p:attrName>style.visibility</p:attrName>
                                        </p:attrNameLst>
                                      </p:cBhvr>
                                      <p:to>
                                        <p:strVal val="visible"/>
                                      </p:to>
                                    </p:set>
                                    <p:anim calcmode="lin" valueType="num">
                                      <p:cBhvr additive="base">
                                        <p:cTn id="12" dur="1000" fill="hold"/>
                                        <p:tgtEl>
                                          <p:spTgt spid="299011">
                                            <p:txEl>
                                              <p:pRg st="1" end="1"/>
                                            </p:txEl>
                                          </p:spTgt>
                                        </p:tgtEl>
                                        <p:attrNameLst>
                                          <p:attrName>ppt_x</p:attrName>
                                        </p:attrNameLst>
                                      </p:cBhvr>
                                      <p:tavLst>
                                        <p:tav tm="0">
                                          <p:val>
                                            <p:strVal val="#ppt_x"/>
                                          </p:val>
                                        </p:tav>
                                        <p:tav tm="100000">
                                          <p:val>
                                            <p:strVal val="#ppt_x"/>
                                          </p:val>
                                        </p:tav>
                                      </p:tavLst>
                                    </p:anim>
                                    <p:anim calcmode="lin" valueType="num">
                                      <p:cBhvr additive="base">
                                        <p:cTn id="13" dur="1000" fill="hold"/>
                                        <p:tgtEl>
                                          <p:spTgt spid="299011">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grpId="0" nodeType="afterEffect">
                                  <p:stCondLst>
                                    <p:cond delay="0"/>
                                  </p:stCondLst>
                                  <p:childTnLst>
                                    <p:set>
                                      <p:cBhvr>
                                        <p:cTn id="16" dur="1" fill="hold">
                                          <p:stCondLst>
                                            <p:cond delay="0"/>
                                          </p:stCondLst>
                                        </p:cTn>
                                        <p:tgtEl>
                                          <p:spTgt spid="299011">
                                            <p:txEl>
                                              <p:pRg st="2" end="2"/>
                                            </p:txEl>
                                          </p:spTgt>
                                        </p:tgtEl>
                                        <p:attrNameLst>
                                          <p:attrName>style.visibility</p:attrName>
                                        </p:attrNameLst>
                                      </p:cBhvr>
                                      <p:to>
                                        <p:strVal val="visible"/>
                                      </p:to>
                                    </p:set>
                                    <p:anim calcmode="lin" valueType="num">
                                      <p:cBhvr additive="base">
                                        <p:cTn id="17" dur="1000" fill="hold"/>
                                        <p:tgtEl>
                                          <p:spTgt spid="299011">
                                            <p:txEl>
                                              <p:pRg st="2" end="2"/>
                                            </p:txEl>
                                          </p:spTgt>
                                        </p:tgtEl>
                                        <p:attrNameLst>
                                          <p:attrName>ppt_x</p:attrName>
                                        </p:attrNameLst>
                                      </p:cBhvr>
                                      <p:tavLst>
                                        <p:tav tm="0">
                                          <p:val>
                                            <p:strVal val="#ppt_x"/>
                                          </p:val>
                                        </p:tav>
                                        <p:tav tm="100000">
                                          <p:val>
                                            <p:strVal val="#ppt_x"/>
                                          </p:val>
                                        </p:tav>
                                      </p:tavLst>
                                    </p:anim>
                                    <p:anim calcmode="lin" valueType="num">
                                      <p:cBhvr additive="base">
                                        <p:cTn id="18" dur="1000" fill="hold"/>
                                        <p:tgtEl>
                                          <p:spTgt spid="299011">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grpId="0" nodeType="afterEffect">
                                  <p:stCondLst>
                                    <p:cond delay="0"/>
                                  </p:stCondLst>
                                  <p:childTnLst>
                                    <p:set>
                                      <p:cBhvr>
                                        <p:cTn id="21" dur="1" fill="hold">
                                          <p:stCondLst>
                                            <p:cond delay="0"/>
                                          </p:stCondLst>
                                        </p:cTn>
                                        <p:tgtEl>
                                          <p:spTgt spid="299011">
                                            <p:txEl>
                                              <p:pRg st="3" end="3"/>
                                            </p:txEl>
                                          </p:spTgt>
                                        </p:tgtEl>
                                        <p:attrNameLst>
                                          <p:attrName>style.visibility</p:attrName>
                                        </p:attrNameLst>
                                      </p:cBhvr>
                                      <p:to>
                                        <p:strVal val="visible"/>
                                      </p:to>
                                    </p:set>
                                    <p:anim calcmode="lin" valueType="num">
                                      <p:cBhvr additive="base">
                                        <p:cTn id="22" dur="1000" fill="hold"/>
                                        <p:tgtEl>
                                          <p:spTgt spid="299011">
                                            <p:txEl>
                                              <p:pRg st="3" end="3"/>
                                            </p:txEl>
                                          </p:spTgt>
                                        </p:tgtEl>
                                        <p:attrNameLst>
                                          <p:attrName>ppt_x</p:attrName>
                                        </p:attrNameLst>
                                      </p:cBhvr>
                                      <p:tavLst>
                                        <p:tav tm="0">
                                          <p:val>
                                            <p:strVal val="#ppt_x"/>
                                          </p:val>
                                        </p:tav>
                                        <p:tav tm="100000">
                                          <p:val>
                                            <p:strVal val="#ppt_x"/>
                                          </p:val>
                                        </p:tav>
                                      </p:tavLst>
                                    </p:anim>
                                    <p:anim calcmode="lin" valueType="num">
                                      <p:cBhvr additive="base">
                                        <p:cTn id="23" dur="1000" fill="hold"/>
                                        <p:tgtEl>
                                          <p:spTgt spid="29901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011" grpId="0" build="p"/>
    </p:bld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3410" name="Picture 2"/>
          <p:cNvPicPr>
            <a:picLocks noChangeAspect="1" noChangeArrowheads="1"/>
          </p:cNvPicPr>
          <p:nvPr/>
        </p:nvPicPr>
        <p:blipFill>
          <a:blip r:embed="rId3" cstate="print"/>
          <a:srcRect l="52676"/>
          <a:stretch>
            <a:fillRect/>
          </a:stretch>
        </p:blipFill>
        <p:spPr bwMode="auto">
          <a:xfrm>
            <a:off x="0" y="0"/>
            <a:ext cx="1825625" cy="2740025"/>
          </a:xfrm>
          <a:prstGeom prst="rect">
            <a:avLst/>
          </a:prstGeom>
          <a:noFill/>
          <a:ln w="76200">
            <a:noFill/>
            <a:miter lim="800000"/>
            <a:headEnd/>
            <a:tailEnd/>
          </a:ln>
          <a:effectLst/>
        </p:spPr>
      </p:pic>
      <p:sp>
        <p:nvSpPr>
          <p:cNvPr id="273411" name="Rectangle 3"/>
          <p:cNvSpPr>
            <a:spLocks noGrp="1" noRot="1" noChangeArrowheads="1"/>
          </p:cNvSpPr>
          <p:nvPr>
            <p:ph type="title"/>
          </p:nvPr>
        </p:nvSpPr>
        <p:spPr>
          <a:xfrm>
            <a:off x="1890713" y="219075"/>
            <a:ext cx="7253287" cy="1143000"/>
          </a:xfrm>
        </p:spPr>
        <p:txBody>
          <a:bodyPr/>
          <a:lstStyle/>
          <a:p>
            <a:r>
              <a:rPr lang="en-US" sz="4000"/>
              <a:t>Disability Income Benefit</a:t>
            </a:r>
          </a:p>
        </p:txBody>
      </p:sp>
      <p:sp>
        <p:nvSpPr>
          <p:cNvPr id="273412" name="Rectangle 4"/>
          <p:cNvSpPr>
            <a:spLocks noGrp="1" noChangeArrowheads="1"/>
          </p:cNvSpPr>
          <p:nvPr>
            <p:ph type="body" idx="1"/>
          </p:nvPr>
        </p:nvSpPr>
        <p:spPr>
          <a:xfrm>
            <a:off x="1971675" y="1981200"/>
            <a:ext cx="6118225" cy="2112963"/>
          </a:xfrm>
        </p:spPr>
        <p:txBody>
          <a:bodyPr/>
          <a:lstStyle/>
          <a:p>
            <a:pPr lvl="1">
              <a:lnSpc>
                <a:spcPct val="120000"/>
              </a:lnSpc>
            </a:pPr>
            <a:r>
              <a:rPr lang="en-US" sz="2400"/>
              <a:t>$500 per month disability benefit</a:t>
            </a:r>
          </a:p>
          <a:p>
            <a:pPr lvl="1">
              <a:lnSpc>
                <a:spcPct val="120000"/>
              </a:lnSpc>
            </a:pPr>
            <a:r>
              <a:rPr lang="en-US" sz="2400"/>
              <a:t>$35 per month retirement contributions</a:t>
            </a:r>
          </a:p>
        </p:txBody>
      </p:sp>
      <p:sp>
        <p:nvSpPr>
          <p:cNvPr id="273413" name="AutoShape 5"/>
          <p:cNvSpPr>
            <a:spLocks noChangeArrowheads="1"/>
          </p:cNvSpPr>
          <p:nvPr/>
        </p:nvSpPr>
        <p:spPr bwMode="auto">
          <a:xfrm rot="-2052991">
            <a:off x="204788" y="3014663"/>
            <a:ext cx="947737" cy="715962"/>
          </a:xfrm>
          <a:prstGeom prst="horizontalScroll">
            <a:avLst>
              <a:gd name="adj" fmla="val 12500"/>
            </a:avLst>
          </a:prstGeom>
          <a:solidFill>
            <a:srgbClr val="007976">
              <a:alpha val="10001"/>
            </a:srgbClr>
          </a:solidFill>
          <a:ln w="9525">
            <a:solidFill>
              <a:schemeClr val="tx1"/>
            </a:solidFill>
            <a:round/>
            <a:headEnd/>
            <a:tailEnd/>
          </a:ln>
          <a:effectLst/>
        </p:spPr>
        <p:txBody>
          <a:bodyPr wrap="none" anchor="ctr"/>
          <a:lstStyle/>
          <a:p>
            <a:pPr>
              <a:lnSpc>
                <a:spcPct val="75000"/>
              </a:lnSpc>
            </a:pPr>
            <a:r>
              <a:rPr lang="en-US" b="1" dirty="0">
                <a:latin typeface="Times" pitchFamily="18" charset="0"/>
              </a:rPr>
              <a:t>ChRP</a:t>
            </a:r>
          </a:p>
          <a:p>
            <a:pPr>
              <a:lnSpc>
                <a:spcPct val="75000"/>
              </a:lnSpc>
            </a:pPr>
            <a:r>
              <a:rPr lang="en-US" b="1" dirty="0">
                <a:latin typeface="Times" pitchFamily="18" charset="0"/>
              </a:rPr>
              <a:t>p. 3</a:t>
            </a:r>
          </a:p>
        </p:txBody>
      </p:sp>
    </p:spTree>
  </p:cSld>
  <p:clrMapOvr>
    <a:masterClrMapping/>
  </p:clrMapOvr>
  <p:transition>
    <p:pull dir="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6482" name="Rectangle 2"/>
          <p:cNvSpPr>
            <a:spLocks noGrp="1" noRot="1" noChangeArrowheads="1"/>
          </p:cNvSpPr>
          <p:nvPr>
            <p:ph type="title"/>
          </p:nvPr>
        </p:nvSpPr>
        <p:spPr/>
        <p:txBody>
          <a:bodyPr/>
          <a:lstStyle/>
          <a:p>
            <a:r>
              <a:rPr lang="en-US"/>
              <a:t>Survivor Protection Benefit</a:t>
            </a:r>
          </a:p>
        </p:txBody>
      </p:sp>
      <p:sp>
        <p:nvSpPr>
          <p:cNvPr id="276483" name="Rectangle 3"/>
          <p:cNvSpPr>
            <a:spLocks noGrp="1" noChangeArrowheads="1"/>
          </p:cNvSpPr>
          <p:nvPr>
            <p:ph type="body" idx="1"/>
          </p:nvPr>
        </p:nvSpPr>
        <p:spPr>
          <a:xfrm>
            <a:off x="0" y="1609725"/>
            <a:ext cx="4522788" cy="4114800"/>
          </a:xfrm>
        </p:spPr>
        <p:txBody>
          <a:bodyPr/>
          <a:lstStyle/>
          <a:p>
            <a:pPr lvl="1"/>
            <a:r>
              <a:rPr lang="en-US" sz="2400"/>
              <a:t>Benefit amount depends upon a participant’s age at death</a:t>
            </a:r>
            <a:br>
              <a:rPr lang="en-US" sz="2400"/>
            </a:br>
            <a:endParaRPr lang="en-US" sz="2400"/>
          </a:p>
          <a:p>
            <a:pPr lvl="1"/>
            <a:r>
              <a:rPr lang="en-US" sz="2400"/>
              <a:t>Paid in addition to all the money in your retirement account</a:t>
            </a:r>
          </a:p>
        </p:txBody>
      </p:sp>
      <p:sp>
        <p:nvSpPr>
          <p:cNvPr id="276484" name="Text Box 4"/>
          <p:cNvSpPr txBox="1">
            <a:spLocks noChangeArrowheads="1"/>
          </p:cNvSpPr>
          <p:nvPr/>
        </p:nvSpPr>
        <p:spPr bwMode="auto">
          <a:xfrm>
            <a:off x="873125" y="5472113"/>
            <a:ext cx="7388225" cy="835025"/>
          </a:xfrm>
          <a:prstGeom prst="rect">
            <a:avLst/>
          </a:prstGeom>
          <a:noFill/>
          <a:ln w="9525">
            <a:noFill/>
            <a:miter lim="800000"/>
            <a:headEnd/>
            <a:tailEnd/>
          </a:ln>
          <a:effectLst/>
        </p:spPr>
        <p:txBody>
          <a:bodyPr>
            <a:spAutoFit/>
          </a:bodyPr>
          <a:lstStyle/>
          <a:p>
            <a:pPr algn="l">
              <a:lnSpc>
                <a:spcPct val="90000"/>
              </a:lnSpc>
            </a:pPr>
            <a:r>
              <a:rPr lang="en-US" i="1">
                <a:latin typeface="Arial" charset="0"/>
                <a:ea typeface="ＭＳ Ｐゴシック" pitchFamily="1" charset="-128"/>
              </a:rPr>
              <a:t>Eligible participants earn 1/12 of the value of these benefits for each consecutive month of participation in the Church Retirement Plan for each of the 12 months immediately preceding your death or disability.</a:t>
            </a:r>
          </a:p>
        </p:txBody>
      </p:sp>
      <p:graphicFrame>
        <p:nvGraphicFramePr>
          <p:cNvPr id="276485" name="Group 5"/>
          <p:cNvGraphicFramePr>
            <a:graphicFrameLocks noGrp="1"/>
          </p:cNvGraphicFramePr>
          <p:nvPr/>
        </p:nvGraphicFramePr>
        <p:xfrm>
          <a:off x="4519613" y="1620838"/>
          <a:ext cx="3573462" cy="3705862"/>
        </p:xfrm>
        <a:graphic>
          <a:graphicData uri="http://schemas.openxmlformats.org/drawingml/2006/table">
            <a:tbl>
              <a:tblPr/>
              <a:tblGrid>
                <a:gridCol w="1785937"/>
                <a:gridCol w="1787525"/>
              </a:tblGrid>
              <a:tr h="51276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100" b="1" i="0" u="none" strike="noStrike" cap="none" normalizeH="0" baseline="0" smtClean="0">
                          <a:ln>
                            <a:noFill/>
                          </a:ln>
                          <a:solidFill>
                            <a:schemeClr val="bg1"/>
                          </a:solidFill>
                          <a:effectLst>
                            <a:outerShdw blurRad="38100" dist="38100" dir="2700000" algn="tl">
                              <a:srgbClr val="000000"/>
                            </a:outerShdw>
                          </a:effectLst>
                          <a:latin typeface="Garamond" pitchFamily="18" charset="0"/>
                        </a:rPr>
                        <a:t>Your age</a:t>
                      </a:r>
                      <a:br>
                        <a:rPr kumimoji="0" lang="en-US" sz="2100" b="1" i="0" u="none" strike="noStrike" cap="none" normalizeH="0" baseline="0" smtClean="0">
                          <a:ln>
                            <a:noFill/>
                          </a:ln>
                          <a:solidFill>
                            <a:schemeClr val="bg1"/>
                          </a:solidFill>
                          <a:effectLst>
                            <a:outerShdw blurRad="38100" dist="38100" dir="2700000" algn="tl">
                              <a:srgbClr val="000000"/>
                            </a:outerShdw>
                          </a:effectLst>
                          <a:latin typeface="Garamond" pitchFamily="18" charset="0"/>
                        </a:rPr>
                      </a:br>
                      <a:r>
                        <a:rPr kumimoji="0" lang="en-US" sz="2100" b="1" i="0" u="none" strike="noStrike" cap="none" normalizeH="0" baseline="0" smtClean="0">
                          <a:ln>
                            <a:noFill/>
                          </a:ln>
                          <a:solidFill>
                            <a:schemeClr val="bg1"/>
                          </a:solidFill>
                          <a:effectLst>
                            <a:outerShdw blurRad="38100" dist="38100" dir="2700000" algn="tl">
                              <a:srgbClr val="000000"/>
                            </a:outerShdw>
                          </a:effectLst>
                          <a:latin typeface="Garamond" pitchFamily="18" charset="0"/>
                        </a:rPr>
                        <a:t>at death</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2A5F2B"/>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100" b="1" i="0" u="none" strike="noStrike" cap="none" normalizeH="0" baseline="0" smtClean="0">
                          <a:ln>
                            <a:noFill/>
                          </a:ln>
                          <a:solidFill>
                            <a:schemeClr val="bg1"/>
                          </a:solidFill>
                          <a:effectLst>
                            <a:outerShdw blurRad="38100" dist="38100" dir="2700000" algn="tl">
                              <a:srgbClr val="000000"/>
                            </a:outerShdw>
                          </a:effectLst>
                          <a:latin typeface="Garamond" pitchFamily="18" charset="0"/>
                        </a:rPr>
                        <a:t>Maximum benefit payable</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2A5F2B"/>
                    </a:solidFill>
                  </a:tcPr>
                </a:tc>
              </a:tr>
              <a:tr h="4445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1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35 and under</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EBC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1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$100,000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EBC1"/>
                    </a:solidFill>
                  </a:tcPr>
                </a:tc>
              </a:tr>
              <a:tr h="44291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1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36</a:t>
                      </a:r>
                      <a:r>
                        <a:rPr kumimoji="0" lang="en-US" sz="2100" b="0" i="0" u="none" strike="noStrike" cap="none" normalizeH="0" baseline="0" smtClean="0">
                          <a:ln>
                            <a:noFill/>
                          </a:ln>
                          <a:solidFill>
                            <a:schemeClr val="tx1"/>
                          </a:solidFill>
                          <a:effectLst>
                            <a:outerShdw blurRad="38100" dist="38100" dir="2700000" algn="tl">
                              <a:srgbClr val="000000"/>
                            </a:outerShdw>
                          </a:effectLst>
                          <a:latin typeface="Garamond" pitchFamily="18" charset="0"/>
                          <a:cs typeface="Arial" charset="0"/>
                        </a:rPr>
                        <a:t>–45</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1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$75,000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3973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1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46</a:t>
                      </a:r>
                      <a:r>
                        <a:rPr kumimoji="0" lang="en-US" sz="2100" b="0" i="0" u="none" strike="noStrike" cap="none" normalizeH="0" baseline="0" smtClean="0">
                          <a:ln>
                            <a:noFill/>
                          </a:ln>
                          <a:solidFill>
                            <a:schemeClr val="tx1"/>
                          </a:solidFill>
                          <a:effectLst>
                            <a:outerShdw blurRad="38100" dist="38100" dir="2700000" algn="tl">
                              <a:srgbClr val="000000"/>
                            </a:outerShdw>
                          </a:effectLst>
                          <a:latin typeface="Garamond" pitchFamily="18" charset="0"/>
                          <a:cs typeface="Arial" charset="0"/>
                        </a:rPr>
                        <a:t>–55</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EBC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1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$50,000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EBC1"/>
                    </a:solidFill>
                  </a:tcPr>
                </a:tc>
              </a:tr>
              <a:tr h="44291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1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56</a:t>
                      </a:r>
                      <a:r>
                        <a:rPr kumimoji="0" lang="en-US" sz="2100" b="0" i="0" u="none" strike="noStrike" cap="none" normalizeH="0" baseline="0" smtClean="0">
                          <a:ln>
                            <a:noFill/>
                          </a:ln>
                          <a:solidFill>
                            <a:schemeClr val="tx1"/>
                          </a:solidFill>
                          <a:effectLst>
                            <a:outerShdw blurRad="38100" dist="38100" dir="2700000" algn="tl">
                              <a:srgbClr val="000000"/>
                            </a:outerShdw>
                          </a:effectLst>
                          <a:latin typeface="Garamond" pitchFamily="18" charset="0"/>
                          <a:cs typeface="Arial" charset="0"/>
                        </a:rPr>
                        <a:t>–65</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1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$25,000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413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100" b="0" i="0" u="none" strike="noStrike" cap="none" normalizeH="0" baseline="0" smtClean="0">
                          <a:ln>
                            <a:noFill/>
                          </a:ln>
                          <a:solidFill>
                            <a:schemeClr val="tx1"/>
                          </a:solidFill>
                          <a:effectLst>
                            <a:outerShdw blurRad="38100" dist="38100" dir="2700000" algn="tl">
                              <a:srgbClr val="000000"/>
                            </a:outerShdw>
                          </a:effectLst>
                          <a:latin typeface="Garamond" pitchFamily="18" charset="0"/>
                          <a:cs typeface="Arial" charset="0"/>
                        </a:rPr>
                        <a:t>66–70</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EBC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1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$16,000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EBC1"/>
                    </a:solidFill>
                  </a:tcPr>
                </a:tc>
              </a:tr>
              <a:tr h="44291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1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71 and over</a:t>
                      </a:r>
                      <a:endParaRPr kumimoji="0" lang="en-US" sz="2100" b="0" i="0" u="none" strike="noStrike" cap="none" normalizeH="0" baseline="0" smtClean="0">
                        <a:ln>
                          <a:noFill/>
                        </a:ln>
                        <a:solidFill>
                          <a:schemeClr val="tx1"/>
                        </a:solidFill>
                        <a:effectLst>
                          <a:outerShdw blurRad="38100" dist="38100" dir="2700000" algn="tl">
                            <a:srgbClr val="000000"/>
                          </a:outerShdw>
                        </a:effectLst>
                        <a:latin typeface="Garamond" pitchFamily="18" charset="0"/>
                        <a:cs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1EBC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1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$10,000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1EBC1"/>
                    </a:solidFill>
                  </a:tcPr>
                </a:tc>
              </a:tr>
            </a:tbl>
          </a:graphicData>
        </a:graphic>
      </p:graphicFrame>
      <p:sp>
        <p:nvSpPr>
          <p:cNvPr id="276511" name="AutoShape 31"/>
          <p:cNvSpPr>
            <a:spLocks noChangeArrowheads="1"/>
          </p:cNvSpPr>
          <p:nvPr/>
        </p:nvSpPr>
        <p:spPr bwMode="auto">
          <a:xfrm rot="-2052991">
            <a:off x="190500" y="387350"/>
            <a:ext cx="947738" cy="715963"/>
          </a:xfrm>
          <a:prstGeom prst="horizontalScroll">
            <a:avLst>
              <a:gd name="adj" fmla="val 12500"/>
            </a:avLst>
          </a:prstGeom>
          <a:solidFill>
            <a:srgbClr val="007976">
              <a:alpha val="10001"/>
            </a:srgbClr>
          </a:solidFill>
          <a:ln w="9525">
            <a:solidFill>
              <a:schemeClr val="tx1"/>
            </a:solidFill>
            <a:round/>
            <a:headEnd/>
            <a:tailEnd/>
          </a:ln>
          <a:effectLst/>
        </p:spPr>
        <p:txBody>
          <a:bodyPr wrap="none" anchor="ctr"/>
          <a:lstStyle/>
          <a:p>
            <a:pPr>
              <a:lnSpc>
                <a:spcPct val="75000"/>
              </a:lnSpc>
            </a:pPr>
            <a:r>
              <a:rPr lang="en-US" b="1" dirty="0">
                <a:latin typeface="Times" pitchFamily="18" charset="0"/>
              </a:rPr>
              <a:t>ChRP</a:t>
            </a:r>
          </a:p>
          <a:p>
            <a:pPr>
              <a:lnSpc>
                <a:spcPct val="75000"/>
              </a:lnSpc>
            </a:pPr>
            <a:r>
              <a:rPr lang="en-US" b="1" dirty="0">
                <a:latin typeface="Times" pitchFamily="18" charset="0"/>
              </a:rPr>
              <a:t>p. </a:t>
            </a:r>
            <a:r>
              <a:rPr lang="en-US" b="1" dirty="0" smtClean="0">
                <a:latin typeface="Times" pitchFamily="18" charset="0"/>
              </a:rPr>
              <a:t>3</a:t>
            </a:r>
            <a:endParaRPr lang="en-US" b="1" dirty="0">
              <a:latin typeface="Times" pitchFamily="18" charset="0"/>
            </a:endParaRPr>
          </a:p>
        </p:txBody>
      </p:sp>
    </p:spTree>
  </p:cSld>
  <p:clrMapOvr>
    <a:masterClrMapping/>
  </p:clrMapOvr>
  <p:transition>
    <p:pull dir="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306178" name="Rectangle 2"/>
          <p:cNvSpPr>
            <a:spLocks noGrp="1" noRot="1" noChangeArrowheads="1"/>
          </p:cNvSpPr>
          <p:nvPr>
            <p:ph type="title"/>
          </p:nvPr>
        </p:nvSpPr>
        <p:spPr>
          <a:xfrm>
            <a:off x="1887538" y="400050"/>
            <a:ext cx="7054850" cy="663575"/>
          </a:xfrm>
        </p:spPr>
        <p:txBody>
          <a:bodyPr/>
          <a:lstStyle/>
          <a:p>
            <a:r>
              <a:rPr lang="en-US"/>
              <a:t>Matching Retirement Contribution</a:t>
            </a:r>
          </a:p>
        </p:txBody>
      </p:sp>
      <p:sp>
        <p:nvSpPr>
          <p:cNvPr id="306179" name="Rectangle 3"/>
          <p:cNvSpPr>
            <a:spLocks noGrp="1" noChangeArrowheads="1"/>
          </p:cNvSpPr>
          <p:nvPr>
            <p:ph type="body" idx="1"/>
          </p:nvPr>
        </p:nvSpPr>
        <p:spPr>
          <a:xfrm>
            <a:off x="85725" y="3095625"/>
            <a:ext cx="3736975" cy="2562225"/>
          </a:xfrm>
        </p:spPr>
        <p:txBody>
          <a:bodyPr/>
          <a:lstStyle/>
          <a:p>
            <a:pPr lvl="1">
              <a:spcBef>
                <a:spcPct val="50000"/>
              </a:spcBef>
            </a:pPr>
            <a:r>
              <a:rPr lang="en-US" sz="2400"/>
              <a:t>For those in a ministry position</a:t>
            </a:r>
          </a:p>
          <a:p>
            <a:pPr lvl="1">
              <a:spcBef>
                <a:spcPct val="50000"/>
              </a:spcBef>
            </a:pPr>
            <a:r>
              <a:rPr lang="en-US" sz="2400"/>
              <a:t>Up to $210/year</a:t>
            </a:r>
          </a:p>
          <a:p>
            <a:pPr lvl="1">
              <a:spcBef>
                <a:spcPct val="50000"/>
              </a:spcBef>
            </a:pPr>
            <a:r>
              <a:rPr lang="en-US" sz="2400"/>
              <a:t>$1 for $3 match</a:t>
            </a:r>
          </a:p>
          <a:p>
            <a:pPr lvl="1">
              <a:spcBef>
                <a:spcPct val="50000"/>
              </a:spcBef>
            </a:pPr>
            <a:r>
              <a:rPr lang="en-US" sz="2400"/>
              <a:t>MCAF included in monthly contributions</a:t>
            </a:r>
          </a:p>
          <a:p>
            <a:pPr>
              <a:spcBef>
                <a:spcPct val="50000"/>
              </a:spcBef>
            </a:pPr>
            <a:endParaRPr lang="en-US" sz="2800"/>
          </a:p>
        </p:txBody>
      </p:sp>
      <p:grpSp>
        <p:nvGrpSpPr>
          <p:cNvPr id="306180" name="Group 4"/>
          <p:cNvGrpSpPr>
            <a:grpSpLocks/>
          </p:cNvGrpSpPr>
          <p:nvPr/>
        </p:nvGrpSpPr>
        <p:grpSpPr bwMode="auto">
          <a:xfrm>
            <a:off x="3960813" y="2149475"/>
            <a:ext cx="4775200" cy="3668713"/>
            <a:chOff x="2495" y="1354"/>
            <a:chExt cx="2770" cy="2000"/>
          </a:xfrm>
        </p:grpSpPr>
        <p:sp>
          <p:nvSpPr>
            <p:cNvPr id="306181" name="Rectangle 5"/>
            <p:cNvSpPr>
              <a:spLocks noChangeArrowheads="1"/>
            </p:cNvSpPr>
            <p:nvPr/>
          </p:nvSpPr>
          <p:spPr bwMode="auto">
            <a:xfrm>
              <a:off x="3070" y="2051"/>
              <a:ext cx="106" cy="166"/>
            </a:xfrm>
            <a:prstGeom prst="rect">
              <a:avLst/>
            </a:prstGeom>
            <a:noFill/>
            <a:ln w="9525">
              <a:noFill/>
              <a:miter lim="800000"/>
              <a:headEnd/>
              <a:tailEnd/>
            </a:ln>
            <a:effectLst/>
          </p:spPr>
          <p:txBody>
            <a:bodyPr wrap="none">
              <a:spAutoFit/>
            </a:bodyPr>
            <a:lstStyle/>
            <a:p>
              <a:pPr algn="l"/>
              <a:endParaRPr lang="en-US" sz="1400">
                <a:latin typeface="Arial" charset="0"/>
                <a:ea typeface="ＭＳ Ｐゴシック" pitchFamily="1" charset="-128"/>
              </a:endParaRPr>
            </a:p>
          </p:txBody>
        </p:sp>
        <p:sp>
          <p:nvSpPr>
            <p:cNvPr id="306182" name="Rectangle 6"/>
            <p:cNvSpPr>
              <a:spLocks noChangeArrowheads="1"/>
            </p:cNvSpPr>
            <p:nvPr/>
          </p:nvSpPr>
          <p:spPr bwMode="auto">
            <a:xfrm>
              <a:off x="2495" y="1383"/>
              <a:ext cx="2770" cy="1971"/>
            </a:xfrm>
            <a:prstGeom prst="rect">
              <a:avLst/>
            </a:prstGeom>
            <a:noFill/>
            <a:ln w="28575">
              <a:solidFill>
                <a:schemeClr val="tx1"/>
              </a:solidFill>
              <a:miter lim="800000"/>
              <a:headEnd/>
              <a:tailEnd/>
            </a:ln>
            <a:effectLst/>
          </p:spPr>
          <p:txBody>
            <a:bodyPr wrap="none" anchor="ctr"/>
            <a:lstStyle/>
            <a:p>
              <a:endParaRPr lang="en-US"/>
            </a:p>
          </p:txBody>
        </p:sp>
        <p:sp>
          <p:nvSpPr>
            <p:cNvPr id="306183" name="Rectangle 7"/>
            <p:cNvSpPr>
              <a:spLocks noChangeArrowheads="1"/>
            </p:cNvSpPr>
            <p:nvPr/>
          </p:nvSpPr>
          <p:spPr bwMode="auto">
            <a:xfrm>
              <a:off x="2502" y="1354"/>
              <a:ext cx="2753" cy="279"/>
            </a:xfrm>
            <a:prstGeom prst="rect">
              <a:avLst/>
            </a:prstGeom>
            <a:noFill/>
            <a:ln w="9525">
              <a:noFill/>
              <a:miter lim="800000"/>
              <a:headEnd/>
              <a:tailEnd/>
            </a:ln>
            <a:effectLst/>
          </p:spPr>
          <p:txBody>
            <a:bodyPr wrap="none" anchor="ctr"/>
            <a:lstStyle/>
            <a:p>
              <a:r>
                <a:rPr lang="en-US" sz="1600" b="1">
                  <a:solidFill>
                    <a:schemeClr val="bg1"/>
                  </a:solidFill>
                  <a:latin typeface="Arial" charset="0"/>
                  <a:ea typeface="ＭＳ Ｐゴシック" pitchFamily="1" charset="-128"/>
                </a:rPr>
                <a:t>State Convention Contributions</a:t>
              </a:r>
            </a:p>
          </p:txBody>
        </p:sp>
        <p:sp>
          <p:nvSpPr>
            <p:cNvPr id="306184" name="Text Box 8"/>
            <p:cNvSpPr txBox="1">
              <a:spLocks noChangeArrowheads="1"/>
            </p:cNvSpPr>
            <p:nvPr/>
          </p:nvSpPr>
          <p:spPr bwMode="auto">
            <a:xfrm>
              <a:off x="3572" y="1820"/>
              <a:ext cx="1646" cy="514"/>
            </a:xfrm>
            <a:prstGeom prst="rect">
              <a:avLst/>
            </a:prstGeom>
            <a:noFill/>
            <a:ln w="9525">
              <a:noFill/>
              <a:miter lim="800000"/>
              <a:headEnd/>
              <a:tailEnd/>
            </a:ln>
            <a:effectLst/>
          </p:spPr>
          <p:txBody>
            <a:bodyPr>
              <a:spAutoFit/>
            </a:bodyPr>
            <a:lstStyle/>
            <a:p>
              <a:r>
                <a:rPr lang="en-US" sz="1400" b="1">
                  <a:latin typeface="Arial" charset="0"/>
                  <a:ea typeface="ＭＳ Ｐゴシック" pitchFamily="1" charset="-128"/>
                </a:rPr>
                <a:t>Matching Retirement</a:t>
              </a:r>
              <a:br>
                <a:rPr lang="en-US" sz="1400" b="1">
                  <a:latin typeface="Arial" charset="0"/>
                  <a:ea typeface="ＭＳ Ｐゴシック" pitchFamily="1" charset="-128"/>
                </a:rPr>
              </a:br>
              <a:r>
                <a:rPr lang="en-US" sz="1400" b="1">
                  <a:latin typeface="Arial" charset="0"/>
                  <a:ea typeface="ＭＳ Ｐゴシック" pitchFamily="1" charset="-128"/>
                </a:rPr>
                <a:t>Contributions</a:t>
              </a:r>
            </a:p>
            <a:p>
              <a:r>
                <a:rPr lang="en-US" sz="1400">
                  <a:latin typeface="Arial" charset="0"/>
                  <a:ea typeface="ＭＳ Ｐゴシック" pitchFamily="1" charset="-128"/>
                </a:rPr>
                <a:t>$1 for every $3 contributed</a:t>
              </a:r>
              <a:endParaRPr lang="en-US" sz="1400" b="1">
                <a:latin typeface="Arial" charset="0"/>
                <a:ea typeface="ＭＳ Ｐゴシック" pitchFamily="1" charset="-128"/>
              </a:endParaRPr>
            </a:p>
            <a:p>
              <a:r>
                <a:rPr lang="en-US" sz="1400">
                  <a:latin typeface="Arial" charset="0"/>
                  <a:ea typeface="ＭＳ Ｐゴシック" pitchFamily="1" charset="-128"/>
                </a:rPr>
                <a:t>Maximum $17.50</a:t>
              </a:r>
            </a:p>
          </p:txBody>
        </p:sp>
        <p:sp>
          <p:nvSpPr>
            <p:cNvPr id="306185" name="Text Box 9"/>
            <p:cNvSpPr txBox="1">
              <a:spLocks noChangeArrowheads="1"/>
            </p:cNvSpPr>
            <p:nvPr/>
          </p:nvSpPr>
          <p:spPr bwMode="auto">
            <a:xfrm>
              <a:off x="3587" y="2634"/>
              <a:ext cx="1588" cy="398"/>
            </a:xfrm>
            <a:prstGeom prst="rect">
              <a:avLst/>
            </a:prstGeom>
            <a:noFill/>
            <a:ln w="9525">
              <a:noFill/>
              <a:miter lim="800000"/>
              <a:headEnd/>
              <a:tailEnd/>
            </a:ln>
            <a:effectLst/>
          </p:spPr>
          <p:txBody>
            <a:bodyPr>
              <a:spAutoFit/>
            </a:bodyPr>
            <a:lstStyle/>
            <a:p>
              <a:r>
                <a:rPr lang="en-US" sz="1400" b="1">
                  <a:latin typeface="Arial" charset="0"/>
                  <a:ea typeface="ＭＳ Ｐゴシック" pitchFamily="1" charset="-128"/>
                </a:rPr>
                <a:t>Protection Benefits</a:t>
              </a:r>
            </a:p>
            <a:p>
              <a:r>
                <a:rPr lang="en-US" sz="1400">
                  <a:latin typeface="Arial" charset="0"/>
                  <a:ea typeface="ＭＳ Ｐゴシック" pitchFamily="1" charset="-128"/>
                </a:rPr>
                <a:t>Disability Income Benefit</a:t>
              </a:r>
            </a:p>
            <a:p>
              <a:r>
                <a:rPr lang="en-US" sz="1400">
                  <a:latin typeface="Arial" charset="0"/>
                  <a:ea typeface="ＭＳ Ｐゴシック" pitchFamily="1" charset="-128"/>
                </a:rPr>
                <a:t>Survivor Benefit</a:t>
              </a:r>
            </a:p>
          </p:txBody>
        </p:sp>
        <p:sp>
          <p:nvSpPr>
            <p:cNvPr id="306186" name="Text Box 10"/>
            <p:cNvSpPr txBox="1">
              <a:spLocks noChangeArrowheads="1"/>
            </p:cNvSpPr>
            <p:nvPr/>
          </p:nvSpPr>
          <p:spPr bwMode="auto">
            <a:xfrm rot="16200000">
              <a:off x="1944" y="2288"/>
              <a:ext cx="1543" cy="300"/>
            </a:xfrm>
            <a:prstGeom prst="rect">
              <a:avLst/>
            </a:prstGeom>
            <a:noFill/>
            <a:ln w="9525">
              <a:noFill/>
              <a:miter lim="800000"/>
              <a:headEnd/>
              <a:tailEnd/>
            </a:ln>
            <a:effectLst/>
          </p:spPr>
          <p:txBody>
            <a:bodyPr>
              <a:spAutoFit/>
            </a:bodyPr>
            <a:lstStyle/>
            <a:p>
              <a:r>
                <a:rPr lang="en-US" sz="1400" b="1">
                  <a:latin typeface="Arial" charset="0"/>
                  <a:ea typeface="ＭＳ Ｐゴシック" pitchFamily="1" charset="-128"/>
                </a:rPr>
                <a:t>Your Monthly Contribution Level</a:t>
              </a:r>
            </a:p>
          </p:txBody>
        </p:sp>
        <p:sp>
          <p:nvSpPr>
            <p:cNvPr id="306187" name="Rectangle 11"/>
            <p:cNvSpPr>
              <a:spLocks noChangeArrowheads="1"/>
            </p:cNvSpPr>
            <p:nvPr/>
          </p:nvSpPr>
          <p:spPr bwMode="auto">
            <a:xfrm>
              <a:off x="2926" y="1746"/>
              <a:ext cx="536" cy="1493"/>
            </a:xfrm>
            <a:prstGeom prst="rect">
              <a:avLst/>
            </a:prstGeom>
            <a:noFill/>
            <a:ln w="9525">
              <a:noFill/>
              <a:miter lim="800000"/>
              <a:headEnd/>
              <a:tailEnd/>
            </a:ln>
            <a:effectLst/>
          </p:spPr>
          <p:txBody>
            <a:bodyPr wrap="none" anchor="ctr"/>
            <a:lstStyle/>
            <a:p>
              <a:endParaRPr lang="en-US"/>
            </a:p>
          </p:txBody>
        </p:sp>
        <p:sp>
          <p:nvSpPr>
            <p:cNvPr id="306188" name="Text Box 12"/>
            <p:cNvSpPr txBox="1">
              <a:spLocks noChangeArrowheads="1"/>
            </p:cNvSpPr>
            <p:nvPr/>
          </p:nvSpPr>
          <p:spPr bwMode="auto">
            <a:xfrm>
              <a:off x="2956" y="1697"/>
              <a:ext cx="478" cy="166"/>
            </a:xfrm>
            <a:prstGeom prst="rect">
              <a:avLst/>
            </a:prstGeom>
            <a:noFill/>
            <a:ln w="9525">
              <a:noFill/>
              <a:miter lim="800000"/>
              <a:headEnd/>
              <a:tailEnd/>
            </a:ln>
            <a:effectLst/>
          </p:spPr>
          <p:txBody>
            <a:bodyPr wrap="none">
              <a:spAutoFit/>
            </a:bodyPr>
            <a:lstStyle/>
            <a:p>
              <a:r>
                <a:rPr lang="en-US" sz="1400" b="1">
                  <a:latin typeface="Arial" charset="0"/>
                  <a:ea typeface="ＭＳ Ｐゴシック" pitchFamily="1" charset="-128"/>
                </a:rPr>
                <a:t>$105.00</a:t>
              </a:r>
            </a:p>
          </p:txBody>
        </p:sp>
        <p:sp>
          <p:nvSpPr>
            <p:cNvPr id="306189" name="Text Box 13"/>
            <p:cNvSpPr txBox="1">
              <a:spLocks noChangeArrowheads="1"/>
            </p:cNvSpPr>
            <p:nvPr/>
          </p:nvSpPr>
          <p:spPr bwMode="auto">
            <a:xfrm>
              <a:off x="3022" y="2376"/>
              <a:ext cx="421" cy="166"/>
            </a:xfrm>
            <a:prstGeom prst="rect">
              <a:avLst/>
            </a:prstGeom>
            <a:noFill/>
            <a:ln w="9525">
              <a:noFill/>
              <a:miter lim="800000"/>
              <a:headEnd/>
              <a:tailEnd/>
            </a:ln>
            <a:effectLst/>
          </p:spPr>
          <p:txBody>
            <a:bodyPr wrap="none">
              <a:spAutoFit/>
            </a:bodyPr>
            <a:lstStyle/>
            <a:p>
              <a:r>
                <a:rPr lang="en-US" sz="1400" b="1">
                  <a:latin typeface="Arial" charset="0"/>
                  <a:ea typeface="ＭＳ Ｐゴシック" pitchFamily="1" charset="-128"/>
                </a:rPr>
                <a:t>$52.50</a:t>
              </a:r>
            </a:p>
          </p:txBody>
        </p:sp>
        <p:sp>
          <p:nvSpPr>
            <p:cNvPr id="306190" name="Text Box 14"/>
            <p:cNvSpPr txBox="1">
              <a:spLocks noChangeArrowheads="1"/>
            </p:cNvSpPr>
            <p:nvPr/>
          </p:nvSpPr>
          <p:spPr bwMode="auto">
            <a:xfrm>
              <a:off x="3090" y="3134"/>
              <a:ext cx="364" cy="166"/>
            </a:xfrm>
            <a:prstGeom prst="rect">
              <a:avLst/>
            </a:prstGeom>
            <a:noFill/>
            <a:ln w="9525">
              <a:noFill/>
              <a:miter lim="800000"/>
              <a:headEnd/>
              <a:tailEnd/>
            </a:ln>
            <a:effectLst/>
          </p:spPr>
          <p:txBody>
            <a:bodyPr wrap="none">
              <a:spAutoFit/>
            </a:bodyPr>
            <a:lstStyle/>
            <a:p>
              <a:r>
                <a:rPr lang="en-US" sz="1400" b="1">
                  <a:latin typeface="Arial" charset="0"/>
                  <a:ea typeface="ＭＳ Ｐゴシック" pitchFamily="1" charset="-128"/>
                </a:rPr>
                <a:t>$1.00</a:t>
              </a:r>
            </a:p>
          </p:txBody>
        </p:sp>
        <p:sp>
          <p:nvSpPr>
            <p:cNvPr id="306191" name="Line 15"/>
            <p:cNvSpPr>
              <a:spLocks noChangeShapeType="1"/>
            </p:cNvSpPr>
            <p:nvPr/>
          </p:nvSpPr>
          <p:spPr bwMode="auto">
            <a:xfrm>
              <a:off x="3464" y="1754"/>
              <a:ext cx="1683" cy="0"/>
            </a:xfrm>
            <a:prstGeom prst="line">
              <a:avLst/>
            </a:prstGeom>
            <a:noFill/>
            <a:ln w="28575">
              <a:solidFill>
                <a:schemeClr val="tx1"/>
              </a:solidFill>
              <a:round/>
              <a:headEnd/>
              <a:tailEnd/>
            </a:ln>
            <a:effectLst/>
          </p:spPr>
          <p:txBody>
            <a:bodyPr wrap="none" anchor="ctr"/>
            <a:lstStyle/>
            <a:p>
              <a:endParaRPr lang="en-US"/>
            </a:p>
          </p:txBody>
        </p:sp>
        <p:sp>
          <p:nvSpPr>
            <p:cNvPr id="306192" name="Line 16"/>
            <p:cNvSpPr>
              <a:spLocks noChangeShapeType="1"/>
            </p:cNvSpPr>
            <p:nvPr/>
          </p:nvSpPr>
          <p:spPr bwMode="auto">
            <a:xfrm>
              <a:off x="3644" y="1820"/>
              <a:ext cx="0" cy="585"/>
            </a:xfrm>
            <a:prstGeom prst="line">
              <a:avLst/>
            </a:prstGeom>
            <a:noFill/>
            <a:ln w="76200">
              <a:solidFill>
                <a:srgbClr val="2A5F2B"/>
              </a:solidFill>
              <a:round/>
              <a:headEnd type="triangle" w="med" len="med"/>
              <a:tailEnd type="triangle" w="med" len="med"/>
            </a:ln>
            <a:effectLst/>
          </p:spPr>
          <p:txBody>
            <a:bodyPr wrap="none" anchor="ctr"/>
            <a:lstStyle/>
            <a:p>
              <a:endParaRPr lang="en-US"/>
            </a:p>
          </p:txBody>
        </p:sp>
        <p:sp>
          <p:nvSpPr>
            <p:cNvPr id="306193" name="Line 17"/>
            <p:cNvSpPr>
              <a:spLocks noChangeShapeType="1"/>
            </p:cNvSpPr>
            <p:nvPr/>
          </p:nvSpPr>
          <p:spPr bwMode="auto">
            <a:xfrm>
              <a:off x="3500" y="1816"/>
              <a:ext cx="18" cy="1279"/>
            </a:xfrm>
            <a:prstGeom prst="line">
              <a:avLst/>
            </a:prstGeom>
            <a:noFill/>
            <a:ln w="76200">
              <a:solidFill>
                <a:srgbClr val="2A5F2B"/>
              </a:solidFill>
              <a:round/>
              <a:headEnd type="triangle" w="med" len="med"/>
              <a:tailEnd type="triangle" w="med" len="med"/>
            </a:ln>
            <a:effectLst/>
          </p:spPr>
          <p:txBody>
            <a:bodyPr wrap="none" anchor="ctr"/>
            <a:lstStyle/>
            <a:p>
              <a:endParaRPr lang="en-US"/>
            </a:p>
          </p:txBody>
        </p:sp>
        <p:sp>
          <p:nvSpPr>
            <p:cNvPr id="306194" name="Line 18"/>
            <p:cNvSpPr>
              <a:spLocks noChangeShapeType="1"/>
            </p:cNvSpPr>
            <p:nvPr/>
          </p:nvSpPr>
          <p:spPr bwMode="auto">
            <a:xfrm>
              <a:off x="3464" y="2465"/>
              <a:ext cx="1683" cy="1"/>
            </a:xfrm>
            <a:prstGeom prst="line">
              <a:avLst/>
            </a:prstGeom>
            <a:noFill/>
            <a:ln w="28575">
              <a:solidFill>
                <a:schemeClr val="tx1"/>
              </a:solidFill>
              <a:round/>
              <a:headEnd/>
              <a:tailEnd/>
            </a:ln>
            <a:effectLst/>
          </p:spPr>
          <p:txBody>
            <a:bodyPr wrap="none" anchor="ctr"/>
            <a:lstStyle/>
            <a:p>
              <a:endParaRPr lang="en-US"/>
            </a:p>
          </p:txBody>
        </p:sp>
        <p:sp>
          <p:nvSpPr>
            <p:cNvPr id="306195" name="Line 19"/>
            <p:cNvSpPr>
              <a:spLocks noChangeShapeType="1"/>
            </p:cNvSpPr>
            <p:nvPr/>
          </p:nvSpPr>
          <p:spPr bwMode="auto">
            <a:xfrm>
              <a:off x="3459" y="3224"/>
              <a:ext cx="1682" cy="1"/>
            </a:xfrm>
            <a:prstGeom prst="line">
              <a:avLst/>
            </a:prstGeom>
            <a:noFill/>
            <a:ln w="28575">
              <a:solidFill>
                <a:schemeClr val="tx1"/>
              </a:solidFill>
              <a:round/>
              <a:headEnd/>
              <a:tailEnd/>
            </a:ln>
            <a:effectLst/>
          </p:spPr>
          <p:txBody>
            <a:bodyPr wrap="none" anchor="ctr"/>
            <a:lstStyle/>
            <a:p>
              <a:endParaRPr lang="en-US"/>
            </a:p>
          </p:txBody>
        </p:sp>
      </p:grpSp>
      <p:sp>
        <p:nvSpPr>
          <p:cNvPr id="306196" name="AutoShape 20"/>
          <p:cNvSpPr>
            <a:spLocks noChangeArrowheads="1"/>
          </p:cNvSpPr>
          <p:nvPr/>
        </p:nvSpPr>
        <p:spPr bwMode="auto">
          <a:xfrm rot="-2052991">
            <a:off x="0" y="403225"/>
            <a:ext cx="947738" cy="715963"/>
          </a:xfrm>
          <a:prstGeom prst="horizontalScroll">
            <a:avLst>
              <a:gd name="adj" fmla="val 12500"/>
            </a:avLst>
          </a:prstGeom>
          <a:solidFill>
            <a:srgbClr val="007976">
              <a:alpha val="10001"/>
            </a:srgbClr>
          </a:solidFill>
          <a:ln w="9525">
            <a:solidFill>
              <a:schemeClr val="tx1"/>
            </a:solidFill>
            <a:round/>
            <a:headEnd/>
            <a:tailEnd/>
          </a:ln>
          <a:effectLst/>
        </p:spPr>
        <p:txBody>
          <a:bodyPr wrap="none" anchor="ctr"/>
          <a:lstStyle/>
          <a:p>
            <a:pPr>
              <a:lnSpc>
                <a:spcPct val="75000"/>
              </a:lnSpc>
            </a:pPr>
            <a:r>
              <a:rPr lang="en-US" b="1">
                <a:latin typeface="Times" pitchFamily="18" charset="0"/>
              </a:rPr>
              <a:t>ChRP</a:t>
            </a:r>
          </a:p>
          <a:p>
            <a:pPr>
              <a:lnSpc>
                <a:spcPct val="75000"/>
              </a:lnSpc>
            </a:pPr>
            <a:r>
              <a:rPr lang="en-US" b="1">
                <a:latin typeface="Times" pitchFamily="18" charset="0"/>
              </a:rPr>
              <a:t>p. 4</a:t>
            </a:r>
          </a:p>
        </p:txBody>
      </p:sp>
      <p:pic>
        <p:nvPicPr>
          <p:cNvPr id="306197" name="Picture 21" descr="32181rev"/>
          <p:cNvPicPr>
            <a:picLocks noChangeAspect="1" noChangeArrowheads="1"/>
          </p:cNvPicPr>
          <p:nvPr/>
        </p:nvPicPr>
        <p:blipFill>
          <a:blip r:embed="rId3" cstate="print"/>
          <a:srcRect l="8487" r="42935"/>
          <a:stretch>
            <a:fillRect/>
          </a:stretch>
        </p:blipFill>
        <p:spPr bwMode="auto">
          <a:xfrm>
            <a:off x="0" y="0"/>
            <a:ext cx="1828800" cy="2749550"/>
          </a:xfrm>
          <a:prstGeom prst="rect">
            <a:avLst/>
          </a:prstGeom>
          <a:noFill/>
          <a:ln w="76200">
            <a:noFill/>
            <a:miter lim="800000"/>
            <a:headEnd/>
            <a:tailEnd/>
          </a:ln>
        </p:spPr>
      </p:pic>
    </p:spTree>
  </p:cSld>
  <p:clrMapOvr>
    <a:masterClrMapping/>
  </p:clrMapOvr>
  <p:transition>
    <p:pull dir="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74" name="Picture 2" descr="Fence"/>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310275" name="Rectangle 3"/>
          <p:cNvSpPr>
            <a:spLocks noChangeArrowheads="1"/>
          </p:cNvSpPr>
          <p:nvPr/>
        </p:nvSpPr>
        <p:spPr bwMode="auto">
          <a:xfrm>
            <a:off x="4587875" y="588963"/>
            <a:ext cx="3876675" cy="2697162"/>
          </a:xfrm>
          <a:prstGeom prst="rect">
            <a:avLst/>
          </a:prstGeom>
          <a:solidFill>
            <a:srgbClr val="19559A"/>
          </a:solidFill>
          <a:ln w="76200">
            <a:solidFill>
              <a:schemeClr val="tx1"/>
            </a:solidFill>
            <a:miter lim="800000"/>
            <a:headEnd/>
            <a:tailEnd/>
          </a:ln>
          <a:effectLst/>
        </p:spPr>
        <p:txBody>
          <a:bodyPr wrap="none" anchor="ctr"/>
          <a:lstStyle/>
          <a:p>
            <a:endParaRPr lang="en-US"/>
          </a:p>
        </p:txBody>
      </p:sp>
      <p:sp>
        <p:nvSpPr>
          <p:cNvPr id="310276" name="Rectangle 4"/>
          <p:cNvSpPr>
            <a:spLocks noGrp="1" noChangeArrowheads="1"/>
          </p:cNvSpPr>
          <p:nvPr>
            <p:ph type="body" idx="1"/>
          </p:nvPr>
        </p:nvSpPr>
        <p:spPr>
          <a:xfrm>
            <a:off x="4802188" y="874713"/>
            <a:ext cx="4043362" cy="2170112"/>
          </a:xfrm>
          <a:noFill/>
          <a:ln/>
        </p:spPr>
        <p:txBody>
          <a:bodyPr anchor="b"/>
          <a:lstStyle/>
          <a:p>
            <a:pPr marL="292100" indent="-292100">
              <a:spcBef>
                <a:spcPct val="0"/>
              </a:spcBef>
              <a:buFont typeface="Wingdings" pitchFamily="2" charset="2"/>
              <a:buNone/>
            </a:pPr>
            <a:r>
              <a:rPr lang="en-US" sz="2600" b="1">
                <a:solidFill>
                  <a:srgbClr val="FFFFFF"/>
                </a:solidFill>
                <a:latin typeface="Verdana" pitchFamily="34" charset="0"/>
              </a:rPr>
              <a:t>Mission/Church</a:t>
            </a:r>
          </a:p>
          <a:p>
            <a:pPr marL="292100" indent="-292100">
              <a:spcBef>
                <a:spcPct val="0"/>
              </a:spcBef>
              <a:buFont typeface="Wingdings" pitchFamily="2" charset="2"/>
              <a:buNone/>
            </a:pPr>
            <a:r>
              <a:rPr lang="en-US" sz="2600" b="1">
                <a:solidFill>
                  <a:srgbClr val="FFFFFF"/>
                </a:solidFill>
                <a:latin typeface="Verdana" pitchFamily="34" charset="0"/>
              </a:rPr>
              <a:t>Assistance Fund</a:t>
            </a:r>
            <a:endParaRPr lang="en-US" sz="2600">
              <a:solidFill>
                <a:srgbClr val="FFFFFF"/>
              </a:solidFill>
            </a:endParaRPr>
          </a:p>
          <a:p>
            <a:pPr marL="292100" indent="-292100"/>
            <a:r>
              <a:rPr lang="en-US" sz="2300">
                <a:solidFill>
                  <a:srgbClr val="FFFFFF"/>
                </a:solidFill>
              </a:rPr>
              <a:t>Annual church budget</a:t>
            </a:r>
            <a:br>
              <a:rPr lang="en-US" sz="2300">
                <a:solidFill>
                  <a:srgbClr val="FFFFFF"/>
                </a:solidFill>
              </a:rPr>
            </a:br>
            <a:r>
              <a:rPr lang="en-US" sz="2300">
                <a:solidFill>
                  <a:srgbClr val="FFFFFF"/>
                </a:solidFill>
              </a:rPr>
              <a:t>under $75,000</a:t>
            </a:r>
          </a:p>
          <a:p>
            <a:pPr marL="292100" indent="-292100"/>
            <a:r>
              <a:rPr lang="en-US" sz="2300">
                <a:solidFill>
                  <a:srgbClr val="FFFFFF"/>
                </a:solidFill>
              </a:rPr>
              <a:t>Up to $3,000 additional</a:t>
            </a:r>
            <a:br>
              <a:rPr lang="en-US" sz="2300">
                <a:solidFill>
                  <a:srgbClr val="FFFFFF"/>
                </a:solidFill>
              </a:rPr>
            </a:br>
            <a:r>
              <a:rPr lang="en-US" sz="2300">
                <a:solidFill>
                  <a:srgbClr val="FFFFFF"/>
                </a:solidFill>
              </a:rPr>
              <a:t>retirement contributions.</a:t>
            </a:r>
          </a:p>
        </p:txBody>
      </p:sp>
    </p:spTree>
  </p:cSld>
  <p:clrMapOvr>
    <a:masterClrMapping/>
  </p:clrMapOvr>
  <p:transition>
    <p:pull dir="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Annuity Funding Rate Change	</a:t>
            </a:r>
            <a:endParaRPr lang="en-US" dirty="0"/>
          </a:p>
        </p:txBody>
      </p:sp>
      <p:sp>
        <p:nvSpPr>
          <p:cNvPr id="3" name="Content Placeholder 2"/>
          <p:cNvSpPr>
            <a:spLocks noGrp="1"/>
          </p:cNvSpPr>
          <p:nvPr>
            <p:ph idx="1"/>
          </p:nvPr>
        </p:nvSpPr>
        <p:spPr>
          <a:xfrm>
            <a:off x="457200" y="1251864"/>
            <a:ext cx="8229600" cy="5352136"/>
          </a:xfrm>
        </p:spPr>
        <p:txBody>
          <a:bodyPr/>
          <a:lstStyle/>
          <a:p>
            <a:r>
              <a:rPr lang="en-US" sz="2800" dirty="0" smtClean="0"/>
              <a:t>Annuitizing is one option</a:t>
            </a:r>
          </a:p>
          <a:p>
            <a:r>
              <a:rPr lang="en-US" sz="2800" dirty="0" smtClean="0"/>
              <a:t>The monthly annuity benefit is based on:</a:t>
            </a:r>
          </a:p>
          <a:p>
            <a:pPr lvl="1"/>
            <a:r>
              <a:rPr lang="en-US" sz="2400" dirty="0" smtClean="0"/>
              <a:t>Amount annuitized</a:t>
            </a:r>
          </a:p>
          <a:p>
            <a:pPr lvl="1"/>
            <a:r>
              <a:rPr lang="en-US" sz="2400" dirty="0" smtClean="0"/>
              <a:t>Ages of annuitants</a:t>
            </a:r>
          </a:p>
          <a:p>
            <a:pPr lvl="1"/>
            <a:r>
              <a:rPr lang="en-US" sz="2400" dirty="0" smtClean="0"/>
              <a:t>Funding rate - currently at 6.00%</a:t>
            </a:r>
          </a:p>
          <a:p>
            <a:r>
              <a:rPr lang="en-US" sz="2800" dirty="0" smtClean="0"/>
              <a:t>The funding rate is changing</a:t>
            </a:r>
          </a:p>
          <a:p>
            <a:pPr lvl="1"/>
            <a:r>
              <a:rPr lang="en-US" sz="2400" dirty="0" smtClean="0"/>
              <a:t>The change begins January 1, 2011</a:t>
            </a:r>
          </a:p>
          <a:p>
            <a:pPr lvl="1"/>
            <a:r>
              <a:rPr lang="en-US" sz="2400" dirty="0" smtClean="0"/>
              <a:t>The funding rate will be reduced to 3.75% by July 2011</a:t>
            </a:r>
          </a:p>
          <a:p>
            <a:pPr lvl="1"/>
            <a:r>
              <a:rPr lang="en-US" sz="2400" dirty="0" smtClean="0"/>
              <a:t>For every 1% change in the funding rate changes monthly annuity benefits by about 10%.</a:t>
            </a:r>
          </a:p>
          <a:p>
            <a:pPr lvl="1"/>
            <a:r>
              <a:rPr lang="en-US" sz="2400" dirty="0" smtClean="0"/>
              <a:t>For those annuitizing in 2010 the funding rate will still be 6.00%</a:t>
            </a:r>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4915" name="Rectangle 3"/>
          <p:cNvSpPr>
            <a:spLocks noGrp="1" noRot="1" noChangeArrowheads="1"/>
          </p:cNvSpPr>
          <p:nvPr>
            <p:ph type="title"/>
          </p:nvPr>
        </p:nvSpPr>
        <p:spPr/>
        <p:txBody>
          <a:bodyPr/>
          <a:lstStyle/>
          <a:p>
            <a:r>
              <a:rPr lang="en-US" sz="4000"/>
              <a:t>403(b) Regulation Change Requirements</a:t>
            </a:r>
          </a:p>
        </p:txBody>
      </p:sp>
      <p:sp>
        <p:nvSpPr>
          <p:cNvPr id="294916" name="Rectangle 4"/>
          <p:cNvSpPr>
            <a:spLocks noGrp="1" noChangeArrowheads="1"/>
          </p:cNvSpPr>
          <p:nvPr>
            <p:ph type="body" idx="1"/>
          </p:nvPr>
        </p:nvSpPr>
        <p:spPr>
          <a:xfrm>
            <a:off x="528638" y="1789113"/>
            <a:ext cx="8324850" cy="4843462"/>
          </a:xfrm>
        </p:spPr>
        <p:txBody>
          <a:bodyPr/>
          <a:lstStyle/>
          <a:p>
            <a:pPr lvl="1">
              <a:lnSpc>
                <a:spcPct val="90000"/>
              </a:lnSpc>
            </a:pPr>
            <a:r>
              <a:rPr lang="en-US" dirty="0"/>
              <a:t>Written plan document</a:t>
            </a:r>
          </a:p>
          <a:p>
            <a:pPr lvl="2">
              <a:lnSpc>
                <a:spcPct val="90000"/>
              </a:lnSpc>
            </a:pPr>
            <a:r>
              <a:rPr lang="en-US" dirty="0"/>
              <a:t>Available at </a:t>
            </a:r>
            <a:r>
              <a:rPr lang="en-US" u="sng" dirty="0"/>
              <a:t>www.guidestone.org</a:t>
            </a:r>
          </a:p>
          <a:p>
            <a:pPr lvl="2">
              <a:lnSpc>
                <a:spcPct val="90000"/>
              </a:lnSpc>
            </a:pPr>
            <a:r>
              <a:rPr lang="en-US" dirty="0"/>
              <a:t>403(b)(9) Retirement Plan for Southern Baptist Churches</a:t>
            </a:r>
          </a:p>
          <a:p>
            <a:pPr lvl="2">
              <a:lnSpc>
                <a:spcPct val="90000"/>
              </a:lnSpc>
            </a:pPr>
            <a:r>
              <a:rPr lang="en-US" dirty="0"/>
              <a:t>Contribution &amp; Eligibility Schedule</a:t>
            </a:r>
          </a:p>
          <a:p>
            <a:pPr lvl="1">
              <a:lnSpc>
                <a:spcPct val="90000"/>
              </a:lnSpc>
            </a:pPr>
            <a:r>
              <a:rPr lang="en-US" dirty="0"/>
              <a:t>Information Sharing Agreement </a:t>
            </a:r>
          </a:p>
          <a:p>
            <a:pPr lvl="2">
              <a:lnSpc>
                <a:spcPct val="90000"/>
              </a:lnSpc>
            </a:pPr>
            <a:r>
              <a:rPr lang="en-US" dirty="0"/>
              <a:t>Only if the church uses more than one retirement plan company</a:t>
            </a:r>
          </a:p>
          <a:p>
            <a:pPr lvl="1">
              <a:lnSpc>
                <a:spcPct val="90000"/>
              </a:lnSpc>
            </a:pPr>
            <a:r>
              <a:rPr lang="en-US" dirty="0"/>
              <a:t>Administrative responsibilities</a:t>
            </a:r>
          </a:p>
          <a:p>
            <a:pPr lvl="2"/>
            <a:r>
              <a:rPr lang="en-US" dirty="0"/>
              <a:t>Follow the plan</a:t>
            </a:r>
          </a:p>
          <a:p>
            <a:pPr lvl="2"/>
            <a:r>
              <a:rPr lang="en-US" dirty="0"/>
              <a:t>Make contributions within a reasonable time (15 days) </a:t>
            </a:r>
          </a:p>
          <a:p>
            <a:pPr lvl="2"/>
            <a:r>
              <a:rPr lang="en-US" dirty="0"/>
              <a:t>Sign off on plan distributions, loans, etc.</a:t>
            </a:r>
          </a:p>
          <a:p>
            <a:pPr lvl="2"/>
            <a:endParaRPr lang="en-US" dirty="0"/>
          </a:p>
        </p:txBody>
      </p:sp>
      <p:sp>
        <p:nvSpPr>
          <p:cNvPr id="294917" name="Text Box 5"/>
          <p:cNvSpPr txBox="1">
            <a:spLocks noChangeArrowheads="1"/>
          </p:cNvSpPr>
          <p:nvPr/>
        </p:nvSpPr>
        <p:spPr bwMode="auto">
          <a:xfrm>
            <a:off x="7800975" y="0"/>
            <a:ext cx="1343025" cy="641350"/>
          </a:xfrm>
          <a:prstGeom prst="rect">
            <a:avLst/>
          </a:prstGeom>
          <a:noFill/>
          <a:ln w="9525">
            <a:noFill/>
            <a:miter lim="800000"/>
            <a:headEnd/>
            <a:tailEnd/>
          </a:ln>
          <a:effectLst/>
        </p:spPr>
        <p:txBody>
          <a:bodyPr>
            <a:spAutoFit/>
          </a:bodyPr>
          <a:lstStyle/>
          <a:p>
            <a:pPr eaLnBrk="1" hangingPunct="1">
              <a:spcBef>
                <a:spcPct val="50000"/>
              </a:spcBef>
            </a:pPr>
            <a:r>
              <a:rPr lang="en-US" dirty="0">
                <a:latin typeface="Tahoma" pitchFamily="34" charset="0"/>
              </a:rPr>
              <a:t>Workbook Page </a:t>
            </a:r>
            <a:r>
              <a:rPr lang="en-US" dirty="0" smtClean="0">
                <a:latin typeface="Tahoma" pitchFamily="34" charset="0"/>
              </a:rPr>
              <a:t>73-74</a:t>
            </a:r>
            <a:endParaRPr lang="en-US" dirty="0">
              <a:latin typeface="Tahoma" pitchFamily="34" charset="0"/>
            </a:endParaRPr>
          </a:p>
        </p:txBody>
      </p:sp>
    </p:spTree>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94916">
                                            <p:txEl>
                                              <p:pRg st="0" end="0"/>
                                            </p:txEl>
                                          </p:spTgt>
                                        </p:tgtEl>
                                        <p:attrNameLst>
                                          <p:attrName>style.visibility</p:attrName>
                                        </p:attrNameLst>
                                      </p:cBhvr>
                                      <p:to>
                                        <p:strVal val="visible"/>
                                      </p:to>
                                    </p:set>
                                    <p:anim calcmode="lin" valueType="num">
                                      <p:cBhvr additive="base">
                                        <p:cTn id="7" dur="1000" fill="hold"/>
                                        <p:tgtEl>
                                          <p:spTgt spid="294916">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294916">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grpId="0" nodeType="afterEffect">
                                  <p:stCondLst>
                                    <p:cond delay="0"/>
                                  </p:stCondLst>
                                  <p:childTnLst>
                                    <p:set>
                                      <p:cBhvr>
                                        <p:cTn id="11" dur="1" fill="hold">
                                          <p:stCondLst>
                                            <p:cond delay="0"/>
                                          </p:stCondLst>
                                        </p:cTn>
                                        <p:tgtEl>
                                          <p:spTgt spid="294916">
                                            <p:txEl>
                                              <p:pRg st="1" end="1"/>
                                            </p:txEl>
                                          </p:spTgt>
                                        </p:tgtEl>
                                        <p:attrNameLst>
                                          <p:attrName>style.visibility</p:attrName>
                                        </p:attrNameLst>
                                      </p:cBhvr>
                                      <p:to>
                                        <p:strVal val="visible"/>
                                      </p:to>
                                    </p:set>
                                    <p:anim calcmode="lin" valueType="num">
                                      <p:cBhvr additive="base">
                                        <p:cTn id="12" dur="1000" fill="hold"/>
                                        <p:tgtEl>
                                          <p:spTgt spid="294916">
                                            <p:txEl>
                                              <p:pRg st="1" end="1"/>
                                            </p:txEl>
                                          </p:spTgt>
                                        </p:tgtEl>
                                        <p:attrNameLst>
                                          <p:attrName>ppt_x</p:attrName>
                                        </p:attrNameLst>
                                      </p:cBhvr>
                                      <p:tavLst>
                                        <p:tav tm="0">
                                          <p:val>
                                            <p:strVal val="0-#ppt_w/2"/>
                                          </p:val>
                                        </p:tav>
                                        <p:tav tm="100000">
                                          <p:val>
                                            <p:strVal val="#ppt_x"/>
                                          </p:val>
                                        </p:tav>
                                      </p:tavLst>
                                    </p:anim>
                                    <p:anim calcmode="lin" valueType="num">
                                      <p:cBhvr additive="base">
                                        <p:cTn id="13" dur="1000" fill="hold"/>
                                        <p:tgtEl>
                                          <p:spTgt spid="294916">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8" fill="hold" grpId="0" nodeType="afterEffect">
                                  <p:stCondLst>
                                    <p:cond delay="0"/>
                                  </p:stCondLst>
                                  <p:childTnLst>
                                    <p:set>
                                      <p:cBhvr>
                                        <p:cTn id="16" dur="1" fill="hold">
                                          <p:stCondLst>
                                            <p:cond delay="0"/>
                                          </p:stCondLst>
                                        </p:cTn>
                                        <p:tgtEl>
                                          <p:spTgt spid="294916">
                                            <p:txEl>
                                              <p:pRg st="2" end="2"/>
                                            </p:txEl>
                                          </p:spTgt>
                                        </p:tgtEl>
                                        <p:attrNameLst>
                                          <p:attrName>style.visibility</p:attrName>
                                        </p:attrNameLst>
                                      </p:cBhvr>
                                      <p:to>
                                        <p:strVal val="visible"/>
                                      </p:to>
                                    </p:set>
                                    <p:anim calcmode="lin" valueType="num">
                                      <p:cBhvr additive="base">
                                        <p:cTn id="17" dur="1000" fill="hold"/>
                                        <p:tgtEl>
                                          <p:spTgt spid="294916">
                                            <p:txEl>
                                              <p:pRg st="2" end="2"/>
                                            </p:txEl>
                                          </p:spTgt>
                                        </p:tgtEl>
                                        <p:attrNameLst>
                                          <p:attrName>ppt_x</p:attrName>
                                        </p:attrNameLst>
                                      </p:cBhvr>
                                      <p:tavLst>
                                        <p:tav tm="0">
                                          <p:val>
                                            <p:strVal val="0-#ppt_w/2"/>
                                          </p:val>
                                        </p:tav>
                                        <p:tav tm="100000">
                                          <p:val>
                                            <p:strVal val="#ppt_x"/>
                                          </p:val>
                                        </p:tav>
                                      </p:tavLst>
                                    </p:anim>
                                    <p:anim calcmode="lin" valueType="num">
                                      <p:cBhvr additive="base">
                                        <p:cTn id="18" dur="1000" fill="hold"/>
                                        <p:tgtEl>
                                          <p:spTgt spid="294916">
                                            <p:txEl>
                                              <p:pRg st="2" end="2"/>
                                            </p:txEl>
                                          </p:spTgt>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8" fill="hold" grpId="0" nodeType="afterEffect">
                                  <p:stCondLst>
                                    <p:cond delay="0"/>
                                  </p:stCondLst>
                                  <p:childTnLst>
                                    <p:set>
                                      <p:cBhvr>
                                        <p:cTn id="21" dur="1" fill="hold">
                                          <p:stCondLst>
                                            <p:cond delay="0"/>
                                          </p:stCondLst>
                                        </p:cTn>
                                        <p:tgtEl>
                                          <p:spTgt spid="294916">
                                            <p:txEl>
                                              <p:pRg st="3" end="3"/>
                                            </p:txEl>
                                          </p:spTgt>
                                        </p:tgtEl>
                                        <p:attrNameLst>
                                          <p:attrName>style.visibility</p:attrName>
                                        </p:attrNameLst>
                                      </p:cBhvr>
                                      <p:to>
                                        <p:strVal val="visible"/>
                                      </p:to>
                                    </p:set>
                                    <p:anim calcmode="lin" valueType="num">
                                      <p:cBhvr additive="base">
                                        <p:cTn id="22" dur="1000" fill="hold"/>
                                        <p:tgtEl>
                                          <p:spTgt spid="294916">
                                            <p:txEl>
                                              <p:pRg st="3" end="3"/>
                                            </p:txEl>
                                          </p:spTgt>
                                        </p:tgtEl>
                                        <p:attrNameLst>
                                          <p:attrName>ppt_x</p:attrName>
                                        </p:attrNameLst>
                                      </p:cBhvr>
                                      <p:tavLst>
                                        <p:tav tm="0">
                                          <p:val>
                                            <p:strVal val="0-#ppt_w/2"/>
                                          </p:val>
                                        </p:tav>
                                        <p:tav tm="100000">
                                          <p:val>
                                            <p:strVal val="#ppt_x"/>
                                          </p:val>
                                        </p:tav>
                                      </p:tavLst>
                                    </p:anim>
                                    <p:anim calcmode="lin" valueType="num">
                                      <p:cBhvr additive="base">
                                        <p:cTn id="23" dur="1000" fill="hold"/>
                                        <p:tgtEl>
                                          <p:spTgt spid="294916">
                                            <p:txEl>
                                              <p:pRg st="3" end="3"/>
                                            </p:txEl>
                                          </p:spTgt>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2" presetClass="entr" presetSubtype="8" fill="hold" grpId="0" nodeType="afterEffect">
                                  <p:stCondLst>
                                    <p:cond delay="0"/>
                                  </p:stCondLst>
                                  <p:childTnLst>
                                    <p:set>
                                      <p:cBhvr>
                                        <p:cTn id="26" dur="1" fill="hold">
                                          <p:stCondLst>
                                            <p:cond delay="0"/>
                                          </p:stCondLst>
                                        </p:cTn>
                                        <p:tgtEl>
                                          <p:spTgt spid="294916">
                                            <p:txEl>
                                              <p:pRg st="4" end="4"/>
                                            </p:txEl>
                                          </p:spTgt>
                                        </p:tgtEl>
                                        <p:attrNameLst>
                                          <p:attrName>style.visibility</p:attrName>
                                        </p:attrNameLst>
                                      </p:cBhvr>
                                      <p:to>
                                        <p:strVal val="visible"/>
                                      </p:to>
                                    </p:set>
                                    <p:anim calcmode="lin" valueType="num">
                                      <p:cBhvr additive="base">
                                        <p:cTn id="27" dur="1000" fill="hold"/>
                                        <p:tgtEl>
                                          <p:spTgt spid="294916">
                                            <p:txEl>
                                              <p:pRg st="4" end="4"/>
                                            </p:txEl>
                                          </p:spTgt>
                                        </p:tgtEl>
                                        <p:attrNameLst>
                                          <p:attrName>ppt_x</p:attrName>
                                        </p:attrNameLst>
                                      </p:cBhvr>
                                      <p:tavLst>
                                        <p:tav tm="0">
                                          <p:val>
                                            <p:strVal val="0-#ppt_w/2"/>
                                          </p:val>
                                        </p:tav>
                                        <p:tav tm="100000">
                                          <p:val>
                                            <p:strVal val="#ppt_x"/>
                                          </p:val>
                                        </p:tav>
                                      </p:tavLst>
                                    </p:anim>
                                    <p:anim calcmode="lin" valueType="num">
                                      <p:cBhvr additive="base">
                                        <p:cTn id="28" dur="1000" fill="hold"/>
                                        <p:tgtEl>
                                          <p:spTgt spid="294916">
                                            <p:txEl>
                                              <p:pRg st="4" end="4"/>
                                            </p:txEl>
                                          </p:spTgt>
                                        </p:tgtEl>
                                        <p:attrNameLst>
                                          <p:attrName>ppt_y</p:attrName>
                                        </p:attrNameLst>
                                      </p:cBhvr>
                                      <p:tavLst>
                                        <p:tav tm="0">
                                          <p:val>
                                            <p:strVal val="#ppt_y"/>
                                          </p:val>
                                        </p:tav>
                                        <p:tav tm="100000">
                                          <p:val>
                                            <p:strVal val="#ppt_y"/>
                                          </p:val>
                                        </p:tav>
                                      </p:tavLst>
                                    </p:anim>
                                  </p:childTnLst>
                                </p:cTn>
                              </p:par>
                            </p:childTnLst>
                          </p:cTn>
                        </p:par>
                        <p:par>
                          <p:cTn id="29" fill="hold">
                            <p:stCondLst>
                              <p:cond delay="5000"/>
                            </p:stCondLst>
                            <p:childTnLst>
                              <p:par>
                                <p:cTn id="30" presetID="2" presetClass="entr" presetSubtype="8" fill="hold" grpId="0" nodeType="afterEffect">
                                  <p:stCondLst>
                                    <p:cond delay="0"/>
                                  </p:stCondLst>
                                  <p:childTnLst>
                                    <p:set>
                                      <p:cBhvr>
                                        <p:cTn id="31" dur="1" fill="hold">
                                          <p:stCondLst>
                                            <p:cond delay="0"/>
                                          </p:stCondLst>
                                        </p:cTn>
                                        <p:tgtEl>
                                          <p:spTgt spid="294916">
                                            <p:txEl>
                                              <p:pRg st="5" end="5"/>
                                            </p:txEl>
                                          </p:spTgt>
                                        </p:tgtEl>
                                        <p:attrNameLst>
                                          <p:attrName>style.visibility</p:attrName>
                                        </p:attrNameLst>
                                      </p:cBhvr>
                                      <p:to>
                                        <p:strVal val="visible"/>
                                      </p:to>
                                    </p:set>
                                    <p:anim calcmode="lin" valueType="num">
                                      <p:cBhvr additive="base">
                                        <p:cTn id="32" dur="1000" fill="hold"/>
                                        <p:tgtEl>
                                          <p:spTgt spid="294916">
                                            <p:txEl>
                                              <p:pRg st="5" end="5"/>
                                            </p:txEl>
                                          </p:spTgt>
                                        </p:tgtEl>
                                        <p:attrNameLst>
                                          <p:attrName>ppt_x</p:attrName>
                                        </p:attrNameLst>
                                      </p:cBhvr>
                                      <p:tavLst>
                                        <p:tav tm="0">
                                          <p:val>
                                            <p:strVal val="0-#ppt_w/2"/>
                                          </p:val>
                                        </p:tav>
                                        <p:tav tm="100000">
                                          <p:val>
                                            <p:strVal val="#ppt_x"/>
                                          </p:val>
                                        </p:tav>
                                      </p:tavLst>
                                    </p:anim>
                                    <p:anim calcmode="lin" valueType="num">
                                      <p:cBhvr additive="base">
                                        <p:cTn id="33" dur="1000" fill="hold"/>
                                        <p:tgtEl>
                                          <p:spTgt spid="294916">
                                            <p:txEl>
                                              <p:pRg st="5" end="5"/>
                                            </p:txEl>
                                          </p:spTgt>
                                        </p:tgtEl>
                                        <p:attrNameLst>
                                          <p:attrName>ppt_y</p:attrName>
                                        </p:attrNameLst>
                                      </p:cBhvr>
                                      <p:tavLst>
                                        <p:tav tm="0">
                                          <p:val>
                                            <p:strVal val="#ppt_y"/>
                                          </p:val>
                                        </p:tav>
                                        <p:tav tm="100000">
                                          <p:val>
                                            <p:strVal val="#ppt_y"/>
                                          </p:val>
                                        </p:tav>
                                      </p:tavLst>
                                    </p:anim>
                                  </p:childTnLst>
                                </p:cTn>
                              </p:par>
                            </p:childTnLst>
                          </p:cTn>
                        </p:par>
                        <p:par>
                          <p:cTn id="34" fill="hold">
                            <p:stCondLst>
                              <p:cond delay="6000"/>
                            </p:stCondLst>
                            <p:childTnLst>
                              <p:par>
                                <p:cTn id="35" presetID="2" presetClass="entr" presetSubtype="8" fill="hold" grpId="0" nodeType="afterEffect">
                                  <p:stCondLst>
                                    <p:cond delay="0"/>
                                  </p:stCondLst>
                                  <p:childTnLst>
                                    <p:set>
                                      <p:cBhvr>
                                        <p:cTn id="36" dur="1" fill="hold">
                                          <p:stCondLst>
                                            <p:cond delay="0"/>
                                          </p:stCondLst>
                                        </p:cTn>
                                        <p:tgtEl>
                                          <p:spTgt spid="294916">
                                            <p:txEl>
                                              <p:pRg st="6" end="6"/>
                                            </p:txEl>
                                          </p:spTgt>
                                        </p:tgtEl>
                                        <p:attrNameLst>
                                          <p:attrName>style.visibility</p:attrName>
                                        </p:attrNameLst>
                                      </p:cBhvr>
                                      <p:to>
                                        <p:strVal val="visible"/>
                                      </p:to>
                                    </p:set>
                                    <p:anim calcmode="lin" valueType="num">
                                      <p:cBhvr additive="base">
                                        <p:cTn id="37" dur="1000" fill="hold"/>
                                        <p:tgtEl>
                                          <p:spTgt spid="294916">
                                            <p:txEl>
                                              <p:pRg st="6" end="6"/>
                                            </p:txEl>
                                          </p:spTgt>
                                        </p:tgtEl>
                                        <p:attrNameLst>
                                          <p:attrName>ppt_x</p:attrName>
                                        </p:attrNameLst>
                                      </p:cBhvr>
                                      <p:tavLst>
                                        <p:tav tm="0">
                                          <p:val>
                                            <p:strVal val="0-#ppt_w/2"/>
                                          </p:val>
                                        </p:tav>
                                        <p:tav tm="100000">
                                          <p:val>
                                            <p:strVal val="#ppt_x"/>
                                          </p:val>
                                        </p:tav>
                                      </p:tavLst>
                                    </p:anim>
                                    <p:anim calcmode="lin" valueType="num">
                                      <p:cBhvr additive="base">
                                        <p:cTn id="38" dur="1000" fill="hold"/>
                                        <p:tgtEl>
                                          <p:spTgt spid="294916">
                                            <p:txEl>
                                              <p:pRg st="6" end="6"/>
                                            </p:txEl>
                                          </p:spTgt>
                                        </p:tgtEl>
                                        <p:attrNameLst>
                                          <p:attrName>ppt_y</p:attrName>
                                        </p:attrNameLst>
                                      </p:cBhvr>
                                      <p:tavLst>
                                        <p:tav tm="0">
                                          <p:val>
                                            <p:strVal val="#ppt_y"/>
                                          </p:val>
                                        </p:tav>
                                        <p:tav tm="100000">
                                          <p:val>
                                            <p:strVal val="#ppt_y"/>
                                          </p:val>
                                        </p:tav>
                                      </p:tavLst>
                                    </p:anim>
                                  </p:childTnLst>
                                </p:cTn>
                              </p:par>
                            </p:childTnLst>
                          </p:cTn>
                        </p:par>
                        <p:par>
                          <p:cTn id="39" fill="hold">
                            <p:stCondLst>
                              <p:cond delay="7000"/>
                            </p:stCondLst>
                            <p:childTnLst>
                              <p:par>
                                <p:cTn id="40" presetID="2" presetClass="entr" presetSubtype="8" fill="hold" grpId="0" nodeType="afterEffect">
                                  <p:stCondLst>
                                    <p:cond delay="0"/>
                                  </p:stCondLst>
                                  <p:childTnLst>
                                    <p:set>
                                      <p:cBhvr>
                                        <p:cTn id="41" dur="1" fill="hold">
                                          <p:stCondLst>
                                            <p:cond delay="0"/>
                                          </p:stCondLst>
                                        </p:cTn>
                                        <p:tgtEl>
                                          <p:spTgt spid="294916">
                                            <p:txEl>
                                              <p:pRg st="7" end="7"/>
                                            </p:txEl>
                                          </p:spTgt>
                                        </p:tgtEl>
                                        <p:attrNameLst>
                                          <p:attrName>style.visibility</p:attrName>
                                        </p:attrNameLst>
                                      </p:cBhvr>
                                      <p:to>
                                        <p:strVal val="visible"/>
                                      </p:to>
                                    </p:set>
                                    <p:anim calcmode="lin" valueType="num">
                                      <p:cBhvr additive="base">
                                        <p:cTn id="42" dur="1000" fill="hold"/>
                                        <p:tgtEl>
                                          <p:spTgt spid="294916">
                                            <p:txEl>
                                              <p:pRg st="7" end="7"/>
                                            </p:txEl>
                                          </p:spTgt>
                                        </p:tgtEl>
                                        <p:attrNameLst>
                                          <p:attrName>ppt_x</p:attrName>
                                        </p:attrNameLst>
                                      </p:cBhvr>
                                      <p:tavLst>
                                        <p:tav tm="0">
                                          <p:val>
                                            <p:strVal val="0-#ppt_w/2"/>
                                          </p:val>
                                        </p:tav>
                                        <p:tav tm="100000">
                                          <p:val>
                                            <p:strVal val="#ppt_x"/>
                                          </p:val>
                                        </p:tav>
                                      </p:tavLst>
                                    </p:anim>
                                    <p:anim calcmode="lin" valueType="num">
                                      <p:cBhvr additive="base">
                                        <p:cTn id="43" dur="1000" fill="hold"/>
                                        <p:tgtEl>
                                          <p:spTgt spid="294916">
                                            <p:txEl>
                                              <p:pRg st="7" end="7"/>
                                            </p:txEl>
                                          </p:spTgt>
                                        </p:tgtEl>
                                        <p:attrNameLst>
                                          <p:attrName>ppt_y</p:attrName>
                                        </p:attrNameLst>
                                      </p:cBhvr>
                                      <p:tavLst>
                                        <p:tav tm="0">
                                          <p:val>
                                            <p:strVal val="#ppt_y"/>
                                          </p:val>
                                        </p:tav>
                                        <p:tav tm="100000">
                                          <p:val>
                                            <p:strVal val="#ppt_y"/>
                                          </p:val>
                                        </p:tav>
                                      </p:tavLst>
                                    </p:anim>
                                  </p:childTnLst>
                                </p:cTn>
                              </p:par>
                            </p:childTnLst>
                          </p:cTn>
                        </p:par>
                        <p:par>
                          <p:cTn id="44" fill="hold">
                            <p:stCondLst>
                              <p:cond delay="8000"/>
                            </p:stCondLst>
                            <p:childTnLst>
                              <p:par>
                                <p:cTn id="45" presetID="2" presetClass="entr" presetSubtype="8" fill="hold" grpId="0" nodeType="afterEffect">
                                  <p:stCondLst>
                                    <p:cond delay="0"/>
                                  </p:stCondLst>
                                  <p:childTnLst>
                                    <p:set>
                                      <p:cBhvr>
                                        <p:cTn id="46" dur="1" fill="hold">
                                          <p:stCondLst>
                                            <p:cond delay="0"/>
                                          </p:stCondLst>
                                        </p:cTn>
                                        <p:tgtEl>
                                          <p:spTgt spid="294916">
                                            <p:txEl>
                                              <p:pRg st="8" end="8"/>
                                            </p:txEl>
                                          </p:spTgt>
                                        </p:tgtEl>
                                        <p:attrNameLst>
                                          <p:attrName>style.visibility</p:attrName>
                                        </p:attrNameLst>
                                      </p:cBhvr>
                                      <p:to>
                                        <p:strVal val="visible"/>
                                      </p:to>
                                    </p:set>
                                    <p:anim calcmode="lin" valueType="num">
                                      <p:cBhvr additive="base">
                                        <p:cTn id="47" dur="1000" fill="hold"/>
                                        <p:tgtEl>
                                          <p:spTgt spid="294916">
                                            <p:txEl>
                                              <p:pRg st="8" end="8"/>
                                            </p:txEl>
                                          </p:spTgt>
                                        </p:tgtEl>
                                        <p:attrNameLst>
                                          <p:attrName>ppt_x</p:attrName>
                                        </p:attrNameLst>
                                      </p:cBhvr>
                                      <p:tavLst>
                                        <p:tav tm="0">
                                          <p:val>
                                            <p:strVal val="0-#ppt_w/2"/>
                                          </p:val>
                                        </p:tav>
                                        <p:tav tm="100000">
                                          <p:val>
                                            <p:strVal val="#ppt_x"/>
                                          </p:val>
                                        </p:tav>
                                      </p:tavLst>
                                    </p:anim>
                                    <p:anim calcmode="lin" valueType="num">
                                      <p:cBhvr additive="base">
                                        <p:cTn id="48" dur="1000" fill="hold"/>
                                        <p:tgtEl>
                                          <p:spTgt spid="294916">
                                            <p:txEl>
                                              <p:pRg st="8" end="8"/>
                                            </p:txEl>
                                          </p:spTgt>
                                        </p:tgtEl>
                                        <p:attrNameLst>
                                          <p:attrName>ppt_y</p:attrName>
                                        </p:attrNameLst>
                                      </p:cBhvr>
                                      <p:tavLst>
                                        <p:tav tm="0">
                                          <p:val>
                                            <p:strVal val="#ppt_y"/>
                                          </p:val>
                                        </p:tav>
                                        <p:tav tm="100000">
                                          <p:val>
                                            <p:strVal val="#ppt_y"/>
                                          </p:val>
                                        </p:tav>
                                      </p:tavLst>
                                    </p:anim>
                                  </p:childTnLst>
                                </p:cTn>
                              </p:par>
                            </p:childTnLst>
                          </p:cTn>
                        </p:par>
                        <p:par>
                          <p:cTn id="49" fill="hold">
                            <p:stCondLst>
                              <p:cond delay="9000"/>
                            </p:stCondLst>
                            <p:childTnLst>
                              <p:par>
                                <p:cTn id="50" presetID="2" presetClass="entr" presetSubtype="8" fill="hold" grpId="0" nodeType="afterEffect">
                                  <p:stCondLst>
                                    <p:cond delay="0"/>
                                  </p:stCondLst>
                                  <p:childTnLst>
                                    <p:set>
                                      <p:cBhvr>
                                        <p:cTn id="51" dur="1" fill="hold">
                                          <p:stCondLst>
                                            <p:cond delay="0"/>
                                          </p:stCondLst>
                                        </p:cTn>
                                        <p:tgtEl>
                                          <p:spTgt spid="294916">
                                            <p:txEl>
                                              <p:pRg st="9" end="9"/>
                                            </p:txEl>
                                          </p:spTgt>
                                        </p:tgtEl>
                                        <p:attrNameLst>
                                          <p:attrName>style.visibility</p:attrName>
                                        </p:attrNameLst>
                                      </p:cBhvr>
                                      <p:to>
                                        <p:strVal val="visible"/>
                                      </p:to>
                                    </p:set>
                                    <p:anim calcmode="lin" valueType="num">
                                      <p:cBhvr additive="base">
                                        <p:cTn id="52" dur="1000" fill="hold"/>
                                        <p:tgtEl>
                                          <p:spTgt spid="294916">
                                            <p:txEl>
                                              <p:pRg st="9" end="9"/>
                                            </p:txEl>
                                          </p:spTgt>
                                        </p:tgtEl>
                                        <p:attrNameLst>
                                          <p:attrName>ppt_x</p:attrName>
                                        </p:attrNameLst>
                                      </p:cBhvr>
                                      <p:tavLst>
                                        <p:tav tm="0">
                                          <p:val>
                                            <p:strVal val="0-#ppt_w/2"/>
                                          </p:val>
                                        </p:tav>
                                        <p:tav tm="100000">
                                          <p:val>
                                            <p:strVal val="#ppt_x"/>
                                          </p:val>
                                        </p:tav>
                                      </p:tavLst>
                                    </p:anim>
                                    <p:anim calcmode="lin" valueType="num">
                                      <p:cBhvr additive="base">
                                        <p:cTn id="53" dur="1000" fill="hold"/>
                                        <p:tgtEl>
                                          <p:spTgt spid="294916">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916" grpId="0" build="p"/>
    </p:bld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2869" name="Rectangle 5"/>
          <p:cNvSpPr>
            <a:spLocks noGrp="1" noRot="1" noChangeArrowheads="1"/>
          </p:cNvSpPr>
          <p:nvPr>
            <p:ph type="title"/>
          </p:nvPr>
        </p:nvSpPr>
        <p:spPr/>
        <p:txBody>
          <a:bodyPr/>
          <a:lstStyle/>
          <a:p>
            <a:endParaRPr lang="en-US"/>
          </a:p>
        </p:txBody>
      </p:sp>
      <p:graphicFrame>
        <p:nvGraphicFramePr>
          <p:cNvPr id="292868" name="Object 4"/>
          <p:cNvGraphicFramePr>
            <a:graphicFrameLocks noChangeAspect="1"/>
          </p:cNvGraphicFramePr>
          <p:nvPr>
            <p:ph idx="1"/>
          </p:nvPr>
        </p:nvGraphicFramePr>
        <p:xfrm>
          <a:off x="585788" y="236538"/>
          <a:ext cx="7751762" cy="10033000"/>
        </p:xfrm>
        <a:graphic>
          <a:graphicData uri="http://schemas.openxmlformats.org/presentationml/2006/ole">
            <p:oleObj spid="_x0000_s292868" name="Acrobat Document" r:id="rId3" imgW="6885000" imgH="8910000" progId="AcroExch.Document.7">
              <p:embed/>
            </p:oleObj>
          </a:graphicData>
        </a:graphic>
      </p:graphicFrame>
      <p:sp>
        <p:nvSpPr>
          <p:cNvPr id="292871" name="Text Box 7"/>
          <p:cNvSpPr txBox="1">
            <a:spLocks noChangeArrowheads="1"/>
          </p:cNvSpPr>
          <p:nvPr/>
        </p:nvSpPr>
        <p:spPr bwMode="auto">
          <a:xfrm>
            <a:off x="8278813" y="376238"/>
            <a:ext cx="865187" cy="641350"/>
          </a:xfrm>
          <a:prstGeom prst="rect">
            <a:avLst/>
          </a:prstGeom>
          <a:noFill/>
          <a:ln w="9525">
            <a:noFill/>
            <a:miter lim="800000"/>
            <a:headEnd/>
            <a:tailEnd/>
          </a:ln>
          <a:effectLst/>
        </p:spPr>
        <p:txBody>
          <a:bodyPr>
            <a:spAutoFit/>
          </a:bodyPr>
          <a:lstStyle/>
          <a:p>
            <a:pPr eaLnBrk="1" hangingPunct="1">
              <a:spcBef>
                <a:spcPct val="50000"/>
              </a:spcBef>
            </a:pPr>
            <a:r>
              <a:rPr lang="en-US" dirty="0" err="1">
                <a:latin typeface="Tahoma" pitchFamily="34" charset="0"/>
              </a:rPr>
              <a:t>Wkbk</a:t>
            </a:r>
            <a:r>
              <a:rPr lang="en-US" dirty="0">
                <a:latin typeface="Tahoma" pitchFamily="34" charset="0"/>
              </a:rPr>
              <a:t> Pg </a:t>
            </a:r>
            <a:r>
              <a:rPr lang="en-US" dirty="0" smtClean="0">
                <a:latin typeface="Tahoma" pitchFamily="34" charset="0"/>
              </a:rPr>
              <a:t>75</a:t>
            </a:r>
            <a:endParaRPr lang="en-US" dirty="0">
              <a:latin typeface="Tahoma" pitchFamily="34" charset="0"/>
            </a:endParaRPr>
          </a:p>
        </p:txBody>
      </p:sp>
    </p:spTree>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92868"/>
                                        </p:tgtEl>
                                        <p:attrNameLst>
                                          <p:attrName>style.visibility</p:attrName>
                                        </p:attrNameLst>
                                      </p:cBhvr>
                                      <p:to>
                                        <p:strVal val="visible"/>
                                      </p:to>
                                    </p:set>
                                    <p:anim calcmode="lin" valueType="num">
                                      <p:cBhvr>
                                        <p:cTn id="7" dur="1000" fill="hold"/>
                                        <p:tgtEl>
                                          <p:spTgt spid="292868"/>
                                        </p:tgtEl>
                                        <p:attrNameLst>
                                          <p:attrName>ppt_w</p:attrName>
                                        </p:attrNameLst>
                                      </p:cBhvr>
                                      <p:tavLst>
                                        <p:tav tm="0">
                                          <p:val>
                                            <p:fltVal val="0"/>
                                          </p:val>
                                        </p:tav>
                                        <p:tav tm="100000">
                                          <p:val>
                                            <p:strVal val="#ppt_w"/>
                                          </p:val>
                                        </p:tav>
                                      </p:tavLst>
                                    </p:anim>
                                    <p:anim calcmode="lin" valueType="num">
                                      <p:cBhvr>
                                        <p:cTn id="8" dur="1000" fill="hold"/>
                                        <p:tgtEl>
                                          <p:spTgt spid="29286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rrowheads="1"/>
          </p:cNvSpPr>
          <p:nvPr>
            <p:ph type="title"/>
          </p:nvPr>
        </p:nvSpPr>
        <p:spPr>
          <a:xfrm>
            <a:off x="457200" y="274638"/>
            <a:ext cx="8229600" cy="825500"/>
          </a:xfrm>
        </p:spPr>
        <p:txBody>
          <a:bodyPr/>
          <a:lstStyle/>
          <a:p>
            <a:r>
              <a:rPr lang="en-US"/>
              <a:t>Failure to Withhold</a:t>
            </a:r>
          </a:p>
        </p:txBody>
      </p:sp>
      <p:sp>
        <p:nvSpPr>
          <p:cNvPr id="53251" name="Rectangle 3"/>
          <p:cNvSpPr>
            <a:spLocks noGrp="1" noChangeArrowheads="1"/>
          </p:cNvSpPr>
          <p:nvPr>
            <p:ph type="body" idx="1"/>
          </p:nvPr>
        </p:nvSpPr>
        <p:spPr>
          <a:xfrm>
            <a:off x="723900" y="1660525"/>
            <a:ext cx="7929563" cy="4213225"/>
          </a:xfrm>
        </p:spPr>
        <p:txBody>
          <a:bodyPr/>
          <a:lstStyle/>
          <a:p>
            <a:r>
              <a:rPr lang="en-US"/>
              <a:t>Eighth St. Baptist Church </a:t>
            </a:r>
            <a:r>
              <a:rPr lang="en-US" i="1"/>
              <a:t>vs.</a:t>
            </a:r>
            <a:r>
              <a:rPr lang="en-US"/>
              <a:t> the IRS</a:t>
            </a:r>
          </a:p>
          <a:p>
            <a:r>
              <a:rPr lang="en-US"/>
              <a:t>Penalties</a:t>
            </a:r>
          </a:p>
          <a:p>
            <a:pPr lvl="1"/>
            <a:r>
              <a:rPr lang="en-US"/>
              <a:t>5% - 25%</a:t>
            </a:r>
          </a:p>
          <a:p>
            <a:pPr lvl="1">
              <a:buFont typeface="Wingdings" pitchFamily="2" charset="2"/>
              <a:buNone/>
            </a:pPr>
            <a:r>
              <a:rPr lang="en-US"/>
              <a:t>AND</a:t>
            </a:r>
          </a:p>
          <a:p>
            <a:pPr lvl="1"/>
            <a:r>
              <a:rPr lang="en-US"/>
              <a:t>100%</a:t>
            </a:r>
          </a:p>
        </p:txBody>
      </p:sp>
      <p:grpSp>
        <p:nvGrpSpPr>
          <p:cNvPr id="53258" name="Group 10"/>
          <p:cNvGrpSpPr>
            <a:grpSpLocks/>
          </p:cNvGrpSpPr>
          <p:nvPr/>
        </p:nvGrpSpPr>
        <p:grpSpPr bwMode="auto">
          <a:xfrm>
            <a:off x="2674938" y="3048000"/>
            <a:ext cx="6008687" cy="3048000"/>
            <a:chOff x="1685" y="1920"/>
            <a:chExt cx="3785" cy="1920"/>
          </a:xfrm>
        </p:grpSpPr>
        <p:pic>
          <p:nvPicPr>
            <p:cNvPr id="53252" name="Picture 4" descr="MCj03103900000[1]"/>
            <p:cNvPicPr>
              <a:picLocks noChangeAspect="1" noChangeArrowheads="1"/>
            </p:cNvPicPr>
            <p:nvPr/>
          </p:nvPicPr>
          <p:blipFill>
            <a:blip r:embed="rId2" cstate="print"/>
            <a:srcRect/>
            <a:stretch>
              <a:fillRect/>
            </a:stretch>
          </p:blipFill>
          <p:spPr bwMode="auto">
            <a:xfrm>
              <a:off x="1685" y="2469"/>
              <a:ext cx="1194" cy="1371"/>
            </a:xfrm>
            <a:prstGeom prst="rect">
              <a:avLst/>
            </a:prstGeom>
            <a:noFill/>
          </p:spPr>
        </p:pic>
        <p:pic>
          <p:nvPicPr>
            <p:cNvPr id="53254" name="Picture 6" descr="MCj03392440000[1]"/>
            <p:cNvPicPr>
              <a:picLocks noChangeAspect="1" noChangeArrowheads="1"/>
            </p:cNvPicPr>
            <p:nvPr/>
          </p:nvPicPr>
          <p:blipFill>
            <a:blip r:embed="rId3" cstate="print"/>
            <a:srcRect/>
            <a:stretch>
              <a:fillRect/>
            </a:stretch>
          </p:blipFill>
          <p:spPr bwMode="auto">
            <a:xfrm>
              <a:off x="4128" y="1920"/>
              <a:ext cx="1342" cy="1344"/>
            </a:xfrm>
            <a:prstGeom prst="rect">
              <a:avLst/>
            </a:prstGeom>
            <a:noFill/>
          </p:spPr>
        </p:pic>
        <p:sp>
          <p:nvSpPr>
            <p:cNvPr id="53255" name="Line 7"/>
            <p:cNvSpPr>
              <a:spLocks noChangeShapeType="1"/>
            </p:cNvSpPr>
            <p:nvPr/>
          </p:nvSpPr>
          <p:spPr bwMode="auto">
            <a:xfrm flipV="1">
              <a:off x="2944" y="2656"/>
              <a:ext cx="1107" cy="662"/>
            </a:xfrm>
            <a:prstGeom prst="line">
              <a:avLst/>
            </a:prstGeom>
            <a:noFill/>
            <a:ln w="38100">
              <a:solidFill>
                <a:schemeClr val="tx1"/>
              </a:solidFill>
              <a:round/>
              <a:headEnd type="stealth" w="lg" len="lg"/>
              <a:tailEnd type="stealth" w="lg" len="lg"/>
            </a:ln>
            <a:effectLst/>
          </p:spPr>
          <p:txBody>
            <a:bodyPr/>
            <a:lstStyle/>
            <a:p>
              <a:endParaRPr lang="en-US"/>
            </a:p>
          </p:txBody>
        </p:sp>
      </p:grpSp>
      <p:sp>
        <p:nvSpPr>
          <p:cNvPr id="53259" name="Text Box 11"/>
          <p:cNvSpPr txBox="1">
            <a:spLocks noChangeArrowheads="1"/>
          </p:cNvSpPr>
          <p:nvPr/>
        </p:nvSpPr>
        <p:spPr bwMode="auto">
          <a:xfrm>
            <a:off x="7800975" y="0"/>
            <a:ext cx="1343025" cy="641350"/>
          </a:xfrm>
          <a:prstGeom prst="rect">
            <a:avLst/>
          </a:prstGeom>
          <a:noFill/>
          <a:ln w="9525">
            <a:noFill/>
            <a:miter lim="800000"/>
            <a:headEnd/>
            <a:tailEnd/>
          </a:ln>
          <a:effectLst/>
        </p:spPr>
        <p:txBody>
          <a:bodyPr>
            <a:spAutoFit/>
          </a:bodyPr>
          <a:lstStyle/>
          <a:p>
            <a:pPr eaLnBrk="1" hangingPunct="1">
              <a:spcBef>
                <a:spcPct val="50000"/>
              </a:spcBef>
            </a:pPr>
            <a:r>
              <a:rPr lang="en-US" dirty="0">
                <a:latin typeface="Tahoma" pitchFamily="34" charset="0"/>
              </a:rPr>
              <a:t>Workbook Page 3</a:t>
            </a:r>
          </a:p>
        </p:txBody>
      </p:sp>
    </p:spTree>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53258"/>
                                        </p:tgtEl>
                                        <p:attrNameLst>
                                          <p:attrName>style.visibility</p:attrName>
                                        </p:attrNameLst>
                                      </p:cBhvr>
                                      <p:to>
                                        <p:strVal val="visible"/>
                                      </p:to>
                                    </p:set>
                                    <p:anim calcmode="lin" valueType="num">
                                      <p:cBhvr>
                                        <p:cTn id="7" dur="3000" fill="hold"/>
                                        <p:tgtEl>
                                          <p:spTgt spid="53258"/>
                                        </p:tgtEl>
                                        <p:attrNameLst>
                                          <p:attrName>ppt_w</p:attrName>
                                        </p:attrNameLst>
                                      </p:cBhvr>
                                      <p:tavLst>
                                        <p:tav tm="0">
                                          <p:val>
                                            <p:fltVal val="0"/>
                                          </p:val>
                                        </p:tav>
                                        <p:tav tm="100000">
                                          <p:val>
                                            <p:strVal val="#ppt_w"/>
                                          </p:val>
                                        </p:tav>
                                      </p:tavLst>
                                    </p:anim>
                                    <p:anim calcmode="lin" valueType="num">
                                      <p:cBhvr>
                                        <p:cTn id="8" dur="3000" fill="hold"/>
                                        <p:tgtEl>
                                          <p:spTgt spid="53258"/>
                                        </p:tgtEl>
                                        <p:attrNameLst>
                                          <p:attrName>ppt_h</p:attrName>
                                        </p:attrNameLst>
                                      </p:cBhvr>
                                      <p:tavLst>
                                        <p:tav tm="0">
                                          <p:val>
                                            <p:fltVal val="0"/>
                                          </p:val>
                                        </p:tav>
                                        <p:tav tm="100000">
                                          <p:val>
                                            <p:strVal val="#ppt_h"/>
                                          </p:val>
                                        </p:tav>
                                      </p:tavLst>
                                    </p:anim>
                                    <p:anim calcmode="lin" valueType="num">
                                      <p:cBhvr>
                                        <p:cTn id="9" dur="3000" fill="hold"/>
                                        <p:tgtEl>
                                          <p:spTgt spid="53258"/>
                                        </p:tgtEl>
                                        <p:attrNameLst>
                                          <p:attrName>style.rotation</p:attrName>
                                        </p:attrNameLst>
                                      </p:cBhvr>
                                      <p:tavLst>
                                        <p:tav tm="0">
                                          <p:val>
                                            <p:fltVal val="360"/>
                                          </p:val>
                                        </p:tav>
                                        <p:tav tm="100000">
                                          <p:val>
                                            <p:fltVal val="0"/>
                                          </p:val>
                                        </p:tav>
                                      </p:tavLst>
                                    </p:anim>
                                    <p:animEffect transition="in" filter="fade">
                                      <p:cBhvr>
                                        <p:cTn id="10" dur="3000"/>
                                        <p:tgtEl>
                                          <p:spTgt spid="53258"/>
                                        </p:tgtEl>
                                      </p:cBhvr>
                                    </p:animEffect>
                                  </p:childTnLst>
                                </p:cTn>
                              </p:par>
                            </p:childTnLst>
                          </p:cTn>
                        </p:par>
                        <p:par>
                          <p:cTn id="11" fill="hold">
                            <p:stCondLst>
                              <p:cond delay="3000"/>
                            </p:stCondLst>
                            <p:childTnLst>
                              <p:par>
                                <p:cTn id="12" presetID="47" presetClass="entr" presetSubtype="0" fill="hold" grpId="0" nodeType="afterEffect">
                                  <p:stCondLst>
                                    <p:cond delay="0"/>
                                  </p:stCondLst>
                                  <p:childTnLst>
                                    <p:set>
                                      <p:cBhvr>
                                        <p:cTn id="13" dur="1" fill="hold">
                                          <p:stCondLst>
                                            <p:cond delay="0"/>
                                          </p:stCondLst>
                                        </p:cTn>
                                        <p:tgtEl>
                                          <p:spTgt spid="53251">
                                            <p:txEl>
                                              <p:pRg st="0" end="0"/>
                                            </p:txEl>
                                          </p:spTgt>
                                        </p:tgtEl>
                                        <p:attrNameLst>
                                          <p:attrName>style.visibility</p:attrName>
                                        </p:attrNameLst>
                                      </p:cBhvr>
                                      <p:to>
                                        <p:strVal val="visible"/>
                                      </p:to>
                                    </p:set>
                                    <p:animEffect transition="in" filter="fade">
                                      <p:cBhvr>
                                        <p:cTn id="14" dur="1000"/>
                                        <p:tgtEl>
                                          <p:spTgt spid="53251">
                                            <p:txEl>
                                              <p:pRg st="0" end="0"/>
                                            </p:txEl>
                                          </p:spTgt>
                                        </p:tgtEl>
                                      </p:cBhvr>
                                    </p:animEffect>
                                    <p:anim calcmode="lin" valueType="num">
                                      <p:cBhvr>
                                        <p:cTn id="15" dur="1000" fill="hold"/>
                                        <p:tgtEl>
                                          <p:spTgt spid="53251">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3251">
                                            <p:txEl>
                                              <p:pRg st="0" end="0"/>
                                            </p:txEl>
                                          </p:spTgt>
                                        </p:tgtEl>
                                        <p:attrNameLst>
                                          <p:attrName>ppt_y</p:attrName>
                                        </p:attrNameLst>
                                      </p:cBhvr>
                                      <p:tavLst>
                                        <p:tav tm="0">
                                          <p:val>
                                            <p:strVal val="#ppt_y-.1"/>
                                          </p:val>
                                        </p:tav>
                                        <p:tav tm="100000">
                                          <p:val>
                                            <p:strVal val="#ppt_y"/>
                                          </p:val>
                                        </p:tav>
                                      </p:tavLst>
                                    </p:anim>
                                  </p:childTnLst>
                                </p:cTn>
                              </p:par>
                              <p:par>
                                <p:cTn id="17" presetID="47" presetClass="entr" presetSubtype="0" fill="hold" grpId="0" nodeType="withEffect">
                                  <p:stCondLst>
                                    <p:cond delay="0"/>
                                  </p:stCondLst>
                                  <p:childTnLst>
                                    <p:set>
                                      <p:cBhvr>
                                        <p:cTn id="18" dur="1" fill="hold">
                                          <p:stCondLst>
                                            <p:cond delay="0"/>
                                          </p:stCondLst>
                                        </p:cTn>
                                        <p:tgtEl>
                                          <p:spTgt spid="53251">
                                            <p:txEl>
                                              <p:pRg st="1" end="1"/>
                                            </p:txEl>
                                          </p:spTgt>
                                        </p:tgtEl>
                                        <p:attrNameLst>
                                          <p:attrName>style.visibility</p:attrName>
                                        </p:attrNameLst>
                                      </p:cBhvr>
                                      <p:to>
                                        <p:strVal val="visible"/>
                                      </p:to>
                                    </p:set>
                                    <p:animEffect transition="in" filter="fade">
                                      <p:cBhvr>
                                        <p:cTn id="19" dur="1000"/>
                                        <p:tgtEl>
                                          <p:spTgt spid="53251">
                                            <p:txEl>
                                              <p:pRg st="1" end="1"/>
                                            </p:txEl>
                                          </p:spTgt>
                                        </p:tgtEl>
                                      </p:cBhvr>
                                    </p:animEffect>
                                    <p:anim calcmode="lin" valueType="num">
                                      <p:cBhvr>
                                        <p:cTn id="20" dur="1000" fill="hold"/>
                                        <p:tgtEl>
                                          <p:spTgt spid="53251">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53251">
                                            <p:txEl>
                                              <p:pRg st="1" end="1"/>
                                            </p:txEl>
                                          </p:spTgt>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53251">
                                            <p:txEl>
                                              <p:pRg st="2" end="2"/>
                                            </p:txEl>
                                          </p:spTgt>
                                        </p:tgtEl>
                                        <p:attrNameLst>
                                          <p:attrName>style.visibility</p:attrName>
                                        </p:attrNameLst>
                                      </p:cBhvr>
                                      <p:to>
                                        <p:strVal val="visible"/>
                                      </p:to>
                                    </p:set>
                                    <p:animEffect transition="in" filter="fade">
                                      <p:cBhvr>
                                        <p:cTn id="24" dur="1000"/>
                                        <p:tgtEl>
                                          <p:spTgt spid="53251">
                                            <p:txEl>
                                              <p:pRg st="2" end="2"/>
                                            </p:txEl>
                                          </p:spTgt>
                                        </p:tgtEl>
                                      </p:cBhvr>
                                    </p:animEffect>
                                    <p:anim calcmode="lin" valueType="num">
                                      <p:cBhvr>
                                        <p:cTn id="25" dur="1000" fill="hold"/>
                                        <p:tgtEl>
                                          <p:spTgt spid="53251">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53251">
                                            <p:txEl>
                                              <p:pRg st="2" end="2"/>
                                            </p:txEl>
                                          </p:spTgt>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53251">
                                            <p:txEl>
                                              <p:pRg st="3" end="3"/>
                                            </p:txEl>
                                          </p:spTgt>
                                        </p:tgtEl>
                                        <p:attrNameLst>
                                          <p:attrName>style.visibility</p:attrName>
                                        </p:attrNameLst>
                                      </p:cBhvr>
                                      <p:to>
                                        <p:strVal val="visible"/>
                                      </p:to>
                                    </p:set>
                                    <p:animEffect transition="in" filter="fade">
                                      <p:cBhvr>
                                        <p:cTn id="29" dur="1000"/>
                                        <p:tgtEl>
                                          <p:spTgt spid="53251">
                                            <p:txEl>
                                              <p:pRg st="3" end="3"/>
                                            </p:txEl>
                                          </p:spTgt>
                                        </p:tgtEl>
                                      </p:cBhvr>
                                    </p:animEffect>
                                    <p:anim calcmode="lin" valueType="num">
                                      <p:cBhvr>
                                        <p:cTn id="30" dur="1000" fill="hold"/>
                                        <p:tgtEl>
                                          <p:spTgt spid="53251">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53251">
                                            <p:txEl>
                                              <p:pRg st="3" end="3"/>
                                            </p:txEl>
                                          </p:spTgt>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53251">
                                            <p:txEl>
                                              <p:pRg st="4" end="4"/>
                                            </p:txEl>
                                          </p:spTgt>
                                        </p:tgtEl>
                                        <p:attrNameLst>
                                          <p:attrName>style.visibility</p:attrName>
                                        </p:attrNameLst>
                                      </p:cBhvr>
                                      <p:to>
                                        <p:strVal val="visible"/>
                                      </p:to>
                                    </p:set>
                                    <p:animEffect transition="in" filter="fade">
                                      <p:cBhvr>
                                        <p:cTn id="34" dur="1000"/>
                                        <p:tgtEl>
                                          <p:spTgt spid="53251">
                                            <p:txEl>
                                              <p:pRg st="4" end="4"/>
                                            </p:txEl>
                                          </p:spTgt>
                                        </p:tgtEl>
                                      </p:cBhvr>
                                    </p:animEffect>
                                    <p:anim calcmode="lin" valueType="num">
                                      <p:cBhvr>
                                        <p:cTn id="35" dur="1000" fill="hold"/>
                                        <p:tgtEl>
                                          <p:spTgt spid="53251">
                                            <p:txEl>
                                              <p:pRg st="4" end="4"/>
                                            </p:txEl>
                                          </p:spTgt>
                                        </p:tgtEl>
                                        <p:attrNameLst>
                                          <p:attrName>ppt_x</p:attrName>
                                        </p:attrNameLst>
                                      </p:cBhvr>
                                      <p:tavLst>
                                        <p:tav tm="0">
                                          <p:val>
                                            <p:strVal val="#ppt_x"/>
                                          </p:val>
                                        </p:tav>
                                        <p:tav tm="100000">
                                          <p:val>
                                            <p:strVal val="#ppt_x"/>
                                          </p:val>
                                        </p:tav>
                                      </p:tavLst>
                                    </p:anim>
                                    <p:anim calcmode="lin" valueType="num">
                                      <p:cBhvr>
                                        <p:cTn id="36" dur="1000" fill="hold"/>
                                        <p:tgtEl>
                                          <p:spTgt spid="5325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uiExpand="1"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rrowheads="1"/>
          </p:cNvSpPr>
          <p:nvPr>
            <p:ph type="title"/>
          </p:nvPr>
        </p:nvSpPr>
        <p:spPr>
          <a:xfrm>
            <a:off x="457200" y="274638"/>
            <a:ext cx="8229600" cy="736600"/>
          </a:xfrm>
        </p:spPr>
        <p:txBody>
          <a:bodyPr/>
          <a:lstStyle/>
          <a:p>
            <a:r>
              <a:rPr lang="en-US"/>
              <a:t>Compensation Package</a:t>
            </a:r>
          </a:p>
        </p:txBody>
      </p:sp>
      <p:sp>
        <p:nvSpPr>
          <p:cNvPr id="86019" name="Rectangle 3"/>
          <p:cNvSpPr>
            <a:spLocks noGrp="1" noChangeArrowheads="1"/>
          </p:cNvSpPr>
          <p:nvPr>
            <p:ph type="body" idx="1"/>
          </p:nvPr>
        </p:nvSpPr>
        <p:spPr>
          <a:xfrm>
            <a:off x="477838" y="1535113"/>
            <a:ext cx="8229600" cy="4803775"/>
          </a:xfrm>
        </p:spPr>
        <p:txBody>
          <a:bodyPr/>
          <a:lstStyle/>
          <a:p>
            <a:pPr marL="609600" indent="-609600">
              <a:buFont typeface="Wingdings" pitchFamily="2" charset="2"/>
              <a:buNone/>
            </a:pPr>
            <a:r>
              <a:rPr lang="en-US" sz="2800" dirty="0"/>
              <a:t>Total Pay Package	                                      </a:t>
            </a:r>
            <a:r>
              <a:rPr lang="en-US" sz="2800" dirty="0" smtClean="0"/>
              <a:t>$</a:t>
            </a:r>
            <a:r>
              <a:rPr lang="en-US" sz="2800" dirty="0" smtClean="0"/>
              <a:t>54,700</a:t>
            </a:r>
            <a:endParaRPr lang="en-US" sz="2800" dirty="0"/>
          </a:p>
          <a:p>
            <a:pPr marL="990600" lvl="1" indent="-533400">
              <a:buFont typeface="Wingdings" pitchFamily="2" charset="2"/>
              <a:buNone/>
            </a:pPr>
            <a:r>
              <a:rPr lang="en-US" u="sng" dirty="0"/>
              <a:t>Less</a:t>
            </a:r>
          </a:p>
          <a:p>
            <a:pPr marL="990600" lvl="1" indent="-533400"/>
            <a:r>
              <a:rPr lang="en-US" dirty="0"/>
              <a:t>FSA </a:t>
            </a:r>
            <a:r>
              <a:rPr lang="en-US" dirty="0" smtClean="0"/>
              <a:t>Medical	</a:t>
            </a:r>
            <a:r>
              <a:rPr lang="en-US" dirty="0"/>
              <a:t>		   </a:t>
            </a:r>
            <a:r>
              <a:rPr lang="en-US" dirty="0" smtClean="0"/>
              <a:t>2,500</a:t>
            </a:r>
          </a:p>
          <a:p>
            <a:pPr marL="990600" lvl="1" indent="-533400"/>
            <a:r>
              <a:rPr lang="en-US" dirty="0" smtClean="0"/>
              <a:t>FSA Childcare			   2,000</a:t>
            </a:r>
            <a:endParaRPr lang="en-US" dirty="0"/>
          </a:p>
          <a:p>
            <a:pPr marL="990600" lvl="1" indent="-533400"/>
            <a:r>
              <a:rPr lang="en-US" dirty="0"/>
              <a:t>Medical and dental insurance	 </a:t>
            </a:r>
            <a:r>
              <a:rPr lang="en-US" dirty="0" smtClean="0"/>
              <a:t>13,700</a:t>
            </a:r>
            <a:endParaRPr lang="en-US" dirty="0"/>
          </a:p>
          <a:p>
            <a:pPr marL="990600" lvl="1" indent="-533400"/>
            <a:r>
              <a:rPr lang="en-US" dirty="0"/>
              <a:t>Qualified 403(b) retirement plan	   </a:t>
            </a:r>
            <a:r>
              <a:rPr lang="en-US" dirty="0" smtClean="0"/>
              <a:t>5,500</a:t>
            </a:r>
            <a:endParaRPr lang="en-US" dirty="0"/>
          </a:p>
          <a:p>
            <a:pPr marL="990600" lvl="1" indent="-533400"/>
            <a:r>
              <a:rPr lang="en-US" dirty="0"/>
              <a:t>Housing Allowance (ordained)    </a:t>
            </a:r>
            <a:r>
              <a:rPr lang="en-US" dirty="0" smtClean="0"/>
              <a:t>31,000</a:t>
            </a:r>
            <a:endParaRPr lang="en-US" dirty="0"/>
          </a:p>
          <a:p>
            <a:pPr marL="990600" lvl="1" indent="-533400"/>
            <a:r>
              <a:rPr lang="en-US" u="sng" dirty="0"/>
              <a:t>Total Deductions			        </a:t>
            </a:r>
            <a:r>
              <a:rPr lang="en-US" u="sng" dirty="0" smtClean="0"/>
              <a:t>(</a:t>
            </a:r>
            <a:r>
              <a:rPr lang="en-US" u="sng" dirty="0" smtClean="0"/>
              <a:t>54,700</a:t>
            </a:r>
            <a:r>
              <a:rPr lang="en-US" u="sng" dirty="0"/>
              <a:t>)</a:t>
            </a:r>
          </a:p>
          <a:p>
            <a:pPr marL="609600" indent="-609600">
              <a:buFont typeface="Wingdings" pitchFamily="2" charset="2"/>
              <a:buNone/>
            </a:pPr>
            <a:r>
              <a:rPr lang="en-US" sz="2800" dirty="0">
                <a:solidFill>
                  <a:schemeClr val="folHlink"/>
                </a:solidFill>
              </a:rPr>
              <a:t>Taxable W-2 reportable salary		$       0</a:t>
            </a:r>
          </a:p>
        </p:txBody>
      </p:sp>
      <p:sp>
        <p:nvSpPr>
          <p:cNvPr id="86020" name="Text Box 4"/>
          <p:cNvSpPr txBox="1">
            <a:spLocks noChangeArrowheads="1"/>
          </p:cNvSpPr>
          <p:nvPr/>
        </p:nvSpPr>
        <p:spPr bwMode="auto">
          <a:xfrm>
            <a:off x="7683500" y="0"/>
            <a:ext cx="1460500" cy="641350"/>
          </a:xfrm>
          <a:prstGeom prst="rect">
            <a:avLst/>
          </a:prstGeom>
          <a:noFill/>
          <a:ln w="9525">
            <a:noFill/>
            <a:miter lim="800000"/>
            <a:headEnd/>
            <a:tailEnd/>
          </a:ln>
          <a:effectLst/>
        </p:spPr>
        <p:txBody>
          <a:bodyPr>
            <a:spAutoFit/>
          </a:bodyPr>
          <a:lstStyle/>
          <a:p>
            <a:pPr eaLnBrk="1" hangingPunct="1">
              <a:spcBef>
                <a:spcPct val="50000"/>
              </a:spcBef>
            </a:pPr>
            <a:r>
              <a:rPr lang="en-US" dirty="0">
                <a:latin typeface="Tahoma" pitchFamily="34" charset="0"/>
              </a:rPr>
              <a:t>Workbook Pages </a:t>
            </a:r>
            <a:r>
              <a:rPr lang="en-US" dirty="0" smtClean="0">
                <a:latin typeface="Tahoma" pitchFamily="34" charset="0"/>
              </a:rPr>
              <a:t>72</a:t>
            </a:r>
            <a:endParaRPr lang="en-US" dirty="0">
              <a:latin typeface="Tahoma" pitchFamily="34" charset="0"/>
            </a:endParaRPr>
          </a:p>
        </p:txBody>
      </p:sp>
    </p:spTree>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6019"/>
                                        </p:tgtEl>
                                        <p:attrNameLst>
                                          <p:attrName>style.visibility</p:attrName>
                                        </p:attrNameLst>
                                      </p:cBhvr>
                                      <p:to>
                                        <p:strVal val="visible"/>
                                      </p:to>
                                    </p:set>
                                    <p:anim calcmode="lin" valueType="num">
                                      <p:cBhvr additive="base">
                                        <p:cTn id="7" dur="1000" fill="hold"/>
                                        <p:tgtEl>
                                          <p:spTgt spid="86019"/>
                                        </p:tgtEl>
                                        <p:attrNameLst>
                                          <p:attrName>ppt_x</p:attrName>
                                        </p:attrNameLst>
                                      </p:cBhvr>
                                      <p:tavLst>
                                        <p:tav tm="0">
                                          <p:val>
                                            <p:strVal val="#ppt_x"/>
                                          </p:val>
                                        </p:tav>
                                        <p:tav tm="100000">
                                          <p:val>
                                            <p:strVal val="#ppt_x"/>
                                          </p:val>
                                        </p:tav>
                                      </p:tavLst>
                                    </p:anim>
                                    <p:anim calcmode="lin" valueType="num">
                                      <p:cBhvr additive="base">
                                        <p:cTn id="8" dur="1000" fill="hold"/>
                                        <p:tgtEl>
                                          <p:spTgt spid="860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9"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rrowheads="1"/>
          </p:cNvSpPr>
          <p:nvPr>
            <p:ph type="title"/>
          </p:nvPr>
        </p:nvSpPr>
        <p:spPr>
          <a:xfrm>
            <a:off x="0" y="381000"/>
            <a:ext cx="9144000" cy="1371600"/>
          </a:xfrm>
        </p:spPr>
        <p:txBody>
          <a:bodyPr/>
          <a:lstStyle/>
          <a:p>
            <a:r>
              <a:rPr lang="en-US" sz="3600"/>
              <a:t>Retirement Saver’s Credit Rate</a:t>
            </a:r>
            <a:r>
              <a:rPr lang="en-US" sz="2900"/>
              <a:t/>
            </a:r>
            <a:br>
              <a:rPr lang="en-US" sz="2900"/>
            </a:br>
            <a:r>
              <a:rPr lang="en-US" sz="3200"/>
              <a:t>on First $2,000 of Elective Retirement Contributions</a:t>
            </a:r>
          </a:p>
        </p:txBody>
      </p:sp>
      <p:sp>
        <p:nvSpPr>
          <p:cNvPr id="94211" name="Rectangle 3"/>
          <p:cNvSpPr>
            <a:spLocks noGrp="1" noChangeArrowheads="1"/>
          </p:cNvSpPr>
          <p:nvPr>
            <p:ph type="body" idx="1"/>
          </p:nvPr>
        </p:nvSpPr>
        <p:spPr>
          <a:xfrm>
            <a:off x="473075" y="2255838"/>
            <a:ext cx="8229600" cy="4114800"/>
          </a:xfrm>
        </p:spPr>
        <p:txBody>
          <a:bodyPr/>
          <a:lstStyle/>
          <a:p>
            <a:pPr>
              <a:buFont typeface="Wingdings" pitchFamily="2" charset="2"/>
              <a:buNone/>
            </a:pPr>
            <a:r>
              <a:rPr lang="en-US" u="sng" dirty="0"/>
              <a:t>AGI for </a:t>
            </a:r>
            <a:r>
              <a:rPr lang="en-US" u="sng" dirty="0" smtClean="0"/>
              <a:t>2012 </a:t>
            </a:r>
            <a:r>
              <a:rPr lang="en-US" u="sng" dirty="0" smtClean="0"/>
              <a:t>joint </a:t>
            </a:r>
            <a:r>
              <a:rPr lang="en-US" u="sng" dirty="0"/>
              <a:t>returns</a:t>
            </a:r>
            <a:r>
              <a:rPr lang="en-US" dirty="0"/>
              <a:t>*		</a:t>
            </a:r>
            <a:r>
              <a:rPr lang="en-US" u="sng" dirty="0"/>
              <a:t>Credit Rate</a:t>
            </a:r>
          </a:p>
          <a:p>
            <a:pPr>
              <a:buFont typeface="Wingdings" pitchFamily="2" charset="2"/>
              <a:buNone/>
            </a:pPr>
            <a:r>
              <a:rPr lang="en-US" dirty="0"/>
              <a:t>0-$</a:t>
            </a:r>
            <a:r>
              <a:rPr lang="en-US" dirty="0" smtClean="0"/>
              <a:t>34,500</a:t>
            </a:r>
            <a:r>
              <a:rPr lang="en-US" dirty="0" smtClean="0"/>
              <a:t>	</a:t>
            </a:r>
            <a:r>
              <a:rPr lang="en-US" dirty="0"/>
              <a:t>				50%</a:t>
            </a:r>
          </a:p>
          <a:p>
            <a:pPr>
              <a:buFont typeface="Wingdings" pitchFamily="2" charset="2"/>
              <a:buNone/>
            </a:pPr>
            <a:r>
              <a:rPr lang="en-US" dirty="0"/>
              <a:t>$</a:t>
            </a:r>
            <a:r>
              <a:rPr lang="en-US" dirty="0" smtClean="0"/>
              <a:t>34,501-37,500</a:t>
            </a:r>
            <a:r>
              <a:rPr lang="en-US" dirty="0"/>
              <a:t>			</a:t>
            </a:r>
            <a:r>
              <a:rPr lang="en-US" dirty="0" smtClean="0"/>
              <a:t>	20</a:t>
            </a:r>
            <a:r>
              <a:rPr lang="en-US" dirty="0"/>
              <a:t>%</a:t>
            </a:r>
          </a:p>
          <a:p>
            <a:pPr>
              <a:buFont typeface="Wingdings" pitchFamily="2" charset="2"/>
              <a:buNone/>
            </a:pPr>
            <a:r>
              <a:rPr lang="en-US" dirty="0"/>
              <a:t>$</a:t>
            </a:r>
            <a:r>
              <a:rPr lang="en-US" dirty="0" smtClean="0"/>
              <a:t>37,501-57,500</a:t>
            </a:r>
            <a:r>
              <a:rPr lang="en-US" dirty="0"/>
              <a:t>			</a:t>
            </a:r>
            <a:r>
              <a:rPr lang="en-US" dirty="0" smtClean="0"/>
              <a:t>	10</a:t>
            </a:r>
            <a:r>
              <a:rPr lang="en-US" dirty="0"/>
              <a:t>%</a:t>
            </a:r>
          </a:p>
          <a:p>
            <a:pPr>
              <a:buFont typeface="Wingdings" pitchFamily="2" charset="2"/>
              <a:buNone/>
            </a:pPr>
            <a:r>
              <a:rPr lang="en-US" dirty="0"/>
              <a:t>Over $</a:t>
            </a:r>
            <a:r>
              <a:rPr lang="en-US" dirty="0" smtClean="0"/>
              <a:t>57,500</a:t>
            </a:r>
            <a:r>
              <a:rPr lang="en-US" dirty="0" smtClean="0"/>
              <a:t>	</a:t>
            </a:r>
            <a:r>
              <a:rPr lang="en-US" dirty="0"/>
              <a:t>			-0-</a:t>
            </a:r>
          </a:p>
          <a:p>
            <a:pPr>
              <a:buFont typeface="Wingdings" pitchFamily="2" charset="2"/>
              <a:buNone/>
            </a:pPr>
            <a:endParaRPr lang="en-US" sz="1600" dirty="0"/>
          </a:p>
          <a:p>
            <a:pPr>
              <a:buFont typeface="Wingdings" pitchFamily="2" charset="2"/>
              <a:buNone/>
            </a:pPr>
            <a:r>
              <a:rPr lang="en-US" sz="2000" dirty="0"/>
              <a:t>* Housing allowance and retirement contributions are NOT included in the AGI.</a:t>
            </a:r>
          </a:p>
        </p:txBody>
      </p:sp>
      <p:sp>
        <p:nvSpPr>
          <p:cNvPr id="94212" name="Text Box 4"/>
          <p:cNvSpPr txBox="1">
            <a:spLocks noChangeArrowheads="1"/>
          </p:cNvSpPr>
          <p:nvPr/>
        </p:nvSpPr>
        <p:spPr bwMode="auto">
          <a:xfrm>
            <a:off x="7800975" y="0"/>
            <a:ext cx="1343025" cy="641350"/>
          </a:xfrm>
          <a:prstGeom prst="rect">
            <a:avLst/>
          </a:prstGeom>
          <a:noFill/>
          <a:ln w="9525">
            <a:noFill/>
            <a:miter lim="800000"/>
            <a:headEnd/>
            <a:tailEnd/>
          </a:ln>
          <a:effectLst/>
        </p:spPr>
        <p:txBody>
          <a:bodyPr>
            <a:spAutoFit/>
          </a:bodyPr>
          <a:lstStyle/>
          <a:p>
            <a:pPr eaLnBrk="1" hangingPunct="1">
              <a:spcBef>
                <a:spcPct val="50000"/>
              </a:spcBef>
            </a:pPr>
            <a:r>
              <a:rPr lang="en-US" dirty="0">
                <a:latin typeface="Tahoma" pitchFamily="34" charset="0"/>
              </a:rPr>
              <a:t>Workbook Page </a:t>
            </a:r>
            <a:r>
              <a:rPr lang="en-US" dirty="0" smtClean="0">
                <a:latin typeface="Tahoma" pitchFamily="34" charset="0"/>
              </a:rPr>
              <a:t>73</a:t>
            </a:r>
            <a:endParaRPr lang="en-US" dirty="0">
              <a:latin typeface="Tahoma" pitchFamily="34" charset="0"/>
            </a:endParaRPr>
          </a:p>
        </p:txBody>
      </p:sp>
    </p:spTree>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4211">
                                            <p:txEl>
                                              <p:pRg st="0" end="0"/>
                                            </p:txEl>
                                          </p:spTgt>
                                        </p:tgtEl>
                                        <p:attrNameLst>
                                          <p:attrName>style.visibility</p:attrName>
                                        </p:attrNameLst>
                                      </p:cBhvr>
                                      <p:to>
                                        <p:strVal val="visible"/>
                                      </p:to>
                                    </p:set>
                                    <p:anim calcmode="lin" valueType="num">
                                      <p:cBhvr additive="base">
                                        <p:cTn id="7" dur="1000" fill="hold"/>
                                        <p:tgtEl>
                                          <p:spTgt spid="94211">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94211">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94211">
                                            <p:txEl>
                                              <p:pRg st="1" end="1"/>
                                            </p:txEl>
                                          </p:spTgt>
                                        </p:tgtEl>
                                        <p:attrNameLst>
                                          <p:attrName>style.visibility</p:attrName>
                                        </p:attrNameLst>
                                      </p:cBhvr>
                                      <p:to>
                                        <p:strVal val="visible"/>
                                      </p:to>
                                    </p:set>
                                    <p:anim calcmode="lin" valueType="num">
                                      <p:cBhvr additive="base">
                                        <p:cTn id="12" dur="1000" fill="hold"/>
                                        <p:tgtEl>
                                          <p:spTgt spid="94211">
                                            <p:txEl>
                                              <p:pRg st="1" end="1"/>
                                            </p:txEl>
                                          </p:spTgt>
                                        </p:tgtEl>
                                        <p:attrNameLst>
                                          <p:attrName>ppt_x</p:attrName>
                                        </p:attrNameLst>
                                      </p:cBhvr>
                                      <p:tavLst>
                                        <p:tav tm="0">
                                          <p:val>
                                            <p:strVal val="#ppt_x"/>
                                          </p:val>
                                        </p:tav>
                                        <p:tav tm="100000">
                                          <p:val>
                                            <p:strVal val="#ppt_x"/>
                                          </p:val>
                                        </p:tav>
                                      </p:tavLst>
                                    </p:anim>
                                    <p:anim calcmode="lin" valueType="num">
                                      <p:cBhvr additive="base">
                                        <p:cTn id="13" dur="1000" fill="hold"/>
                                        <p:tgtEl>
                                          <p:spTgt spid="94211">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grpId="0" nodeType="afterEffect">
                                  <p:stCondLst>
                                    <p:cond delay="0"/>
                                  </p:stCondLst>
                                  <p:childTnLst>
                                    <p:set>
                                      <p:cBhvr>
                                        <p:cTn id="16" dur="1" fill="hold">
                                          <p:stCondLst>
                                            <p:cond delay="0"/>
                                          </p:stCondLst>
                                        </p:cTn>
                                        <p:tgtEl>
                                          <p:spTgt spid="94211">
                                            <p:txEl>
                                              <p:pRg st="2" end="2"/>
                                            </p:txEl>
                                          </p:spTgt>
                                        </p:tgtEl>
                                        <p:attrNameLst>
                                          <p:attrName>style.visibility</p:attrName>
                                        </p:attrNameLst>
                                      </p:cBhvr>
                                      <p:to>
                                        <p:strVal val="visible"/>
                                      </p:to>
                                    </p:set>
                                    <p:anim calcmode="lin" valueType="num">
                                      <p:cBhvr additive="base">
                                        <p:cTn id="17" dur="1000" fill="hold"/>
                                        <p:tgtEl>
                                          <p:spTgt spid="94211">
                                            <p:txEl>
                                              <p:pRg st="2" end="2"/>
                                            </p:txEl>
                                          </p:spTgt>
                                        </p:tgtEl>
                                        <p:attrNameLst>
                                          <p:attrName>ppt_x</p:attrName>
                                        </p:attrNameLst>
                                      </p:cBhvr>
                                      <p:tavLst>
                                        <p:tav tm="0">
                                          <p:val>
                                            <p:strVal val="#ppt_x"/>
                                          </p:val>
                                        </p:tav>
                                        <p:tav tm="100000">
                                          <p:val>
                                            <p:strVal val="#ppt_x"/>
                                          </p:val>
                                        </p:tav>
                                      </p:tavLst>
                                    </p:anim>
                                    <p:anim calcmode="lin" valueType="num">
                                      <p:cBhvr additive="base">
                                        <p:cTn id="18" dur="1000" fill="hold"/>
                                        <p:tgtEl>
                                          <p:spTgt spid="94211">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grpId="0" nodeType="afterEffect">
                                  <p:stCondLst>
                                    <p:cond delay="0"/>
                                  </p:stCondLst>
                                  <p:childTnLst>
                                    <p:set>
                                      <p:cBhvr>
                                        <p:cTn id="21" dur="1" fill="hold">
                                          <p:stCondLst>
                                            <p:cond delay="0"/>
                                          </p:stCondLst>
                                        </p:cTn>
                                        <p:tgtEl>
                                          <p:spTgt spid="94211">
                                            <p:txEl>
                                              <p:pRg st="3" end="3"/>
                                            </p:txEl>
                                          </p:spTgt>
                                        </p:tgtEl>
                                        <p:attrNameLst>
                                          <p:attrName>style.visibility</p:attrName>
                                        </p:attrNameLst>
                                      </p:cBhvr>
                                      <p:to>
                                        <p:strVal val="visible"/>
                                      </p:to>
                                    </p:set>
                                    <p:anim calcmode="lin" valueType="num">
                                      <p:cBhvr additive="base">
                                        <p:cTn id="22" dur="1000" fill="hold"/>
                                        <p:tgtEl>
                                          <p:spTgt spid="94211">
                                            <p:txEl>
                                              <p:pRg st="3" end="3"/>
                                            </p:txEl>
                                          </p:spTgt>
                                        </p:tgtEl>
                                        <p:attrNameLst>
                                          <p:attrName>ppt_x</p:attrName>
                                        </p:attrNameLst>
                                      </p:cBhvr>
                                      <p:tavLst>
                                        <p:tav tm="0">
                                          <p:val>
                                            <p:strVal val="#ppt_x"/>
                                          </p:val>
                                        </p:tav>
                                        <p:tav tm="100000">
                                          <p:val>
                                            <p:strVal val="#ppt_x"/>
                                          </p:val>
                                        </p:tav>
                                      </p:tavLst>
                                    </p:anim>
                                    <p:anim calcmode="lin" valueType="num">
                                      <p:cBhvr additive="base">
                                        <p:cTn id="23" dur="1000" fill="hold"/>
                                        <p:tgtEl>
                                          <p:spTgt spid="94211">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4000"/>
                            </p:stCondLst>
                            <p:childTnLst>
                              <p:par>
                                <p:cTn id="25" presetID="2" presetClass="entr" presetSubtype="4" fill="hold" grpId="0" nodeType="afterEffect">
                                  <p:stCondLst>
                                    <p:cond delay="0"/>
                                  </p:stCondLst>
                                  <p:childTnLst>
                                    <p:set>
                                      <p:cBhvr>
                                        <p:cTn id="26" dur="1" fill="hold">
                                          <p:stCondLst>
                                            <p:cond delay="0"/>
                                          </p:stCondLst>
                                        </p:cTn>
                                        <p:tgtEl>
                                          <p:spTgt spid="94211">
                                            <p:txEl>
                                              <p:pRg st="4" end="4"/>
                                            </p:txEl>
                                          </p:spTgt>
                                        </p:tgtEl>
                                        <p:attrNameLst>
                                          <p:attrName>style.visibility</p:attrName>
                                        </p:attrNameLst>
                                      </p:cBhvr>
                                      <p:to>
                                        <p:strVal val="visible"/>
                                      </p:to>
                                    </p:set>
                                    <p:anim calcmode="lin" valueType="num">
                                      <p:cBhvr additive="base">
                                        <p:cTn id="27" dur="1000" fill="hold"/>
                                        <p:tgtEl>
                                          <p:spTgt spid="94211">
                                            <p:txEl>
                                              <p:pRg st="4" end="4"/>
                                            </p:txEl>
                                          </p:spTgt>
                                        </p:tgtEl>
                                        <p:attrNameLst>
                                          <p:attrName>ppt_x</p:attrName>
                                        </p:attrNameLst>
                                      </p:cBhvr>
                                      <p:tavLst>
                                        <p:tav tm="0">
                                          <p:val>
                                            <p:strVal val="#ppt_x"/>
                                          </p:val>
                                        </p:tav>
                                        <p:tav tm="100000">
                                          <p:val>
                                            <p:strVal val="#ppt_x"/>
                                          </p:val>
                                        </p:tav>
                                      </p:tavLst>
                                    </p:anim>
                                    <p:anim calcmode="lin" valueType="num">
                                      <p:cBhvr additive="base">
                                        <p:cTn id="28" dur="1000" fill="hold"/>
                                        <p:tgtEl>
                                          <p:spTgt spid="94211">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5000"/>
                            </p:stCondLst>
                            <p:childTnLst>
                              <p:par>
                                <p:cTn id="30" presetID="2" presetClass="entr" presetSubtype="4" fill="hold" grpId="0" nodeType="afterEffect">
                                  <p:stCondLst>
                                    <p:cond delay="0"/>
                                  </p:stCondLst>
                                  <p:childTnLst>
                                    <p:set>
                                      <p:cBhvr>
                                        <p:cTn id="31" dur="1" fill="hold">
                                          <p:stCondLst>
                                            <p:cond delay="0"/>
                                          </p:stCondLst>
                                        </p:cTn>
                                        <p:tgtEl>
                                          <p:spTgt spid="94211">
                                            <p:txEl>
                                              <p:pRg st="6" end="6"/>
                                            </p:txEl>
                                          </p:spTgt>
                                        </p:tgtEl>
                                        <p:attrNameLst>
                                          <p:attrName>style.visibility</p:attrName>
                                        </p:attrNameLst>
                                      </p:cBhvr>
                                      <p:to>
                                        <p:strVal val="visible"/>
                                      </p:to>
                                    </p:set>
                                    <p:anim calcmode="lin" valueType="num">
                                      <p:cBhvr additive="base">
                                        <p:cTn id="32" dur="1000" fill="hold"/>
                                        <p:tgtEl>
                                          <p:spTgt spid="94211">
                                            <p:txEl>
                                              <p:pRg st="6" end="6"/>
                                            </p:txEl>
                                          </p:spTgt>
                                        </p:tgtEl>
                                        <p:attrNameLst>
                                          <p:attrName>ppt_x</p:attrName>
                                        </p:attrNameLst>
                                      </p:cBhvr>
                                      <p:tavLst>
                                        <p:tav tm="0">
                                          <p:val>
                                            <p:strVal val="#ppt_x"/>
                                          </p:val>
                                        </p:tav>
                                        <p:tav tm="100000">
                                          <p:val>
                                            <p:strVal val="#ppt_x"/>
                                          </p:val>
                                        </p:tav>
                                      </p:tavLst>
                                    </p:anim>
                                    <p:anim calcmode="lin" valueType="num">
                                      <p:cBhvr additive="base">
                                        <p:cTn id="33" dur="1000" fill="hold"/>
                                        <p:tgtEl>
                                          <p:spTgt spid="94211">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1" grpId="0" uiExpand="1"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rrowheads="1"/>
          </p:cNvSpPr>
          <p:nvPr>
            <p:ph type="title"/>
          </p:nvPr>
        </p:nvSpPr>
        <p:spPr>
          <a:xfrm>
            <a:off x="457200" y="360363"/>
            <a:ext cx="8229600" cy="1447800"/>
          </a:xfrm>
        </p:spPr>
        <p:txBody>
          <a:bodyPr/>
          <a:lstStyle/>
          <a:p>
            <a:r>
              <a:rPr lang="en-US" sz="2800" dirty="0">
                <a:solidFill>
                  <a:schemeClr val="folHlink"/>
                </a:solidFill>
              </a:rPr>
              <a:t>The “Actual Cost”</a:t>
            </a:r>
            <a:br>
              <a:rPr lang="en-US" sz="2800" dirty="0">
                <a:solidFill>
                  <a:schemeClr val="folHlink"/>
                </a:solidFill>
              </a:rPr>
            </a:br>
            <a:r>
              <a:rPr lang="en-US" sz="2800" dirty="0">
                <a:solidFill>
                  <a:schemeClr val="folHlink"/>
                </a:solidFill>
              </a:rPr>
              <a:t>of a $2,000 Retirement Plan Contribution</a:t>
            </a:r>
            <a:br>
              <a:rPr lang="en-US" sz="2800" dirty="0">
                <a:solidFill>
                  <a:schemeClr val="folHlink"/>
                </a:solidFill>
              </a:rPr>
            </a:br>
            <a:r>
              <a:rPr lang="en-US" sz="2800" dirty="0">
                <a:solidFill>
                  <a:schemeClr val="folHlink"/>
                </a:solidFill>
              </a:rPr>
              <a:t>for a Minister with an </a:t>
            </a:r>
            <a:r>
              <a:rPr lang="en-US" sz="2800" dirty="0" smtClean="0">
                <a:solidFill>
                  <a:schemeClr val="folHlink"/>
                </a:solidFill>
              </a:rPr>
              <a:t>MFJ AGI </a:t>
            </a:r>
            <a:r>
              <a:rPr lang="en-US" sz="2800" dirty="0">
                <a:solidFill>
                  <a:schemeClr val="folHlink"/>
                </a:solidFill>
              </a:rPr>
              <a:t>of $</a:t>
            </a:r>
            <a:r>
              <a:rPr lang="en-US" sz="2800" dirty="0" smtClean="0">
                <a:solidFill>
                  <a:schemeClr val="folHlink"/>
                </a:solidFill>
              </a:rPr>
              <a:t>34,500 </a:t>
            </a:r>
            <a:r>
              <a:rPr lang="en-US" sz="2800" dirty="0">
                <a:solidFill>
                  <a:schemeClr val="folHlink"/>
                </a:solidFill>
              </a:rPr>
              <a:t>or less</a:t>
            </a:r>
          </a:p>
        </p:txBody>
      </p:sp>
      <p:sp>
        <p:nvSpPr>
          <p:cNvPr id="95235" name="Rectangle 3"/>
          <p:cNvSpPr>
            <a:spLocks noGrp="1" noChangeArrowheads="1"/>
          </p:cNvSpPr>
          <p:nvPr>
            <p:ph type="body" idx="1"/>
          </p:nvPr>
        </p:nvSpPr>
        <p:spPr>
          <a:xfrm>
            <a:off x="457200" y="2171700"/>
            <a:ext cx="8686800" cy="4114800"/>
          </a:xfrm>
        </p:spPr>
        <p:txBody>
          <a:bodyPr/>
          <a:lstStyle/>
          <a:p>
            <a:r>
              <a:rPr lang="en-US" dirty="0"/>
              <a:t>Retirement Plan Contribution			</a:t>
            </a:r>
            <a:r>
              <a:rPr lang="en-US" dirty="0">
                <a:solidFill>
                  <a:schemeClr val="folHlink"/>
                </a:solidFill>
              </a:rPr>
              <a:t>$2,000</a:t>
            </a:r>
          </a:p>
          <a:p>
            <a:r>
              <a:rPr lang="en-US" dirty="0"/>
              <a:t>Possible Tax Benefits</a:t>
            </a:r>
          </a:p>
          <a:p>
            <a:pPr lvl="1"/>
            <a:r>
              <a:rPr lang="en-US" sz="2400" dirty="0"/>
              <a:t>Savers Tax Credit (50%)			$1,000</a:t>
            </a:r>
          </a:p>
          <a:p>
            <a:pPr lvl="1"/>
            <a:r>
              <a:rPr lang="en-US" sz="2400" dirty="0"/>
              <a:t>Fed Income Tax Reduction </a:t>
            </a:r>
            <a:r>
              <a:rPr lang="en-US" sz="2400" dirty="0" smtClean="0"/>
              <a:t>(11.15</a:t>
            </a:r>
            <a:r>
              <a:rPr lang="en-US" sz="2400" dirty="0"/>
              <a:t>%)	    </a:t>
            </a:r>
            <a:r>
              <a:rPr lang="en-US" sz="2400" dirty="0" smtClean="0"/>
              <a:t>223</a:t>
            </a:r>
            <a:endParaRPr lang="en-US" sz="2400" dirty="0"/>
          </a:p>
          <a:p>
            <a:pPr lvl="1"/>
            <a:r>
              <a:rPr lang="en-US" sz="2400" dirty="0"/>
              <a:t>SE Tax Reduction (</a:t>
            </a:r>
            <a:r>
              <a:rPr lang="en-US" sz="2400" dirty="0" smtClean="0"/>
              <a:t>13.3</a:t>
            </a:r>
            <a:r>
              <a:rPr lang="en-US" sz="2400" dirty="0"/>
              <a:t>%)		    </a:t>
            </a:r>
            <a:r>
              <a:rPr lang="en-US" sz="2400" dirty="0" smtClean="0"/>
              <a:t>266</a:t>
            </a:r>
            <a:endParaRPr lang="en-US" sz="2400" dirty="0"/>
          </a:p>
          <a:p>
            <a:pPr lvl="1"/>
            <a:r>
              <a:rPr lang="en-US" sz="2400" u="sng" dirty="0"/>
              <a:t>OK Tax Reduction (</a:t>
            </a:r>
            <a:r>
              <a:rPr lang="en-US" sz="2400" u="sng" dirty="0" smtClean="0"/>
              <a:t>5.3%)</a:t>
            </a:r>
            <a:r>
              <a:rPr lang="en-US" sz="2400" u="sng" dirty="0"/>
              <a:t>	    	    </a:t>
            </a:r>
            <a:r>
              <a:rPr lang="en-US" sz="2400" u="sng" dirty="0" smtClean="0"/>
              <a:t>106</a:t>
            </a:r>
            <a:r>
              <a:rPr lang="en-US" sz="2400" dirty="0" smtClean="0"/>
              <a:t>   </a:t>
            </a:r>
            <a:r>
              <a:rPr lang="en-US" sz="2400" dirty="0"/>
              <a:t>	</a:t>
            </a:r>
            <a:r>
              <a:rPr lang="en-US" sz="3200" dirty="0">
                <a:solidFill>
                  <a:schemeClr val="folHlink"/>
                </a:solidFill>
              </a:rPr>
              <a:t>$</a:t>
            </a:r>
            <a:r>
              <a:rPr lang="en-US" sz="3200" dirty="0" smtClean="0">
                <a:solidFill>
                  <a:schemeClr val="folHlink"/>
                </a:solidFill>
              </a:rPr>
              <a:t>1,595</a:t>
            </a:r>
            <a:endParaRPr lang="en-US" sz="3200" dirty="0">
              <a:solidFill>
                <a:schemeClr val="folHlink"/>
              </a:solidFill>
            </a:endParaRPr>
          </a:p>
          <a:p>
            <a:r>
              <a:rPr lang="en-US" sz="3000" dirty="0">
                <a:solidFill>
                  <a:schemeClr val="folHlink"/>
                </a:solidFill>
              </a:rPr>
              <a:t>After tax “actual cost” of contribution	 </a:t>
            </a:r>
            <a:r>
              <a:rPr lang="en-US" sz="2800" dirty="0">
                <a:solidFill>
                  <a:schemeClr val="folHlink"/>
                </a:solidFill>
              </a:rPr>
              <a:t> 	    </a:t>
            </a:r>
            <a:r>
              <a:rPr lang="en-US" dirty="0" smtClean="0">
                <a:solidFill>
                  <a:schemeClr val="folHlink"/>
                </a:solidFill>
              </a:rPr>
              <a:t>$</a:t>
            </a:r>
            <a:r>
              <a:rPr lang="en-US" dirty="0" smtClean="0">
                <a:solidFill>
                  <a:schemeClr val="folHlink"/>
                </a:solidFill>
              </a:rPr>
              <a:t>405</a:t>
            </a:r>
            <a:endParaRPr lang="en-US" dirty="0">
              <a:solidFill>
                <a:schemeClr val="folHlink"/>
              </a:solidFill>
            </a:endParaRPr>
          </a:p>
        </p:txBody>
      </p:sp>
      <p:sp>
        <p:nvSpPr>
          <p:cNvPr id="95236" name="Text Box 4"/>
          <p:cNvSpPr txBox="1">
            <a:spLocks noChangeArrowheads="1"/>
          </p:cNvSpPr>
          <p:nvPr/>
        </p:nvSpPr>
        <p:spPr bwMode="auto">
          <a:xfrm>
            <a:off x="7910286" y="0"/>
            <a:ext cx="1233714" cy="646331"/>
          </a:xfrm>
          <a:prstGeom prst="rect">
            <a:avLst/>
          </a:prstGeom>
          <a:noFill/>
          <a:ln w="9525">
            <a:noFill/>
            <a:miter lim="800000"/>
            <a:headEnd/>
            <a:tailEnd/>
          </a:ln>
          <a:effectLst/>
        </p:spPr>
        <p:txBody>
          <a:bodyPr wrap="square">
            <a:spAutoFit/>
          </a:bodyPr>
          <a:lstStyle/>
          <a:p>
            <a:pPr algn="r" eaLnBrk="1" hangingPunct="1">
              <a:spcBef>
                <a:spcPct val="50000"/>
              </a:spcBef>
            </a:pPr>
            <a:r>
              <a:rPr lang="en-US" dirty="0">
                <a:latin typeface="Tahoma" pitchFamily="34" charset="0"/>
              </a:rPr>
              <a:t>Workbook Page </a:t>
            </a:r>
            <a:r>
              <a:rPr lang="en-US" dirty="0" smtClean="0">
                <a:latin typeface="Tahoma" pitchFamily="34" charset="0"/>
              </a:rPr>
              <a:t>73</a:t>
            </a:r>
            <a:endParaRPr lang="en-US" dirty="0">
              <a:latin typeface="Tahoma" pitchFamily="34" charset="0"/>
            </a:endParaRPr>
          </a:p>
        </p:txBody>
      </p:sp>
    </p:spTree>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5235">
                                            <p:txEl>
                                              <p:pRg st="0" end="0"/>
                                            </p:txEl>
                                          </p:spTgt>
                                        </p:tgtEl>
                                        <p:attrNameLst>
                                          <p:attrName>style.visibility</p:attrName>
                                        </p:attrNameLst>
                                      </p:cBhvr>
                                      <p:to>
                                        <p:strVal val="visible"/>
                                      </p:to>
                                    </p:set>
                                    <p:anim calcmode="lin" valueType="num">
                                      <p:cBhvr additive="base">
                                        <p:cTn id="7" dur="1000" fill="hold"/>
                                        <p:tgtEl>
                                          <p:spTgt spid="95235">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95235">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95235">
                                            <p:txEl>
                                              <p:pRg st="1" end="1"/>
                                            </p:txEl>
                                          </p:spTgt>
                                        </p:tgtEl>
                                        <p:attrNameLst>
                                          <p:attrName>style.visibility</p:attrName>
                                        </p:attrNameLst>
                                      </p:cBhvr>
                                      <p:to>
                                        <p:strVal val="visible"/>
                                      </p:to>
                                    </p:set>
                                    <p:anim calcmode="lin" valueType="num">
                                      <p:cBhvr additive="base">
                                        <p:cTn id="12" dur="1000" fill="hold"/>
                                        <p:tgtEl>
                                          <p:spTgt spid="95235">
                                            <p:txEl>
                                              <p:pRg st="1" end="1"/>
                                            </p:txEl>
                                          </p:spTgt>
                                        </p:tgtEl>
                                        <p:attrNameLst>
                                          <p:attrName>ppt_x</p:attrName>
                                        </p:attrNameLst>
                                      </p:cBhvr>
                                      <p:tavLst>
                                        <p:tav tm="0">
                                          <p:val>
                                            <p:strVal val="#ppt_x"/>
                                          </p:val>
                                        </p:tav>
                                        <p:tav tm="100000">
                                          <p:val>
                                            <p:strVal val="#ppt_x"/>
                                          </p:val>
                                        </p:tav>
                                      </p:tavLst>
                                    </p:anim>
                                    <p:anim calcmode="lin" valueType="num">
                                      <p:cBhvr additive="base">
                                        <p:cTn id="13" dur="1000" fill="hold"/>
                                        <p:tgtEl>
                                          <p:spTgt spid="95235">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grpId="0" nodeType="afterEffect">
                                  <p:stCondLst>
                                    <p:cond delay="0"/>
                                  </p:stCondLst>
                                  <p:childTnLst>
                                    <p:set>
                                      <p:cBhvr>
                                        <p:cTn id="16" dur="1" fill="hold">
                                          <p:stCondLst>
                                            <p:cond delay="0"/>
                                          </p:stCondLst>
                                        </p:cTn>
                                        <p:tgtEl>
                                          <p:spTgt spid="95235">
                                            <p:txEl>
                                              <p:pRg st="2" end="2"/>
                                            </p:txEl>
                                          </p:spTgt>
                                        </p:tgtEl>
                                        <p:attrNameLst>
                                          <p:attrName>style.visibility</p:attrName>
                                        </p:attrNameLst>
                                      </p:cBhvr>
                                      <p:to>
                                        <p:strVal val="visible"/>
                                      </p:to>
                                    </p:set>
                                    <p:anim calcmode="lin" valueType="num">
                                      <p:cBhvr additive="base">
                                        <p:cTn id="17" dur="1000" fill="hold"/>
                                        <p:tgtEl>
                                          <p:spTgt spid="95235">
                                            <p:txEl>
                                              <p:pRg st="2" end="2"/>
                                            </p:txEl>
                                          </p:spTgt>
                                        </p:tgtEl>
                                        <p:attrNameLst>
                                          <p:attrName>ppt_x</p:attrName>
                                        </p:attrNameLst>
                                      </p:cBhvr>
                                      <p:tavLst>
                                        <p:tav tm="0">
                                          <p:val>
                                            <p:strVal val="#ppt_x"/>
                                          </p:val>
                                        </p:tav>
                                        <p:tav tm="100000">
                                          <p:val>
                                            <p:strVal val="#ppt_x"/>
                                          </p:val>
                                        </p:tav>
                                      </p:tavLst>
                                    </p:anim>
                                    <p:anim calcmode="lin" valueType="num">
                                      <p:cBhvr additive="base">
                                        <p:cTn id="18" dur="1000" fill="hold"/>
                                        <p:tgtEl>
                                          <p:spTgt spid="95235">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grpId="0" nodeType="afterEffect">
                                  <p:stCondLst>
                                    <p:cond delay="0"/>
                                  </p:stCondLst>
                                  <p:childTnLst>
                                    <p:set>
                                      <p:cBhvr>
                                        <p:cTn id="21" dur="1" fill="hold">
                                          <p:stCondLst>
                                            <p:cond delay="0"/>
                                          </p:stCondLst>
                                        </p:cTn>
                                        <p:tgtEl>
                                          <p:spTgt spid="95235">
                                            <p:txEl>
                                              <p:pRg st="3" end="3"/>
                                            </p:txEl>
                                          </p:spTgt>
                                        </p:tgtEl>
                                        <p:attrNameLst>
                                          <p:attrName>style.visibility</p:attrName>
                                        </p:attrNameLst>
                                      </p:cBhvr>
                                      <p:to>
                                        <p:strVal val="visible"/>
                                      </p:to>
                                    </p:set>
                                    <p:anim calcmode="lin" valueType="num">
                                      <p:cBhvr additive="base">
                                        <p:cTn id="22" dur="1000" fill="hold"/>
                                        <p:tgtEl>
                                          <p:spTgt spid="95235">
                                            <p:txEl>
                                              <p:pRg st="3" end="3"/>
                                            </p:txEl>
                                          </p:spTgt>
                                        </p:tgtEl>
                                        <p:attrNameLst>
                                          <p:attrName>ppt_x</p:attrName>
                                        </p:attrNameLst>
                                      </p:cBhvr>
                                      <p:tavLst>
                                        <p:tav tm="0">
                                          <p:val>
                                            <p:strVal val="#ppt_x"/>
                                          </p:val>
                                        </p:tav>
                                        <p:tav tm="100000">
                                          <p:val>
                                            <p:strVal val="#ppt_x"/>
                                          </p:val>
                                        </p:tav>
                                      </p:tavLst>
                                    </p:anim>
                                    <p:anim calcmode="lin" valueType="num">
                                      <p:cBhvr additive="base">
                                        <p:cTn id="23" dur="1000" fill="hold"/>
                                        <p:tgtEl>
                                          <p:spTgt spid="95235">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4000"/>
                            </p:stCondLst>
                            <p:childTnLst>
                              <p:par>
                                <p:cTn id="25" presetID="2" presetClass="entr" presetSubtype="4" fill="hold" grpId="0" nodeType="afterEffect">
                                  <p:stCondLst>
                                    <p:cond delay="0"/>
                                  </p:stCondLst>
                                  <p:childTnLst>
                                    <p:set>
                                      <p:cBhvr>
                                        <p:cTn id="26" dur="1" fill="hold">
                                          <p:stCondLst>
                                            <p:cond delay="0"/>
                                          </p:stCondLst>
                                        </p:cTn>
                                        <p:tgtEl>
                                          <p:spTgt spid="95235">
                                            <p:txEl>
                                              <p:pRg st="4" end="4"/>
                                            </p:txEl>
                                          </p:spTgt>
                                        </p:tgtEl>
                                        <p:attrNameLst>
                                          <p:attrName>style.visibility</p:attrName>
                                        </p:attrNameLst>
                                      </p:cBhvr>
                                      <p:to>
                                        <p:strVal val="visible"/>
                                      </p:to>
                                    </p:set>
                                    <p:anim calcmode="lin" valueType="num">
                                      <p:cBhvr additive="base">
                                        <p:cTn id="27" dur="1000" fill="hold"/>
                                        <p:tgtEl>
                                          <p:spTgt spid="95235">
                                            <p:txEl>
                                              <p:pRg st="4" end="4"/>
                                            </p:txEl>
                                          </p:spTgt>
                                        </p:tgtEl>
                                        <p:attrNameLst>
                                          <p:attrName>ppt_x</p:attrName>
                                        </p:attrNameLst>
                                      </p:cBhvr>
                                      <p:tavLst>
                                        <p:tav tm="0">
                                          <p:val>
                                            <p:strVal val="#ppt_x"/>
                                          </p:val>
                                        </p:tav>
                                        <p:tav tm="100000">
                                          <p:val>
                                            <p:strVal val="#ppt_x"/>
                                          </p:val>
                                        </p:tav>
                                      </p:tavLst>
                                    </p:anim>
                                    <p:anim calcmode="lin" valueType="num">
                                      <p:cBhvr additive="base">
                                        <p:cTn id="28" dur="1000" fill="hold"/>
                                        <p:tgtEl>
                                          <p:spTgt spid="95235">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5000"/>
                            </p:stCondLst>
                            <p:childTnLst>
                              <p:par>
                                <p:cTn id="30" presetID="2" presetClass="entr" presetSubtype="4" fill="hold" grpId="0" nodeType="afterEffect">
                                  <p:stCondLst>
                                    <p:cond delay="0"/>
                                  </p:stCondLst>
                                  <p:childTnLst>
                                    <p:set>
                                      <p:cBhvr>
                                        <p:cTn id="31" dur="1" fill="hold">
                                          <p:stCondLst>
                                            <p:cond delay="0"/>
                                          </p:stCondLst>
                                        </p:cTn>
                                        <p:tgtEl>
                                          <p:spTgt spid="95235">
                                            <p:txEl>
                                              <p:pRg st="5" end="5"/>
                                            </p:txEl>
                                          </p:spTgt>
                                        </p:tgtEl>
                                        <p:attrNameLst>
                                          <p:attrName>style.visibility</p:attrName>
                                        </p:attrNameLst>
                                      </p:cBhvr>
                                      <p:to>
                                        <p:strVal val="visible"/>
                                      </p:to>
                                    </p:set>
                                    <p:anim calcmode="lin" valueType="num">
                                      <p:cBhvr additive="base">
                                        <p:cTn id="32" dur="1000" fill="hold"/>
                                        <p:tgtEl>
                                          <p:spTgt spid="95235">
                                            <p:txEl>
                                              <p:pRg st="5" end="5"/>
                                            </p:txEl>
                                          </p:spTgt>
                                        </p:tgtEl>
                                        <p:attrNameLst>
                                          <p:attrName>ppt_x</p:attrName>
                                        </p:attrNameLst>
                                      </p:cBhvr>
                                      <p:tavLst>
                                        <p:tav tm="0">
                                          <p:val>
                                            <p:strVal val="#ppt_x"/>
                                          </p:val>
                                        </p:tav>
                                        <p:tav tm="100000">
                                          <p:val>
                                            <p:strVal val="#ppt_x"/>
                                          </p:val>
                                        </p:tav>
                                      </p:tavLst>
                                    </p:anim>
                                    <p:anim calcmode="lin" valueType="num">
                                      <p:cBhvr additive="base">
                                        <p:cTn id="33" dur="1000" fill="hold"/>
                                        <p:tgtEl>
                                          <p:spTgt spid="95235">
                                            <p:txEl>
                                              <p:pRg st="5" end="5"/>
                                            </p:txEl>
                                          </p:spTgt>
                                        </p:tgtEl>
                                        <p:attrNameLst>
                                          <p:attrName>ppt_y</p:attrName>
                                        </p:attrNameLst>
                                      </p:cBhvr>
                                      <p:tavLst>
                                        <p:tav tm="0">
                                          <p:val>
                                            <p:strVal val="1+#ppt_h/2"/>
                                          </p:val>
                                        </p:tav>
                                        <p:tav tm="100000">
                                          <p:val>
                                            <p:strVal val="#ppt_y"/>
                                          </p:val>
                                        </p:tav>
                                      </p:tavLst>
                                    </p:anim>
                                  </p:childTnLst>
                                </p:cTn>
                              </p:par>
                            </p:childTnLst>
                          </p:cTn>
                        </p:par>
                        <p:par>
                          <p:cTn id="34" fill="hold">
                            <p:stCondLst>
                              <p:cond delay="6000"/>
                            </p:stCondLst>
                            <p:childTnLst>
                              <p:par>
                                <p:cTn id="35" presetID="2" presetClass="entr" presetSubtype="4" fill="hold" grpId="0" nodeType="afterEffect">
                                  <p:stCondLst>
                                    <p:cond delay="0"/>
                                  </p:stCondLst>
                                  <p:childTnLst>
                                    <p:set>
                                      <p:cBhvr>
                                        <p:cTn id="36" dur="1" fill="hold">
                                          <p:stCondLst>
                                            <p:cond delay="0"/>
                                          </p:stCondLst>
                                        </p:cTn>
                                        <p:tgtEl>
                                          <p:spTgt spid="95235">
                                            <p:txEl>
                                              <p:pRg st="6" end="6"/>
                                            </p:txEl>
                                          </p:spTgt>
                                        </p:tgtEl>
                                        <p:attrNameLst>
                                          <p:attrName>style.visibility</p:attrName>
                                        </p:attrNameLst>
                                      </p:cBhvr>
                                      <p:to>
                                        <p:strVal val="visible"/>
                                      </p:to>
                                    </p:set>
                                    <p:anim calcmode="lin" valueType="num">
                                      <p:cBhvr additive="base">
                                        <p:cTn id="37" dur="1000" fill="hold"/>
                                        <p:tgtEl>
                                          <p:spTgt spid="95235">
                                            <p:txEl>
                                              <p:pRg st="6" end="6"/>
                                            </p:txEl>
                                          </p:spTgt>
                                        </p:tgtEl>
                                        <p:attrNameLst>
                                          <p:attrName>ppt_x</p:attrName>
                                        </p:attrNameLst>
                                      </p:cBhvr>
                                      <p:tavLst>
                                        <p:tav tm="0">
                                          <p:val>
                                            <p:strVal val="#ppt_x"/>
                                          </p:val>
                                        </p:tav>
                                        <p:tav tm="100000">
                                          <p:val>
                                            <p:strVal val="#ppt_x"/>
                                          </p:val>
                                        </p:tav>
                                      </p:tavLst>
                                    </p:anim>
                                    <p:anim calcmode="lin" valueType="num">
                                      <p:cBhvr additive="base">
                                        <p:cTn id="38" dur="1000" fill="hold"/>
                                        <p:tgtEl>
                                          <p:spTgt spid="9523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Rot="1" noChangeArrowheads="1"/>
          </p:cNvSpPr>
          <p:nvPr>
            <p:ph type="title"/>
          </p:nvPr>
        </p:nvSpPr>
        <p:spPr/>
        <p:txBody>
          <a:bodyPr/>
          <a:lstStyle/>
          <a:p>
            <a:r>
              <a:rPr lang="en-US" sz="4000" dirty="0"/>
              <a:t>Salary Reduced Retirement Contribution Limits </a:t>
            </a:r>
            <a:r>
              <a:rPr lang="en-US" sz="4000" dirty="0" smtClean="0"/>
              <a:t>(</a:t>
            </a:r>
            <a:r>
              <a:rPr lang="en-US" sz="4000" dirty="0" smtClean="0"/>
              <a:t>2012)</a:t>
            </a:r>
            <a:endParaRPr lang="en-US" sz="4000" dirty="0"/>
          </a:p>
        </p:txBody>
      </p:sp>
      <p:sp>
        <p:nvSpPr>
          <p:cNvPr id="249859" name="Rectangle 3"/>
          <p:cNvSpPr>
            <a:spLocks noGrp="1" noChangeArrowheads="1"/>
          </p:cNvSpPr>
          <p:nvPr>
            <p:ph type="body" idx="1"/>
          </p:nvPr>
        </p:nvSpPr>
        <p:spPr/>
        <p:txBody>
          <a:bodyPr/>
          <a:lstStyle/>
          <a:p>
            <a:pPr>
              <a:buFont typeface="Wingdings" pitchFamily="2" charset="2"/>
              <a:buNone/>
            </a:pPr>
            <a:endParaRPr lang="en-US" dirty="0"/>
          </a:p>
          <a:p>
            <a:r>
              <a:rPr lang="en-US" dirty="0"/>
              <a:t>Cannot exceed salary minus housing allowance</a:t>
            </a:r>
          </a:p>
          <a:p>
            <a:r>
              <a:rPr lang="en-US" dirty="0"/>
              <a:t>General limit is $</a:t>
            </a:r>
            <a:r>
              <a:rPr lang="en-US" dirty="0" smtClean="0"/>
              <a:t>17,000</a:t>
            </a:r>
            <a:endParaRPr lang="en-US" dirty="0"/>
          </a:p>
          <a:p>
            <a:r>
              <a:rPr lang="en-US" dirty="0"/>
              <a:t>Age 50 or over catch up limit is $</a:t>
            </a:r>
            <a:r>
              <a:rPr lang="en-US" dirty="0" smtClean="0"/>
              <a:t>5,500</a:t>
            </a:r>
            <a:endParaRPr lang="en-US" dirty="0"/>
          </a:p>
          <a:p>
            <a:r>
              <a:rPr lang="en-US" dirty="0"/>
              <a:t>15 Year Rule</a:t>
            </a:r>
          </a:p>
          <a:p>
            <a:pPr lvl="1"/>
            <a:r>
              <a:rPr lang="en-US" dirty="0"/>
              <a:t>15 or more years in ministry</a:t>
            </a:r>
          </a:p>
          <a:p>
            <a:pPr lvl="1"/>
            <a:r>
              <a:rPr lang="en-US" dirty="0"/>
              <a:t>Up to an additional $3,000</a:t>
            </a:r>
          </a:p>
          <a:p>
            <a:endParaRPr lang="en-US" dirty="0"/>
          </a:p>
        </p:txBody>
      </p:sp>
      <p:sp>
        <p:nvSpPr>
          <p:cNvPr id="249860" name="Text Box 4"/>
          <p:cNvSpPr txBox="1">
            <a:spLocks noChangeArrowheads="1"/>
          </p:cNvSpPr>
          <p:nvPr/>
        </p:nvSpPr>
        <p:spPr bwMode="auto">
          <a:xfrm>
            <a:off x="7800975" y="0"/>
            <a:ext cx="1343025" cy="641350"/>
          </a:xfrm>
          <a:prstGeom prst="rect">
            <a:avLst/>
          </a:prstGeom>
          <a:noFill/>
          <a:ln w="9525">
            <a:noFill/>
            <a:miter lim="800000"/>
            <a:headEnd/>
            <a:tailEnd/>
          </a:ln>
          <a:effectLst/>
        </p:spPr>
        <p:txBody>
          <a:bodyPr>
            <a:spAutoFit/>
          </a:bodyPr>
          <a:lstStyle/>
          <a:p>
            <a:pPr eaLnBrk="1" hangingPunct="1">
              <a:spcBef>
                <a:spcPct val="50000"/>
              </a:spcBef>
            </a:pPr>
            <a:r>
              <a:rPr lang="en-US" dirty="0">
                <a:latin typeface="Tahoma" pitchFamily="34" charset="0"/>
              </a:rPr>
              <a:t>Workbook Page </a:t>
            </a:r>
            <a:r>
              <a:rPr lang="en-US" dirty="0" smtClean="0">
                <a:latin typeface="Tahoma" pitchFamily="34" charset="0"/>
              </a:rPr>
              <a:t>74</a:t>
            </a:r>
            <a:endParaRPr lang="en-US" dirty="0">
              <a:latin typeface="Tahoma" pitchFamily="34" charset="0"/>
            </a:endParaRPr>
          </a:p>
        </p:txBody>
      </p:sp>
    </p:spTree>
  </p:cSld>
  <p:clrMapOvr>
    <a:masterClrMapping/>
  </p:clrMapOvr>
  <p:transition>
    <p:pull dir="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rrowheads="1"/>
          </p:cNvSpPr>
          <p:nvPr>
            <p:ph type="title"/>
          </p:nvPr>
        </p:nvSpPr>
        <p:spPr/>
        <p:txBody>
          <a:bodyPr/>
          <a:lstStyle/>
          <a:p>
            <a:r>
              <a:rPr lang="en-US"/>
              <a:t>Financial Support Worksheet</a:t>
            </a:r>
          </a:p>
        </p:txBody>
      </p:sp>
      <p:sp>
        <p:nvSpPr>
          <p:cNvPr id="117763" name="Rectangle 3"/>
          <p:cNvSpPr>
            <a:spLocks noGrp="1" noChangeArrowheads="1"/>
          </p:cNvSpPr>
          <p:nvPr>
            <p:ph type="body" idx="1"/>
          </p:nvPr>
        </p:nvSpPr>
        <p:spPr>
          <a:xfrm>
            <a:off x="488950" y="1911350"/>
            <a:ext cx="8143875" cy="4211638"/>
          </a:xfrm>
        </p:spPr>
        <p:txBody>
          <a:bodyPr/>
          <a:lstStyle/>
          <a:p>
            <a:pPr marL="609600" indent="-609600">
              <a:lnSpc>
                <a:spcPct val="170000"/>
              </a:lnSpc>
              <a:buSzTx/>
              <a:buFont typeface="Wingdings" pitchFamily="2" charset="2"/>
              <a:buAutoNum type="alphaUcPeriod"/>
            </a:pPr>
            <a:r>
              <a:rPr lang="en-US" sz="2900" dirty="0"/>
              <a:t>Ministry Related Expenses (not salary)</a:t>
            </a:r>
          </a:p>
          <a:p>
            <a:pPr marL="609600" indent="-609600">
              <a:lnSpc>
                <a:spcPct val="170000"/>
              </a:lnSpc>
              <a:buSzTx/>
              <a:buFont typeface="Wingdings" pitchFamily="2" charset="2"/>
              <a:buAutoNum type="alphaUcPeriod"/>
            </a:pPr>
            <a:r>
              <a:rPr lang="en-US" sz="2900" dirty="0"/>
              <a:t>Employee Benefits (not salary)</a:t>
            </a:r>
          </a:p>
          <a:p>
            <a:pPr marL="609600" indent="-609600">
              <a:lnSpc>
                <a:spcPct val="170000"/>
              </a:lnSpc>
              <a:buSzTx/>
              <a:buFont typeface="Wingdings" pitchFamily="2" charset="2"/>
              <a:buAutoNum type="alphaUcPeriod"/>
            </a:pPr>
            <a:r>
              <a:rPr lang="en-US" sz="2900" dirty="0"/>
              <a:t>Personal Income (salary)</a:t>
            </a:r>
          </a:p>
        </p:txBody>
      </p:sp>
      <p:pic>
        <p:nvPicPr>
          <p:cNvPr id="117764" name="Picture 4" descr="AMG00025"/>
          <p:cNvPicPr>
            <a:picLocks noChangeAspect="1" noChangeArrowheads="1"/>
          </p:cNvPicPr>
          <p:nvPr/>
        </p:nvPicPr>
        <p:blipFill>
          <a:blip r:embed="rId2" cstate="print"/>
          <a:srcRect/>
          <a:stretch>
            <a:fillRect/>
          </a:stretch>
        </p:blipFill>
        <p:spPr bwMode="auto">
          <a:xfrm>
            <a:off x="5864225" y="3925888"/>
            <a:ext cx="2413000" cy="1993900"/>
          </a:xfrm>
          <a:prstGeom prst="rect">
            <a:avLst/>
          </a:prstGeom>
          <a:noFill/>
        </p:spPr>
      </p:pic>
      <p:sp>
        <p:nvSpPr>
          <p:cNvPr id="117765" name="Text Box 5"/>
          <p:cNvSpPr txBox="1">
            <a:spLocks noChangeArrowheads="1"/>
          </p:cNvSpPr>
          <p:nvPr/>
        </p:nvSpPr>
        <p:spPr bwMode="auto">
          <a:xfrm>
            <a:off x="7683500" y="0"/>
            <a:ext cx="1460500" cy="641350"/>
          </a:xfrm>
          <a:prstGeom prst="rect">
            <a:avLst/>
          </a:prstGeom>
          <a:noFill/>
          <a:ln w="9525">
            <a:noFill/>
            <a:miter lim="800000"/>
            <a:headEnd/>
            <a:tailEnd/>
          </a:ln>
          <a:effectLst/>
        </p:spPr>
        <p:txBody>
          <a:bodyPr>
            <a:spAutoFit/>
          </a:bodyPr>
          <a:lstStyle/>
          <a:p>
            <a:pPr eaLnBrk="1" hangingPunct="1">
              <a:spcBef>
                <a:spcPct val="50000"/>
              </a:spcBef>
            </a:pPr>
            <a:r>
              <a:rPr lang="en-US" dirty="0">
                <a:latin typeface="Tahoma" pitchFamily="34" charset="0"/>
              </a:rPr>
              <a:t>Workbook Page </a:t>
            </a:r>
            <a:r>
              <a:rPr lang="en-US" dirty="0" smtClean="0">
                <a:latin typeface="Tahoma" pitchFamily="34" charset="0"/>
              </a:rPr>
              <a:t>75</a:t>
            </a:r>
            <a:endParaRPr lang="en-US" dirty="0">
              <a:latin typeface="Tahoma" pitchFamily="34" charset="0"/>
            </a:endParaRPr>
          </a:p>
        </p:txBody>
      </p:sp>
    </p:spTree>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8" fill="hold" nodeType="afterEffect">
                                  <p:stCondLst>
                                    <p:cond delay="0"/>
                                  </p:stCondLst>
                                  <p:childTnLst>
                                    <p:set>
                                      <p:cBhvr>
                                        <p:cTn id="6" dur="1" fill="hold">
                                          <p:stCondLst>
                                            <p:cond delay="0"/>
                                          </p:stCondLst>
                                        </p:cTn>
                                        <p:tgtEl>
                                          <p:spTgt spid="117764"/>
                                        </p:tgtEl>
                                        <p:attrNameLst>
                                          <p:attrName>style.visibility</p:attrName>
                                        </p:attrNameLst>
                                      </p:cBhvr>
                                      <p:to>
                                        <p:strVal val="visible"/>
                                      </p:to>
                                    </p:set>
                                    <p:anim calcmode="lin" valueType="num">
                                      <p:cBhvr additive="base">
                                        <p:cTn id="7" dur="3000" fill="hold"/>
                                        <p:tgtEl>
                                          <p:spTgt spid="117764"/>
                                        </p:tgtEl>
                                        <p:attrNameLst>
                                          <p:attrName>ppt_x</p:attrName>
                                        </p:attrNameLst>
                                      </p:cBhvr>
                                      <p:tavLst>
                                        <p:tav tm="0">
                                          <p:val>
                                            <p:strVal val="0-#ppt_w/2"/>
                                          </p:val>
                                        </p:tav>
                                        <p:tav tm="100000">
                                          <p:val>
                                            <p:strVal val="#ppt_x"/>
                                          </p:val>
                                        </p:tav>
                                      </p:tavLst>
                                    </p:anim>
                                    <p:anim calcmode="lin" valueType="num">
                                      <p:cBhvr additive="base">
                                        <p:cTn id="8" dur="3000" fill="hold"/>
                                        <p:tgtEl>
                                          <p:spTgt spid="117764"/>
                                        </p:tgtEl>
                                        <p:attrNameLst>
                                          <p:attrName>ppt_y</p:attrName>
                                        </p:attrNameLst>
                                      </p:cBhvr>
                                      <p:tavLst>
                                        <p:tav tm="0">
                                          <p:val>
                                            <p:strVal val="#ppt_y"/>
                                          </p:val>
                                        </p:tav>
                                        <p:tav tm="100000">
                                          <p:val>
                                            <p:strVal val="#ppt_y"/>
                                          </p:val>
                                        </p:tav>
                                      </p:tavLst>
                                    </p:anim>
                                  </p:childTnLst>
                                </p:cTn>
                              </p:par>
                            </p:childTnLst>
                          </p:cTn>
                        </p:par>
                        <p:par>
                          <p:cTn id="9" fill="hold">
                            <p:stCondLst>
                              <p:cond delay="3000"/>
                            </p:stCondLst>
                            <p:childTnLst>
                              <p:par>
                                <p:cTn id="10" presetID="27" presetClass="entr" presetSubtype="0" fill="hold" grpId="0" nodeType="afterEffect">
                                  <p:stCondLst>
                                    <p:cond delay="0"/>
                                  </p:stCondLst>
                                  <p:iterate type="lt">
                                    <p:tmPct val="50000"/>
                                  </p:iterate>
                                  <p:childTnLst>
                                    <p:set>
                                      <p:cBhvr>
                                        <p:cTn id="11" dur="1" fill="hold">
                                          <p:stCondLst>
                                            <p:cond delay="0"/>
                                          </p:stCondLst>
                                        </p:cTn>
                                        <p:tgtEl>
                                          <p:spTgt spid="117763">
                                            <p:txEl>
                                              <p:pRg st="0" end="0"/>
                                            </p:txEl>
                                          </p:spTgt>
                                        </p:tgtEl>
                                        <p:attrNameLst>
                                          <p:attrName>style.visibility</p:attrName>
                                        </p:attrNameLst>
                                      </p:cBhvr>
                                      <p:to>
                                        <p:strVal val="visible"/>
                                      </p:to>
                                    </p:set>
                                    <p:anim calcmode="discrete" valueType="clr">
                                      <p:cBhvr override="childStyle">
                                        <p:cTn id="12" dur="80"/>
                                        <p:tgtEl>
                                          <p:spTgt spid="11776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17763">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117763">
                                            <p:txEl>
                                              <p:pRg st="0" end="0"/>
                                            </p:txEl>
                                          </p:spTgt>
                                        </p:tgtEl>
                                        <p:attrNameLst>
                                          <p:attrName>fill.type</p:attrName>
                                        </p:attrNameLst>
                                      </p:cBhvr>
                                      <p:to>
                                        <p:strVal val="solid"/>
                                      </p:to>
                                    </p:set>
                                  </p:childTnLst>
                                </p:cTn>
                              </p:par>
                            </p:childTnLst>
                          </p:cTn>
                        </p:par>
                        <p:par>
                          <p:cTn id="15" fill="hold">
                            <p:stCondLst>
                              <p:cond delay="4400"/>
                            </p:stCondLst>
                            <p:childTnLst>
                              <p:par>
                                <p:cTn id="16" presetID="27" presetClass="entr" presetSubtype="0" fill="hold" grpId="0" nodeType="afterEffect">
                                  <p:stCondLst>
                                    <p:cond delay="0"/>
                                  </p:stCondLst>
                                  <p:iterate type="lt">
                                    <p:tmPct val="50000"/>
                                  </p:iterate>
                                  <p:childTnLst>
                                    <p:set>
                                      <p:cBhvr>
                                        <p:cTn id="17" dur="1" fill="hold">
                                          <p:stCondLst>
                                            <p:cond delay="0"/>
                                          </p:stCondLst>
                                        </p:cTn>
                                        <p:tgtEl>
                                          <p:spTgt spid="117763">
                                            <p:txEl>
                                              <p:pRg st="1" end="1"/>
                                            </p:txEl>
                                          </p:spTgt>
                                        </p:tgtEl>
                                        <p:attrNameLst>
                                          <p:attrName>style.visibility</p:attrName>
                                        </p:attrNameLst>
                                      </p:cBhvr>
                                      <p:to>
                                        <p:strVal val="visible"/>
                                      </p:to>
                                    </p:set>
                                    <p:anim calcmode="discrete" valueType="clr">
                                      <p:cBhvr override="childStyle">
                                        <p:cTn id="18" dur="80"/>
                                        <p:tgtEl>
                                          <p:spTgt spid="117763">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117763">
                                            <p:txEl>
                                              <p:pRg st="1" end="1"/>
                                            </p:txEl>
                                          </p:spTgt>
                                        </p:tgtEl>
                                        <p:attrNameLst>
                                          <p:attrName>fillcolor</p:attrName>
                                        </p:attrNameLst>
                                      </p:cBhvr>
                                      <p:tavLst>
                                        <p:tav tm="0">
                                          <p:val>
                                            <p:clrVal>
                                              <a:schemeClr val="accent2"/>
                                            </p:clrVal>
                                          </p:val>
                                        </p:tav>
                                        <p:tav tm="50000">
                                          <p:val>
                                            <p:clrVal>
                                              <a:schemeClr val="hlink"/>
                                            </p:clrVal>
                                          </p:val>
                                        </p:tav>
                                      </p:tavLst>
                                    </p:anim>
                                    <p:set>
                                      <p:cBhvr>
                                        <p:cTn id="20" dur="80"/>
                                        <p:tgtEl>
                                          <p:spTgt spid="117763">
                                            <p:txEl>
                                              <p:pRg st="1" end="1"/>
                                            </p:txEl>
                                          </p:spTgt>
                                        </p:tgtEl>
                                        <p:attrNameLst>
                                          <p:attrName>fill.type</p:attrName>
                                        </p:attrNameLst>
                                      </p:cBhvr>
                                      <p:to>
                                        <p:strVal val="solid"/>
                                      </p:to>
                                    </p:set>
                                  </p:childTnLst>
                                </p:cTn>
                              </p:par>
                            </p:childTnLst>
                          </p:cTn>
                        </p:par>
                        <p:par>
                          <p:cTn id="21" fill="hold">
                            <p:stCondLst>
                              <p:cond delay="5520"/>
                            </p:stCondLst>
                            <p:childTnLst>
                              <p:par>
                                <p:cTn id="22" presetID="27" presetClass="entr" presetSubtype="0" fill="hold" grpId="0" nodeType="afterEffect">
                                  <p:stCondLst>
                                    <p:cond delay="0"/>
                                  </p:stCondLst>
                                  <p:iterate type="lt">
                                    <p:tmPct val="50000"/>
                                  </p:iterate>
                                  <p:childTnLst>
                                    <p:set>
                                      <p:cBhvr>
                                        <p:cTn id="23" dur="1" fill="hold">
                                          <p:stCondLst>
                                            <p:cond delay="0"/>
                                          </p:stCondLst>
                                        </p:cTn>
                                        <p:tgtEl>
                                          <p:spTgt spid="117763">
                                            <p:txEl>
                                              <p:pRg st="2" end="2"/>
                                            </p:txEl>
                                          </p:spTgt>
                                        </p:tgtEl>
                                        <p:attrNameLst>
                                          <p:attrName>style.visibility</p:attrName>
                                        </p:attrNameLst>
                                      </p:cBhvr>
                                      <p:to>
                                        <p:strVal val="visible"/>
                                      </p:to>
                                    </p:set>
                                    <p:anim calcmode="discrete" valueType="clr">
                                      <p:cBhvr override="childStyle">
                                        <p:cTn id="24" dur="80"/>
                                        <p:tgtEl>
                                          <p:spTgt spid="117763">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117763">
                                            <p:txEl>
                                              <p:pRg st="2" end="2"/>
                                            </p:txEl>
                                          </p:spTgt>
                                        </p:tgtEl>
                                        <p:attrNameLst>
                                          <p:attrName>fillcolor</p:attrName>
                                        </p:attrNameLst>
                                      </p:cBhvr>
                                      <p:tavLst>
                                        <p:tav tm="0">
                                          <p:val>
                                            <p:clrVal>
                                              <a:schemeClr val="accent2"/>
                                            </p:clrVal>
                                          </p:val>
                                        </p:tav>
                                        <p:tav tm="50000">
                                          <p:val>
                                            <p:clrVal>
                                              <a:schemeClr val="hlink"/>
                                            </p:clrVal>
                                          </p:val>
                                        </p:tav>
                                      </p:tavLst>
                                    </p:anim>
                                    <p:set>
                                      <p:cBhvr>
                                        <p:cTn id="26" dur="80"/>
                                        <p:tgtEl>
                                          <p:spTgt spid="117763">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3"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8" name="Rectangle 6"/>
          <p:cNvSpPr>
            <a:spLocks noGrp="1" noRot="1" noChangeArrowheads="1"/>
          </p:cNvSpPr>
          <p:nvPr>
            <p:ph type="title"/>
          </p:nvPr>
        </p:nvSpPr>
        <p:spPr/>
        <p:txBody>
          <a:bodyPr/>
          <a:lstStyle/>
          <a:p>
            <a:endParaRPr lang="en-US"/>
          </a:p>
        </p:txBody>
      </p:sp>
      <p:graphicFrame>
        <p:nvGraphicFramePr>
          <p:cNvPr id="202757" name="Object 5"/>
          <p:cNvGraphicFramePr>
            <a:graphicFrameLocks noChangeAspect="1"/>
          </p:cNvGraphicFramePr>
          <p:nvPr>
            <p:ph idx="1"/>
          </p:nvPr>
        </p:nvGraphicFramePr>
        <p:xfrm>
          <a:off x="646113" y="-1509713"/>
          <a:ext cx="7450137" cy="9637713"/>
        </p:xfrm>
        <a:graphic>
          <a:graphicData uri="http://schemas.openxmlformats.org/presentationml/2006/ole">
            <p:oleObj spid="_x0000_s202757" name="Acrobat Document" r:id="rId3" imgW="5830114" imgH="7542857" progId="AcroExch.Document.7">
              <p:embed/>
            </p:oleObj>
          </a:graphicData>
        </a:graphic>
      </p:graphicFrame>
      <p:sp>
        <p:nvSpPr>
          <p:cNvPr id="202760" name="Text Box 8"/>
          <p:cNvSpPr txBox="1">
            <a:spLocks noChangeArrowheads="1"/>
          </p:cNvSpPr>
          <p:nvPr/>
        </p:nvSpPr>
        <p:spPr bwMode="auto">
          <a:xfrm>
            <a:off x="8191500" y="0"/>
            <a:ext cx="952500" cy="641350"/>
          </a:xfrm>
          <a:prstGeom prst="rect">
            <a:avLst/>
          </a:prstGeom>
          <a:noFill/>
          <a:ln w="9525">
            <a:noFill/>
            <a:miter lim="800000"/>
            <a:headEnd/>
            <a:tailEnd/>
          </a:ln>
          <a:effectLst/>
        </p:spPr>
        <p:txBody>
          <a:bodyPr>
            <a:spAutoFit/>
          </a:bodyPr>
          <a:lstStyle/>
          <a:p>
            <a:pPr eaLnBrk="1" hangingPunct="1">
              <a:spcBef>
                <a:spcPct val="50000"/>
              </a:spcBef>
            </a:pPr>
            <a:r>
              <a:rPr lang="en-US" dirty="0" err="1">
                <a:latin typeface="Tahoma" pitchFamily="34" charset="0"/>
              </a:rPr>
              <a:t>Wkbk</a:t>
            </a:r>
            <a:r>
              <a:rPr lang="en-US" dirty="0">
                <a:latin typeface="Tahoma" pitchFamily="34" charset="0"/>
              </a:rPr>
              <a:t/>
            </a:r>
            <a:br>
              <a:rPr lang="en-US" dirty="0">
                <a:latin typeface="Tahoma" pitchFamily="34" charset="0"/>
              </a:rPr>
            </a:br>
            <a:r>
              <a:rPr lang="en-US" dirty="0">
                <a:latin typeface="Tahoma" pitchFamily="34" charset="0"/>
              </a:rPr>
              <a:t>Pg </a:t>
            </a:r>
            <a:r>
              <a:rPr lang="en-US" dirty="0" smtClean="0">
                <a:latin typeface="Tahoma" pitchFamily="34" charset="0"/>
              </a:rPr>
              <a:t>75</a:t>
            </a:r>
            <a:endParaRPr lang="en-US" dirty="0">
              <a:latin typeface="Tahoma" pitchFamily="34" charset="0"/>
            </a:endParaRPr>
          </a:p>
        </p:txBody>
      </p:sp>
    </p:spTree>
  </p:cSld>
  <p:clrMapOvr>
    <a:masterClrMapping/>
  </p:clrMapOvr>
  <p:transition spd="med">
    <p:pull dir="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ChangeArrowheads="1"/>
          </p:cNvSpPr>
          <p:nvPr>
            <p:ph type="ctrTitle"/>
          </p:nvPr>
        </p:nvSpPr>
        <p:spPr/>
        <p:txBody>
          <a:bodyPr/>
          <a:lstStyle/>
          <a:p>
            <a:r>
              <a:rPr lang="en-US"/>
              <a:t>Section VI</a:t>
            </a:r>
          </a:p>
        </p:txBody>
      </p:sp>
      <p:sp>
        <p:nvSpPr>
          <p:cNvPr id="264195" name="Rectangle 3"/>
          <p:cNvSpPr>
            <a:spLocks noGrp="1" noChangeArrowheads="1"/>
          </p:cNvSpPr>
          <p:nvPr>
            <p:ph type="subTitle" idx="1"/>
          </p:nvPr>
        </p:nvSpPr>
        <p:spPr/>
        <p:txBody>
          <a:bodyPr/>
          <a:lstStyle/>
          <a:p>
            <a:r>
              <a:rPr lang="en-US" sz="4400"/>
              <a:t>Employee Business Expenses</a:t>
            </a:r>
          </a:p>
        </p:txBody>
      </p:sp>
      <p:sp>
        <p:nvSpPr>
          <p:cNvPr id="264196" name="Text Box 4"/>
          <p:cNvSpPr txBox="1">
            <a:spLocks noChangeArrowheads="1"/>
          </p:cNvSpPr>
          <p:nvPr/>
        </p:nvSpPr>
        <p:spPr bwMode="auto">
          <a:xfrm>
            <a:off x="7800975" y="0"/>
            <a:ext cx="1343025" cy="641350"/>
          </a:xfrm>
          <a:prstGeom prst="rect">
            <a:avLst/>
          </a:prstGeom>
          <a:noFill/>
          <a:ln w="9525">
            <a:noFill/>
            <a:miter lim="800000"/>
            <a:headEnd/>
            <a:tailEnd/>
          </a:ln>
          <a:effectLst/>
        </p:spPr>
        <p:txBody>
          <a:bodyPr>
            <a:spAutoFit/>
          </a:bodyPr>
          <a:lstStyle/>
          <a:p>
            <a:pPr eaLnBrk="1" hangingPunct="1">
              <a:spcBef>
                <a:spcPct val="50000"/>
              </a:spcBef>
            </a:pPr>
            <a:r>
              <a:rPr lang="en-US" dirty="0">
                <a:latin typeface="Tahoma" pitchFamily="34" charset="0"/>
              </a:rPr>
              <a:t>Workbook Page </a:t>
            </a:r>
            <a:r>
              <a:rPr lang="en-US" dirty="0" smtClean="0">
                <a:latin typeface="Tahoma" pitchFamily="34" charset="0"/>
              </a:rPr>
              <a:t>76</a:t>
            </a:r>
            <a:endParaRPr lang="en-US" dirty="0">
              <a:latin typeface="Tahoma" pitchFamily="34" charset="0"/>
            </a:endParaRPr>
          </a:p>
        </p:txBody>
      </p:sp>
    </p:spTree>
  </p:cSld>
  <p:clrMapOvr>
    <a:masterClrMapping/>
  </p:clrMapOvr>
  <p:transition>
    <p:pull dir="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2"/>
          <p:cNvSpPr>
            <a:spLocks noGrp="1" noRot="1" noChangeArrowheads="1"/>
          </p:cNvSpPr>
          <p:nvPr>
            <p:ph type="title"/>
          </p:nvPr>
        </p:nvSpPr>
        <p:spPr/>
        <p:txBody>
          <a:bodyPr/>
          <a:lstStyle/>
          <a:p>
            <a:r>
              <a:rPr lang="en-US" sz="4000"/>
              <a:t>Unreimbursed Business/ Professional Expenses</a:t>
            </a:r>
          </a:p>
        </p:txBody>
      </p:sp>
      <p:sp>
        <p:nvSpPr>
          <p:cNvPr id="315395" name="Rectangle 3"/>
          <p:cNvSpPr>
            <a:spLocks noGrp="1" noChangeArrowheads="1"/>
          </p:cNvSpPr>
          <p:nvPr>
            <p:ph type="body" idx="1"/>
          </p:nvPr>
        </p:nvSpPr>
        <p:spPr>
          <a:xfrm>
            <a:off x="457200" y="1785938"/>
            <a:ext cx="8229600" cy="4525962"/>
          </a:xfrm>
        </p:spPr>
        <p:txBody>
          <a:bodyPr/>
          <a:lstStyle/>
          <a:p>
            <a:r>
              <a:rPr lang="en-US"/>
              <a:t>Must use Schedule A for unreimbursed professional expenses.</a:t>
            </a:r>
          </a:p>
          <a:p>
            <a:r>
              <a:rPr lang="en-US"/>
              <a:t>Only 50% of unreimbursed business related meals &amp; entertainment expenses are deductible.</a:t>
            </a:r>
          </a:p>
          <a:p>
            <a:r>
              <a:rPr lang="en-US"/>
              <a:t>Only unreimbursed professional expenses above 2% of AGI are deductible.</a:t>
            </a:r>
          </a:p>
          <a:p>
            <a:r>
              <a:rPr lang="en-US"/>
              <a:t>Unreimbursed professional expenses are limited to the percent of taxable salary.</a:t>
            </a:r>
          </a:p>
        </p:txBody>
      </p:sp>
      <p:sp>
        <p:nvSpPr>
          <p:cNvPr id="6" name="Text Box 5"/>
          <p:cNvSpPr txBox="1">
            <a:spLocks noChangeArrowheads="1"/>
          </p:cNvSpPr>
          <p:nvPr/>
        </p:nvSpPr>
        <p:spPr bwMode="auto">
          <a:xfrm>
            <a:off x="7683500" y="0"/>
            <a:ext cx="1460500" cy="641350"/>
          </a:xfrm>
          <a:prstGeom prst="rect">
            <a:avLst/>
          </a:prstGeom>
          <a:noFill/>
          <a:ln w="9525">
            <a:noFill/>
            <a:miter lim="800000"/>
            <a:headEnd/>
            <a:tailEnd/>
          </a:ln>
          <a:effectLst/>
        </p:spPr>
        <p:txBody>
          <a:bodyPr>
            <a:spAutoFit/>
          </a:bodyPr>
          <a:lstStyle/>
          <a:p>
            <a:pPr eaLnBrk="1" hangingPunct="1">
              <a:spcBef>
                <a:spcPct val="50000"/>
              </a:spcBef>
            </a:pPr>
            <a:r>
              <a:rPr lang="en-US" dirty="0">
                <a:latin typeface="Tahoma" pitchFamily="34" charset="0"/>
              </a:rPr>
              <a:t>Workbook Page </a:t>
            </a:r>
            <a:r>
              <a:rPr lang="en-US" dirty="0" smtClean="0">
                <a:latin typeface="Tahoma" pitchFamily="34" charset="0"/>
              </a:rPr>
              <a:t>76</a:t>
            </a:r>
            <a:endParaRPr lang="en-US" dirty="0">
              <a:latin typeface="Tahoma" pitchFamily="34" charset="0"/>
            </a:endParaRPr>
          </a:p>
        </p:txBody>
      </p:sp>
    </p:spTree>
  </p:cSld>
  <p:clrMapOvr>
    <a:masterClrMapping/>
  </p:clrMapOvr>
  <p:transition>
    <p:pull dir="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rrowheads="1"/>
          </p:cNvSpPr>
          <p:nvPr>
            <p:ph type="title"/>
          </p:nvPr>
        </p:nvSpPr>
        <p:spPr>
          <a:xfrm>
            <a:off x="457200" y="274638"/>
            <a:ext cx="8229600" cy="736600"/>
          </a:xfrm>
        </p:spPr>
        <p:txBody>
          <a:bodyPr/>
          <a:lstStyle/>
          <a:p>
            <a:r>
              <a:rPr lang="en-US"/>
              <a:t>Employee Business Expenses</a:t>
            </a:r>
          </a:p>
        </p:txBody>
      </p:sp>
      <p:sp>
        <p:nvSpPr>
          <p:cNvPr id="74755" name="Rectangle 3"/>
          <p:cNvSpPr>
            <a:spLocks noGrp="1" noChangeArrowheads="1"/>
          </p:cNvSpPr>
          <p:nvPr>
            <p:ph type="body" idx="1"/>
          </p:nvPr>
        </p:nvSpPr>
        <p:spPr>
          <a:xfrm>
            <a:off x="457200" y="1319213"/>
            <a:ext cx="8229600" cy="5106987"/>
          </a:xfrm>
        </p:spPr>
        <p:txBody>
          <a:bodyPr/>
          <a:lstStyle/>
          <a:p>
            <a:pPr marL="609600" indent="-609600"/>
            <a:r>
              <a:rPr lang="en-US" dirty="0" err="1"/>
              <a:t>Dalan</a:t>
            </a:r>
            <a:r>
              <a:rPr lang="en-US" dirty="0"/>
              <a:t> Ruling</a:t>
            </a:r>
          </a:p>
          <a:p>
            <a:pPr marL="609600" indent="-609600"/>
            <a:r>
              <a:rPr lang="en-US" dirty="0"/>
              <a:t>Accountable Plans – Not taxable</a:t>
            </a:r>
          </a:p>
          <a:p>
            <a:pPr marL="990600" lvl="1" indent="-533400">
              <a:lnSpc>
                <a:spcPct val="90000"/>
              </a:lnSpc>
              <a:buFont typeface="Wingdings" pitchFamily="2" charset="2"/>
              <a:buAutoNum type="arabicPeriod"/>
            </a:pPr>
            <a:r>
              <a:rPr lang="en-US" dirty="0">
                <a:solidFill>
                  <a:schemeClr val="folHlink"/>
                </a:solidFill>
              </a:rPr>
              <a:t>Business connection</a:t>
            </a:r>
          </a:p>
          <a:p>
            <a:pPr marL="990600" lvl="1" indent="-533400">
              <a:lnSpc>
                <a:spcPct val="90000"/>
              </a:lnSpc>
              <a:buFont typeface="Wingdings" pitchFamily="2" charset="2"/>
              <a:buAutoNum type="arabicPeriod"/>
            </a:pPr>
            <a:r>
              <a:rPr lang="en-US" dirty="0">
                <a:solidFill>
                  <a:schemeClr val="folHlink"/>
                </a:solidFill>
              </a:rPr>
              <a:t>Substantiation</a:t>
            </a:r>
          </a:p>
          <a:p>
            <a:pPr marL="990600" lvl="1" indent="-533400">
              <a:lnSpc>
                <a:spcPct val="90000"/>
              </a:lnSpc>
              <a:buFont typeface="Wingdings" pitchFamily="2" charset="2"/>
              <a:buAutoNum type="arabicPeriod"/>
            </a:pPr>
            <a:r>
              <a:rPr lang="en-US" dirty="0">
                <a:solidFill>
                  <a:schemeClr val="folHlink"/>
                </a:solidFill>
              </a:rPr>
              <a:t>Return of excess amounts</a:t>
            </a:r>
          </a:p>
          <a:p>
            <a:pPr marL="990600" lvl="1" indent="-533400">
              <a:lnSpc>
                <a:spcPct val="90000"/>
              </a:lnSpc>
              <a:buFont typeface="Wingdings" pitchFamily="2" charset="2"/>
              <a:buAutoNum type="arabicPeriod"/>
            </a:pPr>
            <a:r>
              <a:rPr lang="en-US" dirty="0">
                <a:solidFill>
                  <a:schemeClr val="folHlink"/>
                </a:solidFill>
              </a:rPr>
              <a:t>Not through salary reduction</a:t>
            </a:r>
          </a:p>
          <a:p>
            <a:pPr marL="609600" indent="-609600"/>
            <a:r>
              <a:rPr lang="en-US" dirty="0"/>
              <a:t>Non-accountable Plans – Taxable </a:t>
            </a:r>
          </a:p>
          <a:p>
            <a:pPr marL="990600" lvl="1" indent="-533400">
              <a:lnSpc>
                <a:spcPct val="90000"/>
              </a:lnSpc>
            </a:pPr>
            <a:r>
              <a:rPr lang="en-US" dirty="0">
                <a:solidFill>
                  <a:schemeClr val="folHlink"/>
                </a:solidFill>
              </a:rPr>
              <a:t>Reported as salary on W-2</a:t>
            </a:r>
          </a:p>
          <a:p>
            <a:pPr marL="990600" lvl="1" indent="-533400">
              <a:lnSpc>
                <a:spcPct val="90000"/>
              </a:lnSpc>
            </a:pPr>
            <a:r>
              <a:rPr lang="en-US" dirty="0">
                <a:solidFill>
                  <a:schemeClr val="folHlink"/>
                </a:solidFill>
              </a:rPr>
              <a:t>50% limitation on meals &amp; entertainment</a:t>
            </a:r>
          </a:p>
        </p:txBody>
      </p:sp>
      <p:sp>
        <p:nvSpPr>
          <p:cNvPr id="74756" name="Text Box 4"/>
          <p:cNvSpPr txBox="1">
            <a:spLocks noChangeArrowheads="1"/>
          </p:cNvSpPr>
          <p:nvPr/>
        </p:nvSpPr>
        <p:spPr bwMode="auto">
          <a:xfrm>
            <a:off x="6763657" y="0"/>
            <a:ext cx="2380343" cy="369332"/>
          </a:xfrm>
          <a:prstGeom prst="rect">
            <a:avLst/>
          </a:prstGeom>
          <a:noFill/>
          <a:ln w="9525">
            <a:noFill/>
            <a:miter lim="800000"/>
            <a:headEnd/>
            <a:tailEnd/>
          </a:ln>
          <a:effectLst/>
        </p:spPr>
        <p:txBody>
          <a:bodyPr wrap="square">
            <a:spAutoFit/>
          </a:bodyPr>
          <a:lstStyle/>
          <a:p>
            <a:pPr algn="r" eaLnBrk="1" hangingPunct="1">
              <a:spcBef>
                <a:spcPct val="50000"/>
              </a:spcBef>
            </a:pPr>
            <a:r>
              <a:rPr lang="en-US" dirty="0" err="1" smtClean="0">
                <a:latin typeface="Tahoma" pitchFamily="34" charset="0"/>
              </a:rPr>
              <a:t>Wkbk</a:t>
            </a:r>
            <a:r>
              <a:rPr lang="en-US" dirty="0" smtClean="0">
                <a:latin typeface="Tahoma" pitchFamily="34" charset="0"/>
              </a:rPr>
              <a:t> Pgs </a:t>
            </a:r>
            <a:r>
              <a:rPr lang="en-US" dirty="0" smtClean="0">
                <a:latin typeface="Tahoma" pitchFamily="34" charset="0"/>
              </a:rPr>
              <a:t>76-78</a:t>
            </a:r>
            <a:endParaRPr lang="en-US" dirty="0">
              <a:latin typeface="Tahoma" pitchFamily="34" charset="0"/>
            </a:endParaRPr>
          </a:p>
        </p:txBody>
      </p:sp>
    </p:spTree>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4755">
                                            <p:txEl>
                                              <p:pRg st="0" end="0"/>
                                            </p:txEl>
                                          </p:spTgt>
                                        </p:tgtEl>
                                        <p:attrNameLst>
                                          <p:attrName>style.visibility</p:attrName>
                                        </p:attrNameLst>
                                      </p:cBhvr>
                                      <p:to>
                                        <p:strVal val="visible"/>
                                      </p:to>
                                    </p:set>
                                    <p:anim calcmode="lin" valueType="num">
                                      <p:cBhvr additive="base">
                                        <p:cTn id="7" dur="1000" fill="hold"/>
                                        <p:tgtEl>
                                          <p:spTgt spid="74755">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7475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4755">
                                            <p:txEl>
                                              <p:pRg st="1" end="1"/>
                                            </p:txEl>
                                          </p:spTgt>
                                        </p:tgtEl>
                                        <p:attrNameLst>
                                          <p:attrName>style.visibility</p:attrName>
                                        </p:attrNameLst>
                                      </p:cBhvr>
                                      <p:to>
                                        <p:strVal val="visible"/>
                                      </p:to>
                                    </p:set>
                                    <p:anim calcmode="lin" valueType="num">
                                      <p:cBhvr additive="base">
                                        <p:cTn id="11" dur="1000" fill="hold"/>
                                        <p:tgtEl>
                                          <p:spTgt spid="74755">
                                            <p:txEl>
                                              <p:pRg st="1" end="1"/>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7475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4755">
                                            <p:txEl>
                                              <p:pRg st="2" end="2"/>
                                            </p:txEl>
                                          </p:spTgt>
                                        </p:tgtEl>
                                        <p:attrNameLst>
                                          <p:attrName>style.visibility</p:attrName>
                                        </p:attrNameLst>
                                      </p:cBhvr>
                                      <p:to>
                                        <p:strVal val="visible"/>
                                      </p:to>
                                    </p:set>
                                    <p:anim calcmode="lin" valueType="num">
                                      <p:cBhvr additive="base">
                                        <p:cTn id="15" dur="1000" fill="hold"/>
                                        <p:tgtEl>
                                          <p:spTgt spid="74755">
                                            <p:txEl>
                                              <p:pRg st="2" end="2"/>
                                            </p:txEl>
                                          </p:spTgt>
                                        </p:tgtEl>
                                        <p:attrNameLst>
                                          <p:attrName>ppt_x</p:attrName>
                                        </p:attrNameLst>
                                      </p:cBhvr>
                                      <p:tavLst>
                                        <p:tav tm="0">
                                          <p:val>
                                            <p:strVal val="#ppt_x"/>
                                          </p:val>
                                        </p:tav>
                                        <p:tav tm="100000">
                                          <p:val>
                                            <p:strVal val="#ppt_x"/>
                                          </p:val>
                                        </p:tav>
                                      </p:tavLst>
                                    </p:anim>
                                    <p:anim calcmode="lin" valueType="num">
                                      <p:cBhvr additive="base">
                                        <p:cTn id="16" dur="1000" fill="hold"/>
                                        <p:tgtEl>
                                          <p:spTgt spid="74755">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4755">
                                            <p:txEl>
                                              <p:pRg st="3" end="3"/>
                                            </p:txEl>
                                          </p:spTgt>
                                        </p:tgtEl>
                                        <p:attrNameLst>
                                          <p:attrName>style.visibility</p:attrName>
                                        </p:attrNameLst>
                                      </p:cBhvr>
                                      <p:to>
                                        <p:strVal val="visible"/>
                                      </p:to>
                                    </p:set>
                                    <p:anim calcmode="lin" valueType="num">
                                      <p:cBhvr additive="base">
                                        <p:cTn id="19" dur="1000" fill="hold"/>
                                        <p:tgtEl>
                                          <p:spTgt spid="74755">
                                            <p:txEl>
                                              <p:pRg st="3" end="3"/>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74755">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4755">
                                            <p:txEl>
                                              <p:pRg st="4" end="4"/>
                                            </p:txEl>
                                          </p:spTgt>
                                        </p:tgtEl>
                                        <p:attrNameLst>
                                          <p:attrName>style.visibility</p:attrName>
                                        </p:attrNameLst>
                                      </p:cBhvr>
                                      <p:to>
                                        <p:strVal val="visible"/>
                                      </p:to>
                                    </p:set>
                                    <p:anim calcmode="lin" valueType="num">
                                      <p:cBhvr additive="base">
                                        <p:cTn id="23" dur="1000" fill="hold"/>
                                        <p:tgtEl>
                                          <p:spTgt spid="74755">
                                            <p:txEl>
                                              <p:pRg st="4" end="4"/>
                                            </p:txEl>
                                          </p:spTgt>
                                        </p:tgtEl>
                                        <p:attrNameLst>
                                          <p:attrName>ppt_x</p:attrName>
                                        </p:attrNameLst>
                                      </p:cBhvr>
                                      <p:tavLst>
                                        <p:tav tm="0">
                                          <p:val>
                                            <p:strVal val="#ppt_x"/>
                                          </p:val>
                                        </p:tav>
                                        <p:tav tm="100000">
                                          <p:val>
                                            <p:strVal val="#ppt_x"/>
                                          </p:val>
                                        </p:tav>
                                      </p:tavLst>
                                    </p:anim>
                                    <p:anim calcmode="lin" valueType="num">
                                      <p:cBhvr additive="base">
                                        <p:cTn id="24" dur="1000" fill="hold"/>
                                        <p:tgtEl>
                                          <p:spTgt spid="74755">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4755">
                                            <p:txEl>
                                              <p:pRg st="5" end="5"/>
                                            </p:txEl>
                                          </p:spTgt>
                                        </p:tgtEl>
                                        <p:attrNameLst>
                                          <p:attrName>style.visibility</p:attrName>
                                        </p:attrNameLst>
                                      </p:cBhvr>
                                      <p:to>
                                        <p:strVal val="visible"/>
                                      </p:to>
                                    </p:set>
                                    <p:anim calcmode="lin" valueType="num">
                                      <p:cBhvr additive="base">
                                        <p:cTn id="27" dur="1000" fill="hold"/>
                                        <p:tgtEl>
                                          <p:spTgt spid="74755">
                                            <p:txEl>
                                              <p:pRg st="5" end="5"/>
                                            </p:txEl>
                                          </p:spTgt>
                                        </p:tgtEl>
                                        <p:attrNameLst>
                                          <p:attrName>ppt_x</p:attrName>
                                        </p:attrNameLst>
                                      </p:cBhvr>
                                      <p:tavLst>
                                        <p:tav tm="0">
                                          <p:val>
                                            <p:strVal val="#ppt_x"/>
                                          </p:val>
                                        </p:tav>
                                        <p:tav tm="100000">
                                          <p:val>
                                            <p:strVal val="#ppt_x"/>
                                          </p:val>
                                        </p:tav>
                                      </p:tavLst>
                                    </p:anim>
                                    <p:anim calcmode="lin" valueType="num">
                                      <p:cBhvr additive="base">
                                        <p:cTn id="28" dur="1000" fill="hold"/>
                                        <p:tgtEl>
                                          <p:spTgt spid="74755">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74755">
                                            <p:txEl>
                                              <p:pRg st="6" end="6"/>
                                            </p:txEl>
                                          </p:spTgt>
                                        </p:tgtEl>
                                        <p:attrNameLst>
                                          <p:attrName>style.visibility</p:attrName>
                                        </p:attrNameLst>
                                      </p:cBhvr>
                                      <p:to>
                                        <p:strVal val="visible"/>
                                      </p:to>
                                    </p:set>
                                    <p:anim calcmode="lin" valueType="num">
                                      <p:cBhvr additive="base">
                                        <p:cTn id="31" dur="1000" fill="hold"/>
                                        <p:tgtEl>
                                          <p:spTgt spid="74755">
                                            <p:txEl>
                                              <p:pRg st="6" end="6"/>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74755">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74755">
                                            <p:txEl>
                                              <p:pRg st="7" end="7"/>
                                            </p:txEl>
                                          </p:spTgt>
                                        </p:tgtEl>
                                        <p:attrNameLst>
                                          <p:attrName>style.visibility</p:attrName>
                                        </p:attrNameLst>
                                      </p:cBhvr>
                                      <p:to>
                                        <p:strVal val="visible"/>
                                      </p:to>
                                    </p:set>
                                    <p:anim calcmode="lin" valueType="num">
                                      <p:cBhvr additive="base">
                                        <p:cTn id="35" dur="1000" fill="hold"/>
                                        <p:tgtEl>
                                          <p:spTgt spid="74755">
                                            <p:txEl>
                                              <p:pRg st="7" end="7"/>
                                            </p:txEl>
                                          </p:spTgt>
                                        </p:tgtEl>
                                        <p:attrNameLst>
                                          <p:attrName>ppt_x</p:attrName>
                                        </p:attrNameLst>
                                      </p:cBhvr>
                                      <p:tavLst>
                                        <p:tav tm="0">
                                          <p:val>
                                            <p:strVal val="#ppt_x"/>
                                          </p:val>
                                        </p:tav>
                                        <p:tav tm="100000">
                                          <p:val>
                                            <p:strVal val="#ppt_x"/>
                                          </p:val>
                                        </p:tav>
                                      </p:tavLst>
                                    </p:anim>
                                    <p:anim calcmode="lin" valueType="num">
                                      <p:cBhvr additive="base">
                                        <p:cTn id="36" dur="1000" fill="hold"/>
                                        <p:tgtEl>
                                          <p:spTgt spid="74755">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74755">
                                            <p:txEl>
                                              <p:pRg st="8" end="8"/>
                                            </p:txEl>
                                          </p:spTgt>
                                        </p:tgtEl>
                                        <p:attrNameLst>
                                          <p:attrName>style.visibility</p:attrName>
                                        </p:attrNameLst>
                                      </p:cBhvr>
                                      <p:to>
                                        <p:strVal val="visible"/>
                                      </p:to>
                                    </p:set>
                                    <p:anim calcmode="lin" valueType="num">
                                      <p:cBhvr additive="base">
                                        <p:cTn id="39" dur="1000" fill="hold"/>
                                        <p:tgtEl>
                                          <p:spTgt spid="74755">
                                            <p:txEl>
                                              <p:pRg st="8" end="8"/>
                                            </p:txEl>
                                          </p:spTgt>
                                        </p:tgtEl>
                                        <p:attrNameLst>
                                          <p:attrName>ppt_x</p:attrName>
                                        </p:attrNameLst>
                                      </p:cBhvr>
                                      <p:tavLst>
                                        <p:tav tm="0">
                                          <p:val>
                                            <p:strVal val="#ppt_x"/>
                                          </p:val>
                                        </p:tav>
                                        <p:tav tm="100000">
                                          <p:val>
                                            <p:strVal val="#ppt_x"/>
                                          </p:val>
                                        </p:tav>
                                      </p:tavLst>
                                    </p:anim>
                                    <p:anim calcmode="lin" valueType="num">
                                      <p:cBhvr additive="base">
                                        <p:cTn id="40" dur="1000" fill="hold"/>
                                        <p:tgtEl>
                                          <p:spTgt spid="7475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5" grpId="0" build="allAtOnce"/>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Rot="1" noChangeArrowheads="1"/>
          </p:cNvSpPr>
          <p:nvPr>
            <p:ph type="title"/>
          </p:nvPr>
        </p:nvSpPr>
        <p:spPr/>
        <p:txBody>
          <a:bodyPr/>
          <a:lstStyle/>
          <a:p>
            <a:r>
              <a:rPr lang="en-US"/>
              <a:t>Employee Business Expenses</a:t>
            </a:r>
          </a:p>
        </p:txBody>
      </p:sp>
      <p:sp>
        <p:nvSpPr>
          <p:cNvPr id="251907" name="Rectangle 3"/>
          <p:cNvSpPr>
            <a:spLocks noGrp="1" noChangeArrowheads="1"/>
          </p:cNvSpPr>
          <p:nvPr>
            <p:ph type="body" idx="1"/>
          </p:nvPr>
        </p:nvSpPr>
        <p:spPr/>
        <p:txBody>
          <a:bodyPr/>
          <a:lstStyle/>
          <a:p>
            <a:pPr>
              <a:lnSpc>
                <a:spcPct val="250000"/>
              </a:lnSpc>
            </a:pPr>
            <a:r>
              <a:rPr lang="en-US" dirty="0"/>
              <a:t>IRS revokes ruling on salary reduction</a:t>
            </a:r>
          </a:p>
          <a:p>
            <a:pPr>
              <a:lnSpc>
                <a:spcPct val="250000"/>
              </a:lnSpc>
            </a:pPr>
            <a:r>
              <a:rPr lang="en-US" dirty="0"/>
              <a:t>Reimbursed travel expense of </a:t>
            </a:r>
            <a:r>
              <a:rPr lang="en-US" dirty="0" smtClean="0"/>
              <a:t>spouse</a:t>
            </a:r>
          </a:p>
          <a:p>
            <a:pPr>
              <a:lnSpc>
                <a:spcPct val="250000"/>
              </a:lnSpc>
            </a:pPr>
            <a:r>
              <a:rPr lang="en-US" smtClean="0"/>
              <a:t>Cell Phones</a:t>
            </a:r>
            <a:endParaRPr lang="en-US" dirty="0"/>
          </a:p>
        </p:txBody>
      </p:sp>
      <p:sp>
        <p:nvSpPr>
          <p:cNvPr id="251908" name="Text Box 4"/>
          <p:cNvSpPr txBox="1">
            <a:spLocks noChangeArrowheads="1"/>
          </p:cNvSpPr>
          <p:nvPr/>
        </p:nvSpPr>
        <p:spPr bwMode="auto">
          <a:xfrm>
            <a:off x="7800975" y="0"/>
            <a:ext cx="1343025" cy="646331"/>
          </a:xfrm>
          <a:prstGeom prst="rect">
            <a:avLst/>
          </a:prstGeom>
          <a:noFill/>
          <a:ln w="9525">
            <a:noFill/>
            <a:miter lim="800000"/>
            <a:headEnd/>
            <a:tailEnd/>
          </a:ln>
          <a:effectLst/>
        </p:spPr>
        <p:txBody>
          <a:bodyPr>
            <a:spAutoFit/>
          </a:bodyPr>
          <a:lstStyle/>
          <a:p>
            <a:pPr eaLnBrk="1" hangingPunct="1">
              <a:spcBef>
                <a:spcPct val="50000"/>
              </a:spcBef>
            </a:pPr>
            <a:r>
              <a:rPr lang="en-US" dirty="0">
                <a:latin typeface="Tahoma" pitchFamily="34" charset="0"/>
              </a:rPr>
              <a:t>Workbook </a:t>
            </a:r>
            <a:r>
              <a:rPr lang="en-US" dirty="0" smtClean="0">
                <a:latin typeface="Tahoma" pitchFamily="34" charset="0"/>
              </a:rPr>
              <a:t>Pgs 78-79</a:t>
            </a:r>
            <a:endParaRPr lang="en-US" dirty="0">
              <a:latin typeface="Tahoma" pitchFamily="34" charset="0"/>
            </a:endParaRPr>
          </a:p>
        </p:txBody>
      </p:sp>
    </p:spTree>
  </p:cSld>
  <p:clrMapOvr>
    <a:masterClrMapping/>
  </p:clrMapOvr>
  <p:transition>
    <p:pull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rrowheads="1"/>
          </p:cNvSpPr>
          <p:nvPr>
            <p:ph type="title"/>
          </p:nvPr>
        </p:nvSpPr>
        <p:spPr>
          <a:xfrm>
            <a:off x="457200" y="274638"/>
            <a:ext cx="8229600" cy="825500"/>
          </a:xfrm>
        </p:spPr>
        <p:txBody>
          <a:bodyPr/>
          <a:lstStyle/>
          <a:p>
            <a:r>
              <a:rPr lang="en-US" dirty="0"/>
              <a:t>Failure to </a:t>
            </a:r>
            <a:r>
              <a:rPr lang="en-US" dirty="0" smtClean="0"/>
              <a:t>Deposit</a:t>
            </a:r>
            <a:endParaRPr lang="en-US" dirty="0"/>
          </a:p>
        </p:txBody>
      </p:sp>
      <p:sp>
        <p:nvSpPr>
          <p:cNvPr id="53251" name="Rectangle 3"/>
          <p:cNvSpPr>
            <a:spLocks noGrp="1" noChangeArrowheads="1"/>
          </p:cNvSpPr>
          <p:nvPr>
            <p:ph type="body" idx="1"/>
          </p:nvPr>
        </p:nvSpPr>
        <p:spPr>
          <a:xfrm>
            <a:off x="723900" y="1660525"/>
            <a:ext cx="7929563" cy="4213225"/>
          </a:xfrm>
        </p:spPr>
        <p:txBody>
          <a:bodyPr/>
          <a:lstStyle/>
          <a:p>
            <a:r>
              <a:rPr lang="en-US" dirty="0" smtClean="0"/>
              <a:t>Penalties</a:t>
            </a:r>
            <a:endParaRPr lang="en-US" dirty="0"/>
          </a:p>
          <a:p>
            <a:pPr lvl="1"/>
            <a:r>
              <a:rPr lang="en-US" dirty="0" smtClean="0"/>
              <a:t>2%</a:t>
            </a:r>
            <a:endParaRPr lang="en-US" dirty="0"/>
          </a:p>
          <a:p>
            <a:pPr lvl="1"/>
            <a:r>
              <a:rPr lang="en-US" dirty="0" smtClean="0"/>
              <a:t>5</a:t>
            </a:r>
            <a:r>
              <a:rPr lang="en-US" dirty="0" smtClean="0"/>
              <a:t>%</a:t>
            </a:r>
          </a:p>
          <a:p>
            <a:pPr lvl="1"/>
            <a:r>
              <a:rPr lang="en-US" dirty="0" smtClean="0"/>
              <a:t>10%</a:t>
            </a:r>
          </a:p>
          <a:p>
            <a:pPr lvl="1"/>
            <a:r>
              <a:rPr lang="en-US" dirty="0" smtClean="0"/>
              <a:t>15%</a:t>
            </a:r>
            <a:endParaRPr lang="en-US" dirty="0"/>
          </a:p>
        </p:txBody>
      </p:sp>
      <p:sp>
        <p:nvSpPr>
          <p:cNvPr id="53259" name="Text Box 11"/>
          <p:cNvSpPr txBox="1">
            <a:spLocks noChangeArrowheads="1"/>
          </p:cNvSpPr>
          <p:nvPr/>
        </p:nvSpPr>
        <p:spPr bwMode="auto">
          <a:xfrm>
            <a:off x="7800975" y="0"/>
            <a:ext cx="1343025" cy="641350"/>
          </a:xfrm>
          <a:prstGeom prst="rect">
            <a:avLst/>
          </a:prstGeom>
          <a:noFill/>
          <a:ln w="9525">
            <a:noFill/>
            <a:miter lim="800000"/>
            <a:headEnd/>
            <a:tailEnd/>
          </a:ln>
          <a:effectLst/>
        </p:spPr>
        <p:txBody>
          <a:bodyPr>
            <a:spAutoFit/>
          </a:bodyPr>
          <a:lstStyle/>
          <a:p>
            <a:pPr eaLnBrk="1" hangingPunct="1">
              <a:spcBef>
                <a:spcPct val="50000"/>
              </a:spcBef>
            </a:pPr>
            <a:r>
              <a:rPr lang="en-US" dirty="0">
                <a:latin typeface="Tahoma" pitchFamily="34" charset="0"/>
              </a:rPr>
              <a:t>Workbook Page </a:t>
            </a:r>
            <a:r>
              <a:rPr lang="en-US" dirty="0" smtClean="0">
                <a:latin typeface="Tahoma" pitchFamily="34" charset="0"/>
              </a:rPr>
              <a:t>4</a:t>
            </a:r>
            <a:endParaRPr lang="en-US" dirty="0">
              <a:latin typeface="Tahoma" pitchFamily="34" charset="0"/>
            </a:endParaRPr>
          </a:p>
        </p:txBody>
      </p:sp>
    </p:spTree>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3251">
                                            <p:txEl>
                                              <p:pRg st="0" end="0"/>
                                            </p:txEl>
                                          </p:spTgt>
                                        </p:tgtEl>
                                        <p:attrNameLst>
                                          <p:attrName>style.visibility</p:attrName>
                                        </p:attrNameLst>
                                      </p:cBhvr>
                                      <p:to>
                                        <p:strVal val="visible"/>
                                      </p:to>
                                    </p:set>
                                    <p:animEffect transition="in" filter="fade">
                                      <p:cBhvr>
                                        <p:cTn id="7" dur="1000"/>
                                        <p:tgtEl>
                                          <p:spTgt spid="53251">
                                            <p:txEl>
                                              <p:pRg st="0" end="0"/>
                                            </p:txEl>
                                          </p:spTgt>
                                        </p:tgtEl>
                                      </p:cBhvr>
                                    </p:animEffect>
                                    <p:anim calcmode="lin" valueType="num">
                                      <p:cBhvr>
                                        <p:cTn id="8" dur="1000" fill="hold"/>
                                        <p:tgtEl>
                                          <p:spTgt spid="5325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3251">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3251">
                                            <p:txEl>
                                              <p:pRg st="1" end="1"/>
                                            </p:txEl>
                                          </p:spTgt>
                                        </p:tgtEl>
                                        <p:attrNameLst>
                                          <p:attrName>style.visibility</p:attrName>
                                        </p:attrNameLst>
                                      </p:cBhvr>
                                      <p:to>
                                        <p:strVal val="visible"/>
                                      </p:to>
                                    </p:set>
                                    <p:animEffect transition="in" filter="fade">
                                      <p:cBhvr>
                                        <p:cTn id="12" dur="1000"/>
                                        <p:tgtEl>
                                          <p:spTgt spid="53251">
                                            <p:txEl>
                                              <p:pRg st="1" end="1"/>
                                            </p:txEl>
                                          </p:spTgt>
                                        </p:tgtEl>
                                      </p:cBhvr>
                                    </p:animEffect>
                                    <p:anim calcmode="lin" valueType="num">
                                      <p:cBhvr>
                                        <p:cTn id="13" dur="1000" fill="hold"/>
                                        <p:tgtEl>
                                          <p:spTgt spid="5325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3251">
                                            <p:txEl>
                                              <p:pRg st="1" end="1"/>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53251">
                                            <p:txEl>
                                              <p:pRg st="2" end="2"/>
                                            </p:txEl>
                                          </p:spTgt>
                                        </p:tgtEl>
                                        <p:attrNameLst>
                                          <p:attrName>style.visibility</p:attrName>
                                        </p:attrNameLst>
                                      </p:cBhvr>
                                      <p:to>
                                        <p:strVal val="visible"/>
                                      </p:to>
                                    </p:set>
                                    <p:animEffect transition="in" filter="fade">
                                      <p:cBhvr>
                                        <p:cTn id="17" dur="1000"/>
                                        <p:tgtEl>
                                          <p:spTgt spid="53251">
                                            <p:txEl>
                                              <p:pRg st="2" end="2"/>
                                            </p:txEl>
                                          </p:spTgt>
                                        </p:tgtEl>
                                      </p:cBhvr>
                                    </p:animEffect>
                                    <p:anim calcmode="lin" valueType="num">
                                      <p:cBhvr>
                                        <p:cTn id="18" dur="1000" fill="hold"/>
                                        <p:tgtEl>
                                          <p:spTgt spid="53251">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53251">
                                            <p:txEl>
                                              <p:pRg st="2" end="2"/>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53251">
                                            <p:txEl>
                                              <p:pRg st="3" end="3"/>
                                            </p:txEl>
                                          </p:spTgt>
                                        </p:tgtEl>
                                        <p:attrNameLst>
                                          <p:attrName>style.visibility</p:attrName>
                                        </p:attrNameLst>
                                      </p:cBhvr>
                                      <p:to>
                                        <p:strVal val="visible"/>
                                      </p:to>
                                    </p:set>
                                    <p:animEffect transition="in" filter="fade">
                                      <p:cBhvr>
                                        <p:cTn id="22" dur="1000"/>
                                        <p:tgtEl>
                                          <p:spTgt spid="53251">
                                            <p:txEl>
                                              <p:pRg st="3" end="3"/>
                                            </p:txEl>
                                          </p:spTgt>
                                        </p:tgtEl>
                                      </p:cBhvr>
                                    </p:animEffect>
                                    <p:anim calcmode="lin" valueType="num">
                                      <p:cBhvr>
                                        <p:cTn id="23" dur="1000" fill="hold"/>
                                        <p:tgtEl>
                                          <p:spTgt spid="53251">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53251">
                                            <p:txEl>
                                              <p:pRg st="3" end="3"/>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53251">
                                            <p:txEl>
                                              <p:pRg st="4" end="4"/>
                                            </p:txEl>
                                          </p:spTgt>
                                        </p:tgtEl>
                                        <p:attrNameLst>
                                          <p:attrName>style.visibility</p:attrName>
                                        </p:attrNameLst>
                                      </p:cBhvr>
                                      <p:to>
                                        <p:strVal val="visible"/>
                                      </p:to>
                                    </p:set>
                                    <p:animEffect transition="in" filter="fade">
                                      <p:cBhvr>
                                        <p:cTn id="27" dur="1000"/>
                                        <p:tgtEl>
                                          <p:spTgt spid="53251">
                                            <p:txEl>
                                              <p:pRg st="4" end="4"/>
                                            </p:txEl>
                                          </p:spTgt>
                                        </p:tgtEl>
                                      </p:cBhvr>
                                    </p:animEffect>
                                    <p:anim calcmode="lin" valueType="num">
                                      <p:cBhvr>
                                        <p:cTn id="28" dur="1000" fill="hold"/>
                                        <p:tgtEl>
                                          <p:spTgt spid="53251">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5325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build="p"/>
    </p:bld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0882" name="Rectangle 2"/>
          <p:cNvSpPr>
            <a:spLocks noGrp="1" noRot="1" noChangeArrowheads="1"/>
          </p:cNvSpPr>
          <p:nvPr>
            <p:ph type="title"/>
          </p:nvPr>
        </p:nvSpPr>
        <p:spPr/>
        <p:txBody>
          <a:bodyPr/>
          <a:lstStyle/>
          <a:p>
            <a:r>
              <a:rPr lang="en-US"/>
              <a:t>6 Dangers of Church Credit Cards</a:t>
            </a:r>
          </a:p>
        </p:txBody>
      </p:sp>
      <p:sp>
        <p:nvSpPr>
          <p:cNvPr id="250883" name="Rectangle 3"/>
          <p:cNvSpPr>
            <a:spLocks noGrp="1" noChangeArrowheads="1"/>
          </p:cNvSpPr>
          <p:nvPr>
            <p:ph type="body" idx="1"/>
          </p:nvPr>
        </p:nvSpPr>
        <p:spPr/>
        <p:txBody>
          <a:bodyPr/>
          <a:lstStyle/>
          <a:p>
            <a:pPr marL="609600" indent="-609600">
              <a:buFont typeface="Wingdings" pitchFamily="2" charset="2"/>
              <a:buAutoNum type="arabicPeriod"/>
            </a:pPr>
            <a:r>
              <a:rPr lang="en-US"/>
              <a:t>Receipts not given to church</a:t>
            </a:r>
          </a:p>
          <a:p>
            <a:pPr marL="609600" indent="-609600">
              <a:buFont typeface="Wingdings" pitchFamily="2" charset="2"/>
              <a:buAutoNum type="arabicPeriod"/>
            </a:pPr>
            <a:r>
              <a:rPr lang="en-US"/>
              <a:t>Personal charges made on card</a:t>
            </a:r>
          </a:p>
          <a:p>
            <a:pPr marL="609600" indent="-609600">
              <a:buFont typeface="Wingdings" pitchFamily="2" charset="2"/>
              <a:buAutoNum type="arabicPeriod"/>
            </a:pPr>
            <a:r>
              <a:rPr lang="en-US"/>
              <a:t>Used for the convenience of employees or members</a:t>
            </a:r>
          </a:p>
          <a:p>
            <a:pPr marL="609600" indent="-609600">
              <a:buFont typeface="Wingdings" pitchFamily="2" charset="2"/>
              <a:buAutoNum type="arabicPeriod"/>
            </a:pPr>
            <a:r>
              <a:rPr lang="en-US"/>
              <a:t>No credit card policies</a:t>
            </a:r>
          </a:p>
          <a:p>
            <a:pPr marL="609600" indent="-609600">
              <a:buFont typeface="Wingdings" pitchFamily="2" charset="2"/>
              <a:buAutoNum type="arabicPeriod"/>
            </a:pPr>
            <a:r>
              <a:rPr lang="en-US"/>
              <a:t>Used to bypass church purchase orders</a:t>
            </a:r>
          </a:p>
          <a:p>
            <a:pPr marL="609600" indent="-609600">
              <a:buFont typeface="Wingdings" pitchFamily="2" charset="2"/>
              <a:buAutoNum type="arabicPeriod"/>
            </a:pPr>
            <a:r>
              <a:rPr lang="en-US"/>
              <a:t>Credit card not handled securely</a:t>
            </a:r>
          </a:p>
        </p:txBody>
      </p:sp>
      <p:sp>
        <p:nvSpPr>
          <p:cNvPr id="250884" name="Text Box 4"/>
          <p:cNvSpPr txBox="1">
            <a:spLocks noChangeArrowheads="1"/>
          </p:cNvSpPr>
          <p:nvPr/>
        </p:nvSpPr>
        <p:spPr bwMode="auto">
          <a:xfrm>
            <a:off x="7800975" y="0"/>
            <a:ext cx="1343025" cy="641350"/>
          </a:xfrm>
          <a:prstGeom prst="rect">
            <a:avLst/>
          </a:prstGeom>
          <a:noFill/>
          <a:ln w="9525">
            <a:noFill/>
            <a:miter lim="800000"/>
            <a:headEnd/>
            <a:tailEnd/>
          </a:ln>
          <a:effectLst/>
        </p:spPr>
        <p:txBody>
          <a:bodyPr>
            <a:spAutoFit/>
          </a:bodyPr>
          <a:lstStyle/>
          <a:p>
            <a:pPr eaLnBrk="1" hangingPunct="1">
              <a:spcBef>
                <a:spcPct val="50000"/>
              </a:spcBef>
            </a:pPr>
            <a:r>
              <a:rPr lang="en-US" dirty="0">
                <a:latin typeface="Tahoma" pitchFamily="34" charset="0"/>
              </a:rPr>
              <a:t>Workbook Page </a:t>
            </a:r>
            <a:r>
              <a:rPr lang="en-US" dirty="0" smtClean="0">
                <a:latin typeface="Tahoma" pitchFamily="34" charset="0"/>
              </a:rPr>
              <a:t>74</a:t>
            </a:r>
            <a:endParaRPr lang="en-US" dirty="0">
              <a:latin typeface="Tahoma" pitchFamily="34" charset="0"/>
            </a:endParaRPr>
          </a:p>
        </p:txBody>
      </p:sp>
    </p:spTree>
  </p:cSld>
  <p:clrMapOvr>
    <a:masterClrMapping/>
  </p:clrMapOvr>
  <p:transition>
    <p:pull dir="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Rot="1" noChangeArrowheads="1"/>
          </p:cNvSpPr>
          <p:nvPr>
            <p:ph type="title"/>
          </p:nvPr>
        </p:nvSpPr>
        <p:spPr/>
        <p:txBody>
          <a:bodyPr/>
          <a:lstStyle/>
          <a:p>
            <a:r>
              <a:rPr lang="en-US"/>
              <a:t>Sample Reimbursement Policy</a:t>
            </a:r>
          </a:p>
        </p:txBody>
      </p:sp>
      <p:sp>
        <p:nvSpPr>
          <p:cNvPr id="252931" name="Rectangle 3"/>
          <p:cNvSpPr>
            <a:spLocks noGrp="1" noChangeArrowheads="1"/>
          </p:cNvSpPr>
          <p:nvPr>
            <p:ph type="body" idx="1"/>
          </p:nvPr>
        </p:nvSpPr>
        <p:spPr/>
        <p:txBody>
          <a:bodyPr/>
          <a:lstStyle/>
          <a:p>
            <a:r>
              <a:rPr lang="en-US"/>
              <a:t>Reimburse only ministry related expenses, subject to budget limitations.</a:t>
            </a:r>
          </a:p>
          <a:p>
            <a:r>
              <a:rPr lang="en-US"/>
              <a:t>Each expense must be documented, usually with a receipt.</a:t>
            </a:r>
          </a:p>
          <a:p>
            <a:r>
              <a:rPr lang="en-US"/>
              <a:t> Advances, reimbursements, and refunds must be handled within a reasonable time.</a:t>
            </a:r>
          </a:p>
          <a:p>
            <a:r>
              <a:rPr lang="en-US"/>
              <a:t>Reimbursed amounts are not taxable income.</a:t>
            </a:r>
          </a:p>
        </p:txBody>
      </p:sp>
      <p:sp>
        <p:nvSpPr>
          <p:cNvPr id="6" name="Text Box 5"/>
          <p:cNvSpPr txBox="1">
            <a:spLocks noChangeArrowheads="1"/>
          </p:cNvSpPr>
          <p:nvPr/>
        </p:nvSpPr>
        <p:spPr bwMode="auto">
          <a:xfrm>
            <a:off x="7683500" y="0"/>
            <a:ext cx="1460500" cy="641350"/>
          </a:xfrm>
          <a:prstGeom prst="rect">
            <a:avLst/>
          </a:prstGeom>
          <a:noFill/>
          <a:ln w="9525">
            <a:noFill/>
            <a:miter lim="800000"/>
            <a:headEnd/>
            <a:tailEnd/>
          </a:ln>
          <a:effectLst/>
        </p:spPr>
        <p:txBody>
          <a:bodyPr>
            <a:spAutoFit/>
          </a:bodyPr>
          <a:lstStyle/>
          <a:p>
            <a:pPr eaLnBrk="1" hangingPunct="1">
              <a:spcBef>
                <a:spcPct val="50000"/>
              </a:spcBef>
            </a:pPr>
            <a:r>
              <a:rPr lang="en-US" dirty="0">
                <a:latin typeface="Tahoma" pitchFamily="34" charset="0"/>
              </a:rPr>
              <a:t>Workbook Page </a:t>
            </a:r>
            <a:r>
              <a:rPr lang="en-US" dirty="0" smtClean="0">
                <a:latin typeface="Tahoma" pitchFamily="34" charset="0"/>
              </a:rPr>
              <a:t>79</a:t>
            </a:r>
            <a:endParaRPr lang="en-US" dirty="0">
              <a:latin typeface="Tahoma" pitchFamily="34" charset="0"/>
            </a:endParaRPr>
          </a:p>
        </p:txBody>
      </p:sp>
    </p:spTree>
  </p:cSld>
  <p:clrMapOvr>
    <a:masterClrMapping/>
  </p:clrMapOvr>
  <p:transition>
    <p:pull dir="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8" name="Picture 4" descr="SantaCartoon"/>
          <p:cNvPicPr>
            <a:picLocks noChangeAspect="1" noChangeArrowheads="1"/>
          </p:cNvPicPr>
          <p:nvPr/>
        </p:nvPicPr>
        <p:blipFill>
          <a:blip r:embed="rId2" cstate="print"/>
          <a:srcRect/>
          <a:stretch>
            <a:fillRect/>
          </a:stretch>
        </p:blipFill>
        <p:spPr bwMode="auto">
          <a:xfrm>
            <a:off x="447675" y="617538"/>
            <a:ext cx="8239125" cy="5441950"/>
          </a:xfrm>
          <a:prstGeom prst="rect">
            <a:avLst/>
          </a:prstGeom>
          <a:noFill/>
        </p:spPr>
      </p:pic>
    </p:spTree>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03428"/>
                                        </p:tgtEl>
                                        <p:attrNameLst>
                                          <p:attrName>style.visibility</p:attrName>
                                        </p:attrNameLst>
                                      </p:cBhvr>
                                      <p:to>
                                        <p:strVal val="visible"/>
                                      </p:to>
                                    </p:set>
                                    <p:anim calcmode="lin" valueType="num">
                                      <p:cBhvr>
                                        <p:cTn id="7" dur="1000" fill="hold"/>
                                        <p:tgtEl>
                                          <p:spTgt spid="103428"/>
                                        </p:tgtEl>
                                        <p:attrNameLst>
                                          <p:attrName>ppt_w</p:attrName>
                                        </p:attrNameLst>
                                      </p:cBhvr>
                                      <p:tavLst>
                                        <p:tav tm="0">
                                          <p:val>
                                            <p:fltVal val="0"/>
                                          </p:val>
                                        </p:tav>
                                        <p:tav tm="100000">
                                          <p:val>
                                            <p:strVal val="#ppt_w"/>
                                          </p:val>
                                        </p:tav>
                                      </p:tavLst>
                                    </p:anim>
                                    <p:anim calcmode="lin" valueType="num">
                                      <p:cBhvr>
                                        <p:cTn id="8" dur="1000" fill="hold"/>
                                        <p:tgtEl>
                                          <p:spTgt spid="10342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6" name="Rectangle 4"/>
          <p:cNvSpPr>
            <a:spLocks noGrp="1" noRot="1" noChangeArrowheads="1"/>
          </p:cNvSpPr>
          <p:nvPr>
            <p:ph type="title"/>
          </p:nvPr>
        </p:nvSpPr>
        <p:spPr/>
        <p:txBody>
          <a:bodyPr/>
          <a:lstStyle/>
          <a:p>
            <a:r>
              <a:rPr lang="en-US" sz="4000"/>
              <a:t>How to Prove </a:t>
            </a:r>
            <a:br>
              <a:rPr lang="en-US" sz="4000"/>
            </a:br>
            <a:r>
              <a:rPr lang="en-US" sz="4000"/>
              <a:t>Certain Business Expenses</a:t>
            </a:r>
          </a:p>
        </p:txBody>
      </p:sp>
      <p:sp>
        <p:nvSpPr>
          <p:cNvPr id="79878" name="Text Box 6"/>
          <p:cNvSpPr txBox="1">
            <a:spLocks noChangeArrowheads="1"/>
          </p:cNvSpPr>
          <p:nvPr/>
        </p:nvSpPr>
        <p:spPr bwMode="auto">
          <a:xfrm>
            <a:off x="7683500" y="0"/>
            <a:ext cx="1460500" cy="641350"/>
          </a:xfrm>
          <a:prstGeom prst="rect">
            <a:avLst/>
          </a:prstGeom>
          <a:noFill/>
          <a:ln w="9525">
            <a:noFill/>
            <a:miter lim="800000"/>
            <a:headEnd/>
            <a:tailEnd/>
          </a:ln>
          <a:effectLst/>
        </p:spPr>
        <p:txBody>
          <a:bodyPr>
            <a:spAutoFit/>
          </a:bodyPr>
          <a:lstStyle/>
          <a:p>
            <a:pPr eaLnBrk="1" hangingPunct="1">
              <a:spcBef>
                <a:spcPct val="50000"/>
              </a:spcBef>
            </a:pPr>
            <a:r>
              <a:rPr lang="en-US" dirty="0">
                <a:latin typeface="Tahoma" pitchFamily="34" charset="0"/>
              </a:rPr>
              <a:t>Workbook Page </a:t>
            </a:r>
            <a:r>
              <a:rPr lang="en-US" dirty="0" smtClean="0">
                <a:latin typeface="Tahoma" pitchFamily="34" charset="0"/>
              </a:rPr>
              <a:t>80</a:t>
            </a:r>
            <a:endParaRPr lang="en-US" dirty="0">
              <a:latin typeface="Tahoma" pitchFamily="34" charset="0"/>
            </a:endParaRPr>
          </a:p>
        </p:txBody>
      </p:sp>
      <p:graphicFrame>
        <p:nvGraphicFramePr>
          <p:cNvPr id="79880" name="Object 8"/>
          <p:cNvGraphicFramePr>
            <a:graphicFrameLocks noChangeAspect="1"/>
          </p:cNvGraphicFramePr>
          <p:nvPr>
            <p:ph idx="1"/>
          </p:nvPr>
        </p:nvGraphicFramePr>
        <p:xfrm>
          <a:off x="460375" y="0"/>
          <a:ext cx="7104063" cy="9193213"/>
        </p:xfrm>
        <a:graphic>
          <a:graphicData uri="http://schemas.openxmlformats.org/presentationml/2006/ole">
            <p:oleObj spid="_x0000_s79880" name="Acrobat Document" r:id="rId3" imgW="7099920" imgH="10023480" progId="AcroExch.Document.7">
              <p:embed/>
            </p:oleObj>
          </a:graphicData>
        </a:graphic>
      </p:graphicFrame>
    </p:spTree>
  </p:cSld>
  <p:clrMapOvr>
    <a:masterClrMapping/>
  </p:clrMapOvr>
  <p:transition spd="med">
    <p:pull dir="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0" name="Rectangle 4"/>
          <p:cNvSpPr>
            <a:spLocks noGrp="1" noRot="1" noChangeArrowheads="1"/>
          </p:cNvSpPr>
          <p:nvPr>
            <p:ph type="title"/>
          </p:nvPr>
        </p:nvSpPr>
        <p:spPr/>
        <p:txBody>
          <a:bodyPr/>
          <a:lstStyle/>
          <a:p>
            <a:r>
              <a:rPr lang="en-US"/>
              <a:t>Reporting Travel, etc.</a:t>
            </a:r>
          </a:p>
        </p:txBody>
      </p:sp>
      <p:sp>
        <p:nvSpPr>
          <p:cNvPr id="80902" name="Text Box 6"/>
          <p:cNvSpPr txBox="1">
            <a:spLocks noChangeArrowheads="1"/>
          </p:cNvSpPr>
          <p:nvPr/>
        </p:nvSpPr>
        <p:spPr bwMode="auto">
          <a:xfrm>
            <a:off x="7683500" y="0"/>
            <a:ext cx="1460500" cy="641350"/>
          </a:xfrm>
          <a:prstGeom prst="rect">
            <a:avLst/>
          </a:prstGeom>
          <a:noFill/>
          <a:ln w="9525">
            <a:noFill/>
            <a:miter lim="800000"/>
            <a:headEnd/>
            <a:tailEnd/>
          </a:ln>
          <a:effectLst/>
        </p:spPr>
        <p:txBody>
          <a:bodyPr>
            <a:spAutoFit/>
          </a:bodyPr>
          <a:lstStyle/>
          <a:p>
            <a:pPr eaLnBrk="1" hangingPunct="1">
              <a:spcBef>
                <a:spcPct val="50000"/>
              </a:spcBef>
            </a:pPr>
            <a:r>
              <a:rPr lang="en-US" dirty="0">
                <a:latin typeface="Tahoma" pitchFamily="34" charset="0"/>
              </a:rPr>
              <a:t>Workbook Page </a:t>
            </a:r>
            <a:r>
              <a:rPr lang="en-US" dirty="0" smtClean="0">
                <a:latin typeface="Tahoma" pitchFamily="34" charset="0"/>
              </a:rPr>
              <a:t>81</a:t>
            </a:r>
            <a:endParaRPr lang="en-US" dirty="0">
              <a:latin typeface="Tahoma" pitchFamily="34" charset="0"/>
            </a:endParaRPr>
          </a:p>
        </p:txBody>
      </p:sp>
      <p:graphicFrame>
        <p:nvGraphicFramePr>
          <p:cNvPr id="8" name="Content Placeholder 7"/>
          <p:cNvGraphicFramePr>
            <a:graphicFrameLocks noChangeAspect="1"/>
          </p:cNvGraphicFramePr>
          <p:nvPr>
            <p:ph idx="1"/>
          </p:nvPr>
        </p:nvGraphicFramePr>
        <p:xfrm>
          <a:off x="508000" y="68976"/>
          <a:ext cx="7213600" cy="9335248"/>
        </p:xfrm>
        <a:graphic>
          <a:graphicData uri="http://schemas.openxmlformats.org/presentationml/2006/ole">
            <p:oleObj spid="_x0000_s80907" name="Acrobat Document" r:id="rId3" imgW="5830114" imgH="7542857" progId="AcroExch.Document.7">
              <p:embed/>
            </p:oleObj>
          </a:graphicData>
        </a:graphic>
      </p:graphicFrame>
    </p:spTree>
  </p:cSld>
  <p:clrMapOvr>
    <a:masterClrMapping/>
  </p:clrMapOvr>
  <p:transition spd="med">
    <p:pull dir="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6" name="Rectangle 4"/>
          <p:cNvSpPr>
            <a:spLocks noGrp="1" noRot="1" noChangeArrowheads="1"/>
          </p:cNvSpPr>
          <p:nvPr>
            <p:ph type="title"/>
          </p:nvPr>
        </p:nvSpPr>
        <p:spPr>
          <a:xfrm>
            <a:off x="203200" y="157163"/>
            <a:ext cx="6010275" cy="712787"/>
          </a:xfrm>
        </p:spPr>
        <p:txBody>
          <a:bodyPr/>
          <a:lstStyle/>
          <a:p>
            <a:r>
              <a:rPr lang="en-US" sz="3200"/>
              <a:t>Commuting &amp; Business Mileage</a:t>
            </a:r>
          </a:p>
        </p:txBody>
      </p:sp>
      <p:grpSp>
        <p:nvGrpSpPr>
          <p:cNvPr id="126019" name="Group 67"/>
          <p:cNvGrpSpPr>
            <a:grpSpLocks/>
          </p:cNvGrpSpPr>
          <p:nvPr/>
        </p:nvGrpSpPr>
        <p:grpSpPr bwMode="auto">
          <a:xfrm>
            <a:off x="660400" y="650875"/>
            <a:ext cx="8096250" cy="6129338"/>
            <a:chOff x="416" y="410"/>
            <a:chExt cx="5100" cy="3861"/>
          </a:xfrm>
        </p:grpSpPr>
        <p:sp>
          <p:nvSpPr>
            <p:cNvPr id="125981" name="Text Box 29"/>
            <p:cNvSpPr txBox="1">
              <a:spLocks noChangeArrowheads="1"/>
            </p:cNvSpPr>
            <p:nvPr/>
          </p:nvSpPr>
          <p:spPr bwMode="auto">
            <a:xfrm>
              <a:off x="4330" y="410"/>
              <a:ext cx="955" cy="404"/>
            </a:xfrm>
            <a:prstGeom prst="rect">
              <a:avLst/>
            </a:prstGeom>
            <a:noFill/>
            <a:ln w="9525">
              <a:noFill/>
              <a:miter lim="800000"/>
              <a:headEnd/>
              <a:tailEnd/>
            </a:ln>
            <a:effectLst/>
          </p:spPr>
          <p:txBody>
            <a:bodyPr>
              <a:spAutoFit/>
            </a:bodyPr>
            <a:lstStyle/>
            <a:p>
              <a:pPr algn="l" eaLnBrk="1" hangingPunct="1"/>
              <a:r>
                <a:rPr lang="en-US" b="1">
                  <a:latin typeface="Tahoma" pitchFamily="34" charset="0"/>
                </a:rPr>
                <a:t>Always</a:t>
              </a:r>
              <a:br>
                <a:rPr lang="en-US" b="1">
                  <a:latin typeface="Tahoma" pitchFamily="34" charset="0"/>
                </a:rPr>
              </a:br>
              <a:r>
                <a:rPr lang="en-US" b="1">
                  <a:latin typeface="Tahoma" pitchFamily="34" charset="0"/>
                </a:rPr>
                <a:t>Deductible</a:t>
              </a:r>
            </a:p>
          </p:txBody>
        </p:sp>
        <p:grpSp>
          <p:nvGrpSpPr>
            <p:cNvPr id="126018" name="Group 66"/>
            <p:cNvGrpSpPr>
              <a:grpSpLocks/>
            </p:cNvGrpSpPr>
            <p:nvPr/>
          </p:nvGrpSpPr>
          <p:grpSpPr bwMode="auto">
            <a:xfrm>
              <a:off x="416" y="532"/>
              <a:ext cx="5100" cy="3739"/>
              <a:chOff x="416" y="532"/>
              <a:chExt cx="5100" cy="3739"/>
            </a:xfrm>
          </p:grpSpPr>
          <p:sp>
            <p:nvSpPr>
              <p:cNvPr id="125980" name="Freeform 28"/>
              <p:cNvSpPr>
                <a:spLocks/>
              </p:cNvSpPr>
              <p:nvPr/>
            </p:nvSpPr>
            <p:spPr bwMode="auto">
              <a:xfrm>
                <a:off x="3749" y="532"/>
                <a:ext cx="1767" cy="3739"/>
              </a:xfrm>
              <a:custGeom>
                <a:avLst/>
                <a:gdLst/>
                <a:ahLst/>
                <a:cxnLst>
                  <a:cxn ang="0">
                    <a:pos x="0" y="3547"/>
                  </a:cxn>
                  <a:cxn ang="0">
                    <a:pos x="1662" y="3226"/>
                  </a:cxn>
                  <a:cxn ang="0">
                    <a:pos x="1652" y="469"/>
                  </a:cxn>
                  <a:cxn ang="0">
                    <a:pos x="28" y="412"/>
                  </a:cxn>
                </a:cxnLst>
                <a:rect l="0" t="0" r="r" b="b"/>
                <a:pathLst>
                  <a:path w="1937" h="3739">
                    <a:moveTo>
                      <a:pt x="0" y="3547"/>
                    </a:moveTo>
                    <a:cubicBezTo>
                      <a:pt x="693" y="3643"/>
                      <a:pt x="1387" y="3739"/>
                      <a:pt x="1662" y="3226"/>
                    </a:cubicBezTo>
                    <a:cubicBezTo>
                      <a:pt x="1937" y="2713"/>
                      <a:pt x="1924" y="938"/>
                      <a:pt x="1652" y="469"/>
                    </a:cubicBezTo>
                    <a:cubicBezTo>
                      <a:pt x="1380" y="0"/>
                      <a:pt x="305" y="418"/>
                      <a:pt x="28" y="412"/>
                    </a:cubicBezTo>
                  </a:path>
                </a:pathLst>
              </a:custGeom>
              <a:noFill/>
              <a:ln w="38100" cap="flat" cmpd="sng">
                <a:solidFill>
                  <a:schemeClr val="tx1"/>
                </a:solidFill>
                <a:prstDash val="solid"/>
                <a:round/>
                <a:headEnd type="triangle" w="lg" len="lg"/>
                <a:tailEnd type="triangle" w="lg" len="lg"/>
              </a:ln>
              <a:effectLst/>
            </p:spPr>
            <p:txBody>
              <a:bodyPr/>
              <a:lstStyle/>
              <a:p>
                <a:endParaRPr lang="en-US"/>
              </a:p>
            </p:txBody>
          </p:sp>
          <p:pic>
            <p:nvPicPr>
              <p:cNvPr id="125957" name="Picture 5" descr="j0310390"/>
              <p:cNvPicPr>
                <a:picLocks noChangeAspect="1" noChangeArrowheads="1"/>
              </p:cNvPicPr>
              <p:nvPr/>
            </p:nvPicPr>
            <p:blipFill>
              <a:blip r:embed="rId2" cstate="print"/>
              <a:srcRect/>
              <a:stretch>
                <a:fillRect/>
              </a:stretch>
            </p:blipFill>
            <p:spPr bwMode="auto">
              <a:xfrm>
                <a:off x="4321" y="1717"/>
                <a:ext cx="897" cy="1029"/>
              </a:xfrm>
              <a:prstGeom prst="rect">
                <a:avLst/>
              </a:prstGeom>
              <a:noFill/>
            </p:spPr>
          </p:pic>
          <p:pic>
            <p:nvPicPr>
              <p:cNvPr id="125960" name="Picture 8" descr="j0311332"/>
              <p:cNvPicPr>
                <a:picLocks noChangeAspect="1" noChangeArrowheads="1"/>
              </p:cNvPicPr>
              <p:nvPr/>
            </p:nvPicPr>
            <p:blipFill>
              <a:blip r:embed="rId3" cstate="print"/>
              <a:srcRect/>
              <a:stretch>
                <a:fillRect/>
              </a:stretch>
            </p:blipFill>
            <p:spPr bwMode="auto">
              <a:xfrm>
                <a:off x="2379" y="757"/>
                <a:ext cx="1151" cy="634"/>
              </a:xfrm>
              <a:prstGeom prst="rect">
                <a:avLst/>
              </a:prstGeom>
              <a:noFill/>
            </p:spPr>
          </p:pic>
          <p:pic>
            <p:nvPicPr>
              <p:cNvPr id="125961" name="Picture 9" descr="bl00148_"/>
              <p:cNvPicPr>
                <a:picLocks noChangeAspect="1" noChangeArrowheads="1"/>
              </p:cNvPicPr>
              <p:nvPr/>
            </p:nvPicPr>
            <p:blipFill>
              <a:blip r:embed="rId4" cstate="print"/>
              <a:srcRect/>
              <a:stretch>
                <a:fillRect/>
              </a:stretch>
            </p:blipFill>
            <p:spPr bwMode="auto">
              <a:xfrm>
                <a:off x="2385" y="3249"/>
                <a:ext cx="1099" cy="778"/>
              </a:xfrm>
              <a:prstGeom prst="rect">
                <a:avLst/>
              </a:prstGeom>
              <a:noFill/>
            </p:spPr>
          </p:pic>
          <p:sp>
            <p:nvSpPr>
              <p:cNvPr id="125962" name="Text Box 10"/>
              <p:cNvSpPr txBox="1">
                <a:spLocks noChangeArrowheads="1"/>
              </p:cNvSpPr>
              <p:nvPr/>
            </p:nvSpPr>
            <p:spPr bwMode="auto">
              <a:xfrm>
                <a:off x="2389" y="4008"/>
                <a:ext cx="1130" cy="231"/>
              </a:xfrm>
              <a:prstGeom prst="rect">
                <a:avLst/>
              </a:prstGeom>
              <a:noFill/>
              <a:ln w="9525">
                <a:noFill/>
                <a:miter lim="800000"/>
                <a:headEnd/>
                <a:tailEnd/>
              </a:ln>
              <a:effectLst/>
            </p:spPr>
            <p:txBody>
              <a:bodyPr wrap="none">
                <a:spAutoFit/>
              </a:bodyPr>
              <a:lstStyle/>
              <a:p>
                <a:pPr algn="l" eaLnBrk="1" hangingPunct="1"/>
                <a:r>
                  <a:rPr lang="en-US" b="1">
                    <a:solidFill>
                      <a:schemeClr val="folHlink"/>
                    </a:solidFill>
                    <a:latin typeface="Tahoma" pitchFamily="34" charset="0"/>
                  </a:rPr>
                  <a:t>Local Hospital</a:t>
                </a:r>
              </a:p>
            </p:txBody>
          </p:sp>
          <p:sp>
            <p:nvSpPr>
              <p:cNvPr id="125963" name="Text Box 11"/>
              <p:cNvSpPr txBox="1">
                <a:spLocks noChangeArrowheads="1"/>
              </p:cNvSpPr>
              <p:nvPr/>
            </p:nvSpPr>
            <p:spPr bwMode="auto">
              <a:xfrm>
                <a:off x="520" y="2816"/>
                <a:ext cx="538" cy="231"/>
              </a:xfrm>
              <a:prstGeom prst="rect">
                <a:avLst/>
              </a:prstGeom>
              <a:noFill/>
              <a:ln w="9525" algn="ctr">
                <a:noFill/>
                <a:miter lim="800000"/>
                <a:headEnd/>
                <a:tailEnd/>
              </a:ln>
              <a:effectLst/>
            </p:spPr>
            <p:txBody>
              <a:bodyPr wrap="none">
                <a:spAutoFit/>
              </a:bodyPr>
              <a:lstStyle/>
              <a:p>
                <a:pPr algn="l" eaLnBrk="1" hangingPunct="1"/>
                <a:r>
                  <a:rPr lang="en-US" b="1">
                    <a:solidFill>
                      <a:schemeClr val="folHlink"/>
                    </a:solidFill>
                    <a:latin typeface="Tahoma" pitchFamily="34" charset="0"/>
                  </a:rPr>
                  <a:t>Home</a:t>
                </a:r>
              </a:p>
            </p:txBody>
          </p:sp>
          <p:sp>
            <p:nvSpPr>
              <p:cNvPr id="125964" name="Text Box 12"/>
              <p:cNvSpPr txBox="1">
                <a:spLocks noChangeArrowheads="1"/>
              </p:cNvSpPr>
              <p:nvPr/>
            </p:nvSpPr>
            <p:spPr bwMode="auto">
              <a:xfrm>
                <a:off x="2490" y="1350"/>
                <a:ext cx="961" cy="404"/>
              </a:xfrm>
              <a:prstGeom prst="rect">
                <a:avLst/>
              </a:prstGeom>
              <a:noFill/>
              <a:ln w="9525" algn="ctr">
                <a:noFill/>
                <a:miter lim="800000"/>
                <a:headEnd/>
                <a:tailEnd/>
              </a:ln>
              <a:effectLst/>
            </p:spPr>
            <p:txBody>
              <a:bodyPr wrap="none">
                <a:spAutoFit/>
              </a:bodyPr>
              <a:lstStyle/>
              <a:p>
                <a:pPr eaLnBrk="1" hangingPunct="1"/>
                <a:r>
                  <a:rPr lang="en-US" b="1">
                    <a:solidFill>
                      <a:schemeClr val="folHlink"/>
                    </a:solidFill>
                    <a:latin typeface="Tahoma" pitchFamily="34" charset="0"/>
                  </a:rPr>
                  <a:t>Prospective</a:t>
                </a:r>
                <a:br>
                  <a:rPr lang="en-US" b="1">
                    <a:solidFill>
                      <a:schemeClr val="folHlink"/>
                    </a:solidFill>
                    <a:latin typeface="Tahoma" pitchFamily="34" charset="0"/>
                  </a:rPr>
                </a:br>
                <a:r>
                  <a:rPr lang="en-US" b="1">
                    <a:solidFill>
                      <a:schemeClr val="folHlink"/>
                    </a:solidFill>
                    <a:latin typeface="Tahoma" pitchFamily="34" charset="0"/>
                  </a:rPr>
                  <a:t>Member</a:t>
                </a:r>
              </a:p>
            </p:txBody>
          </p:sp>
          <p:sp>
            <p:nvSpPr>
              <p:cNvPr id="125965" name="Text Box 13"/>
              <p:cNvSpPr txBox="1">
                <a:spLocks noChangeArrowheads="1"/>
              </p:cNvSpPr>
              <p:nvPr/>
            </p:nvSpPr>
            <p:spPr bwMode="auto">
              <a:xfrm>
                <a:off x="4458" y="2713"/>
                <a:ext cx="626" cy="231"/>
              </a:xfrm>
              <a:prstGeom prst="rect">
                <a:avLst/>
              </a:prstGeom>
              <a:noFill/>
              <a:ln w="9525" algn="ctr">
                <a:noFill/>
                <a:miter lim="800000"/>
                <a:headEnd/>
                <a:tailEnd/>
              </a:ln>
              <a:effectLst/>
            </p:spPr>
            <p:txBody>
              <a:bodyPr wrap="none">
                <a:spAutoFit/>
              </a:bodyPr>
              <a:lstStyle/>
              <a:p>
                <a:pPr algn="l" eaLnBrk="1" hangingPunct="1"/>
                <a:r>
                  <a:rPr lang="en-US" b="1">
                    <a:solidFill>
                      <a:schemeClr val="folHlink"/>
                    </a:solidFill>
                    <a:latin typeface="Tahoma" pitchFamily="34" charset="0"/>
                  </a:rPr>
                  <a:t>Church</a:t>
                </a:r>
              </a:p>
            </p:txBody>
          </p:sp>
          <p:sp>
            <p:nvSpPr>
              <p:cNvPr id="125966" name="Line 14"/>
              <p:cNvSpPr>
                <a:spLocks noChangeShapeType="1"/>
              </p:cNvSpPr>
              <p:nvPr/>
            </p:nvSpPr>
            <p:spPr bwMode="auto">
              <a:xfrm flipV="1">
                <a:off x="1358" y="2393"/>
                <a:ext cx="2822" cy="35"/>
              </a:xfrm>
              <a:prstGeom prst="line">
                <a:avLst/>
              </a:prstGeom>
              <a:noFill/>
              <a:ln w="38100">
                <a:solidFill>
                  <a:schemeClr val="tx1"/>
                </a:solidFill>
                <a:round/>
                <a:headEnd type="triangle" w="lg" len="lg"/>
                <a:tailEnd type="triangle" w="lg" len="lg"/>
              </a:ln>
              <a:effectLst/>
            </p:spPr>
            <p:txBody>
              <a:bodyPr/>
              <a:lstStyle/>
              <a:p>
                <a:endParaRPr lang="en-US"/>
              </a:p>
            </p:txBody>
          </p:sp>
          <p:sp>
            <p:nvSpPr>
              <p:cNvPr id="125968" name="Text Box 16"/>
              <p:cNvSpPr txBox="1">
                <a:spLocks noChangeArrowheads="1"/>
              </p:cNvSpPr>
              <p:nvPr/>
            </p:nvSpPr>
            <p:spPr bwMode="auto">
              <a:xfrm>
                <a:off x="2115" y="2408"/>
                <a:ext cx="1363" cy="231"/>
              </a:xfrm>
              <a:prstGeom prst="rect">
                <a:avLst/>
              </a:prstGeom>
              <a:noFill/>
              <a:ln w="9525">
                <a:noFill/>
                <a:miter lim="800000"/>
                <a:headEnd/>
                <a:tailEnd/>
              </a:ln>
              <a:effectLst/>
            </p:spPr>
            <p:txBody>
              <a:bodyPr wrap="none">
                <a:spAutoFit/>
              </a:bodyPr>
              <a:lstStyle/>
              <a:p>
                <a:pPr algn="l" eaLnBrk="1" hangingPunct="1"/>
                <a:r>
                  <a:rPr lang="en-US" b="1">
                    <a:latin typeface="Tahoma" pitchFamily="34" charset="0"/>
                  </a:rPr>
                  <a:t>Never Deductible</a:t>
                </a:r>
              </a:p>
            </p:txBody>
          </p:sp>
          <p:sp>
            <p:nvSpPr>
              <p:cNvPr id="125970" name="Line 18"/>
              <p:cNvSpPr>
                <a:spLocks noChangeShapeType="1"/>
              </p:cNvSpPr>
              <p:nvPr/>
            </p:nvSpPr>
            <p:spPr bwMode="auto">
              <a:xfrm flipV="1">
                <a:off x="1086" y="1246"/>
                <a:ext cx="1237" cy="869"/>
              </a:xfrm>
              <a:prstGeom prst="line">
                <a:avLst/>
              </a:prstGeom>
              <a:noFill/>
              <a:ln w="38100">
                <a:solidFill>
                  <a:schemeClr val="tx1"/>
                </a:solidFill>
                <a:round/>
                <a:headEnd type="triangle" w="lg" len="lg"/>
                <a:tailEnd type="triangle" w="lg" len="lg"/>
              </a:ln>
              <a:effectLst/>
            </p:spPr>
            <p:txBody>
              <a:bodyPr/>
              <a:lstStyle/>
              <a:p>
                <a:endParaRPr lang="en-US"/>
              </a:p>
            </p:txBody>
          </p:sp>
          <p:sp>
            <p:nvSpPr>
              <p:cNvPr id="125971" name="Line 19"/>
              <p:cNvSpPr>
                <a:spLocks noChangeShapeType="1"/>
              </p:cNvSpPr>
              <p:nvPr/>
            </p:nvSpPr>
            <p:spPr bwMode="auto">
              <a:xfrm>
                <a:off x="1183" y="2768"/>
                <a:ext cx="1198" cy="736"/>
              </a:xfrm>
              <a:prstGeom prst="line">
                <a:avLst/>
              </a:prstGeom>
              <a:noFill/>
              <a:ln w="38100">
                <a:solidFill>
                  <a:schemeClr val="tx1"/>
                </a:solidFill>
                <a:round/>
                <a:headEnd type="triangle" w="lg" len="lg"/>
                <a:tailEnd type="triangle" w="lg" len="lg"/>
              </a:ln>
              <a:effectLst/>
            </p:spPr>
            <p:txBody>
              <a:bodyPr/>
              <a:lstStyle/>
              <a:p>
                <a:endParaRPr lang="en-US"/>
              </a:p>
            </p:txBody>
          </p:sp>
          <p:sp>
            <p:nvSpPr>
              <p:cNvPr id="125972" name="Line 20"/>
              <p:cNvSpPr>
                <a:spLocks noChangeShapeType="1"/>
              </p:cNvSpPr>
              <p:nvPr/>
            </p:nvSpPr>
            <p:spPr bwMode="auto">
              <a:xfrm flipV="1">
                <a:off x="3571" y="2948"/>
                <a:ext cx="1095" cy="415"/>
              </a:xfrm>
              <a:prstGeom prst="line">
                <a:avLst/>
              </a:prstGeom>
              <a:noFill/>
              <a:ln w="38100">
                <a:solidFill>
                  <a:schemeClr val="tx1"/>
                </a:solidFill>
                <a:round/>
                <a:headEnd type="triangle" w="lg" len="lg"/>
                <a:tailEnd type="triangle" w="lg" len="lg"/>
              </a:ln>
              <a:effectLst/>
            </p:spPr>
            <p:txBody>
              <a:bodyPr/>
              <a:lstStyle/>
              <a:p>
                <a:endParaRPr lang="en-US"/>
              </a:p>
            </p:txBody>
          </p:sp>
          <p:sp>
            <p:nvSpPr>
              <p:cNvPr id="125974" name="Line 22"/>
              <p:cNvSpPr>
                <a:spLocks noChangeShapeType="1"/>
              </p:cNvSpPr>
              <p:nvPr/>
            </p:nvSpPr>
            <p:spPr bwMode="auto">
              <a:xfrm>
                <a:off x="3733" y="1080"/>
                <a:ext cx="822" cy="812"/>
              </a:xfrm>
              <a:prstGeom prst="line">
                <a:avLst/>
              </a:prstGeom>
              <a:noFill/>
              <a:ln w="38100">
                <a:solidFill>
                  <a:schemeClr val="tx1"/>
                </a:solidFill>
                <a:round/>
                <a:headEnd type="triangle" w="lg" len="lg"/>
                <a:tailEnd type="triangle" w="lg" len="lg"/>
              </a:ln>
              <a:effectLst/>
            </p:spPr>
            <p:txBody>
              <a:bodyPr/>
              <a:lstStyle/>
              <a:p>
                <a:endParaRPr lang="en-US"/>
              </a:p>
            </p:txBody>
          </p:sp>
          <p:sp>
            <p:nvSpPr>
              <p:cNvPr id="125975" name="Text Box 23"/>
              <p:cNvSpPr txBox="1">
                <a:spLocks noChangeArrowheads="1"/>
              </p:cNvSpPr>
              <p:nvPr/>
            </p:nvSpPr>
            <p:spPr bwMode="auto">
              <a:xfrm>
                <a:off x="4232" y="1230"/>
                <a:ext cx="1012" cy="404"/>
              </a:xfrm>
              <a:prstGeom prst="rect">
                <a:avLst/>
              </a:prstGeom>
              <a:noFill/>
              <a:ln w="9525">
                <a:noFill/>
                <a:miter lim="800000"/>
                <a:headEnd/>
                <a:tailEnd/>
              </a:ln>
              <a:effectLst/>
            </p:spPr>
            <p:txBody>
              <a:bodyPr>
                <a:spAutoFit/>
              </a:bodyPr>
              <a:lstStyle/>
              <a:p>
                <a:pPr algn="l" eaLnBrk="1" hangingPunct="1"/>
                <a:r>
                  <a:rPr lang="en-US" b="1">
                    <a:latin typeface="Tahoma" pitchFamily="34" charset="0"/>
                  </a:rPr>
                  <a:t>Always</a:t>
                </a:r>
                <a:br>
                  <a:rPr lang="en-US" b="1">
                    <a:latin typeface="Tahoma" pitchFamily="34" charset="0"/>
                  </a:rPr>
                </a:br>
                <a:r>
                  <a:rPr lang="en-US" b="1">
                    <a:latin typeface="Tahoma" pitchFamily="34" charset="0"/>
                  </a:rPr>
                  <a:t>Deductible</a:t>
                </a:r>
              </a:p>
            </p:txBody>
          </p:sp>
          <p:sp>
            <p:nvSpPr>
              <p:cNvPr id="125976" name="Text Box 24"/>
              <p:cNvSpPr txBox="1">
                <a:spLocks noChangeArrowheads="1"/>
              </p:cNvSpPr>
              <p:nvPr/>
            </p:nvSpPr>
            <p:spPr bwMode="auto">
              <a:xfrm>
                <a:off x="3935" y="3161"/>
                <a:ext cx="983" cy="404"/>
              </a:xfrm>
              <a:prstGeom prst="rect">
                <a:avLst/>
              </a:prstGeom>
              <a:noFill/>
              <a:ln w="9525">
                <a:noFill/>
                <a:miter lim="800000"/>
                <a:headEnd/>
                <a:tailEnd/>
              </a:ln>
              <a:effectLst/>
            </p:spPr>
            <p:txBody>
              <a:bodyPr>
                <a:spAutoFit/>
              </a:bodyPr>
              <a:lstStyle/>
              <a:p>
                <a:pPr algn="l" eaLnBrk="1" hangingPunct="1"/>
                <a:r>
                  <a:rPr lang="en-US" b="1">
                    <a:latin typeface="Tahoma" pitchFamily="34" charset="0"/>
                  </a:rPr>
                  <a:t>Always</a:t>
                </a:r>
                <a:br>
                  <a:rPr lang="en-US" b="1">
                    <a:latin typeface="Tahoma" pitchFamily="34" charset="0"/>
                  </a:rPr>
                </a:br>
                <a:r>
                  <a:rPr lang="en-US" b="1">
                    <a:latin typeface="Tahoma" pitchFamily="34" charset="0"/>
                  </a:rPr>
                  <a:t>Deductible</a:t>
                </a:r>
              </a:p>
            </p:txBody>
          </p:sp>
          <p:sp>
            <p:nvSpPr>
              <p:cNvPr id="125982" name="Text Box 30"/>
              <p:cNvSpPr txBox="1">
                <a:spLocks noChangeArrowheads="1"/>
              </p:cNvSpPr>
              <p:nvPr/>
            </p:nvSpPr>
            <p:spPr bwMode="auto">
              <a:xfrm>
                <a:off x="1024" y="3142"/>
                <a:ext cx="1087" cy="577"/>
              </a:xfrm>
              <a:prstGeom prst="rect">
                <a:avLst/>
              </a:prstGeom>
              <a:noFill/>
              <a:ln w="9525">
                <a:noFill/>
                <a:miter lim="800000"/>
                <a:headEnd/>
                <a:tailEnd/>
              </a:ln>
              <a:effectLst/>
            </p:spPr>
            <p:txBody>
              <a:bodyPr>
                <a:spAutoFit/>
              </a:bodyPr>
              <a:lstStyle/>
              <a:p>
                <a:pPr algn="l" eaLnBrk="1" hangingPunct="1"/>
                <a:r>
                  <a:rPr lang="en-US" b="1">
                    <a:latin typeface="Tahoma" pitchFamily="34" charset="0"/>
                  </a:rPr>
                  <a:t>Deductible</a:t>
                </a:r>
                <a:br>
                  <a:rPr lang="en-US" b="1">
                    <a:latin typeface="Tahoma" pitchFamily="34" charset="0"/>
                  </a:rPr>
                </a:br>
                <a:r>
                  <a:rPr lang="en-US" b="1">
                    <a:latin typeface="Tahoma" pitchFamily="34" charset="0"/>
                  </a:rPr>
                  <a:t>(unless a</a:t>
                </a:r>
                <a:br>
                  <a:rPr lang="en-US" b="1">
                    <a:latin typeface="Tahoma" pitchFamily="34" charset="0"/>
                  </a:rPr>
                </a:br>
                <a:r>
                  <a:rPr lang="en-US" b="1">
                    <a:latin typeface="Tahoma" pitchFamily="34" charset="0"/>
                  </a:rPr>
                  <a:t>regular stop)</a:t>
                </a:r>
              </a:p>
            </p:txBody>
          </p:sp>
          <p:sp>
            <p:nvSpPr>
              <p:cNvPr id="125983" name="Text Box 31"/>
              <p:cNvSpPr txBox="1">
                <a:spLocks noChangeArrowheads="1"/>
              </p:cNvSpPr>
              <p:nvPr/>
            </p:nvSpPr>
            <p:spPr bwMode="auto">
              <a:xfrm>
                <a:off x="870" y="1298"/>
                <a:ext cx="964" cy="404"/>
              </a:xfrm>
              <a:prstGeom prst="rect">
                <a:avLst/>
              </a:prstGeom>
              <a:noFill/>
              <a:ln w="9525">
                <a:noFill/>
                <a:miter lim="800000"/>
                <a:headEnd/>
                <a:tailEnd/>
              </a:ln>
              <a:effectLst/>
            </p:spPr>
            <p:txBody>
              <a:bodyPr>
                <a:spAutoFit/>
              </a:bodyPr>
              <a:lstStyle/>
              <a:p>
                <a:pPr algn="l" eaLnBrk="1" hangingPunct="1"/>
                <a:r>
                  <a:rPr lang="en-US" b="1">
                    <a:latin typeface="Tahoma" pitchFamily="34" charset="0"/>
                  </a:rPr>
                  <a:t>Always</a:t>
                </a:r>
                <a:br>
                  <a:rPr lang="en-US" b="1">
                    <a:latin typeface="Tahoma" pitchFamily="34" charset="0"/>
                  </a:rPr>
                </a:br>
                <a:r>
                  <a:rPr lang="en-US" b="1">
                    <a:latin typeface="Tahoma" pitchFamily="34" charset="0"/>
                  </a:rPr>
                  <a:t>Deductible</a:t>
                </a:r>
              </a:p>
            </p:txBody>
          </p:sp>
          <p:grpSp>
            <p:nvGrpSpPr>
              <p:cNvPr id="125986" name="Group 34"/>
              <p:cNvGrpSpPr>
                <a:grpSpLocks noChangeAspect="1"/>
              </p:cNvGrpSpPr>
              <p:nvPr/>
            </p:nvGrpSpPr>
            <p:grpSpPr bwMode="auto">
              <a:xfrm>
                <a:off x="416" y="2094"/>
                <a:ext cx="910" cy="751"/>
                <a:chOff x="416" y="2094"/>
                <a:chExt cx="910" cy="751"/>
              </a:xfrm>
            </p:grpSpPr>
            <p:sp>
              <p:nvSpPr>
                <p:cNvPr id="125985" name="AutoShape 33"/>
                <p:cNvSpPr>
                  <a:spLocks noChangeAspect="1" noChangeArrowheads="1" noTextEdit="1"/>
                </p:cNvSpPr>
                <p:nvPr/>
              </p:nvSpPr>
              <p:spPr bwMode="auto">
                <a:xfrm>
                  <a:off x="416" y="2094"/>
                  <a:ext cx="910" cy="751"/>
                </a:xfrm>
                <a:prstGeom prst="rect">
                  <a:avLst/>
                </a:prstGeom>
                <a:noFill/>
                <a:ln w="9525">
                  <a:noFill/>
                  <a:miter lim="800000"/>
                  <a:headEnd/>
                  <a:tailEnd/>
                </a:ln>
              </p:spPr>
              <p:txBody>
                <a:bodyPr/>
                <a:lstStyle/>
                <a:p>
                  <a:endParaRPr lang="en-US"/>
                </a:p>
              </p:txBody>
            </p:sp>
            <p:sp>
              <p:nvSpPr>
                <p:cNvPr id="125987" name="Freeform 35"/>
                <p:cNvSpPr>
                  <a:spLocks/>
                </p:cNvSpPr>
                <p:nvPr/>
              </p:nvSpPr>
              <p:spPr bwMode="auto">
                <a:xfrm>
                  <a:off x="416" y="2133"/>
                  <a:ext cx="849" cy="521"/>
                </a:xfrm>
                <a:custGeom>
                  <a:avLst/>
                  <a:gdLst/>
                  <a:ahLst/>
                  <a:cxnLst>
                    <a:cxn ang="0">
                      <a:pos x="2364" y="403"/>
                    </a:cxn>
                    <a:cxn ang="0">
                      <a:pos x="2003" y="377"/>
                    </a:cxn>
                    <a:cxn ang="0">
                      <a:pos x="1571" y="345"/>
                    </a:cxn>
                    <a:cxn ang="0">
                      <a:pos x="1232" y="0"/>
                    </a:cxn>
                    <a:cxn ang="0">
                      <a:pos x="327" y="183"/>
                    </a:cxn>
                    <a:cxn ang="0">
                      <a:pos x="0" y="459"/>
                    </a:cxn>
                    <a:cxn ang="0">
                      <a:pos x="0" y="1089"/>
                    </a:cxn>
                    <a:cxn ang="0">
                      <a:pos x="588" y="1562"/>
                    </a:cxn>
                    <a:cxn ang="0">
                      <a:pos x="1996" y="1423"/>
                    </a:cxn>
                    <a:cxn ang="0">
                      <a:pos x="2455" y="1378"/>
                    </a:cxn>
                    <a:cxn ang="0">
                      <a:pos x="2455" y="757"/>
                    </a:cxn>
                    <a:cxn ang="0">
                      <a:pos x="2548" y="757"/>
                    </a:cxn>
                    <a:cxn ang="0">
                      <a:pos x="2364" y="403"/>
                    </a:cxn>
                  </a:cxnLst>
                  <a:rect l="0" t="0" r="r" b="b"/>
                  <a:pathLst>
                    <a:path w="2548" h="1562">
                      <a:moveTo>
                        <a:pt x="2364" y="403"/>
                      </a:moveTo>
                      <a:lnTo>
                        <a:pt x="2003" y="377"/>
                      </a:lnTo>
                      <a:lnTo>
                        <a:pt x="1571" y="345"/>
                      </a:lnTo>
                      <a:lnTo>
                        <a:pt x="1232" y="0"/>
                      </a:lnTo>
                      <a:lnTo>
                        <a:pt x="327" y="183"/>
                      </a:lnTo>
                      <a:lnTo>
                        <a:pt x="0" y="459"/>
                      </a:lnTo>
                      <a:lnTo>
                        <a:pt x="0" y="1089"/>
                      </a:lnTo>
                      <a:lnTo>
                        <a:pt x="588" y="1562"/>
                      </a:lnTo>
                      <a:lnTo>
                        <a:pt x="1996" y="1423"/>
                      </a:lnTo>
                      <a:lnTo>
                        <a:pt x="2455" y="1378"/>
                      </a:lnTo>
                      <a:lnTo>
                        <a:pt x="2455" y="757"/>
                      </a:lnTo>
                      <a:lnTo>
                        <a:pt x="2548" y="757"/>
                      </a:lnTo>
                      <a:lnTo>
                        <a:pt x="2364" y="403"/>
                      </a:lnTo>
                      <a:close/>
                    </a:path>
                  </a:pathLst>
                </a:custGeom>
                <a:solidFill>
                  <a:srgbClr val="FF9E3F"/>
                </a:solidFill>
                <a:ln w="9525">
                  <a:noFill/>
                  <a:round/>
                  <a:headEnd/>
                  <a:tailEnd/>
                </a:ln>
              </p:spPr>
              <p:txBody>
                <a:bodyPr/>
                <a:lstStyle/>
                <a:p>
                  <a:endParaRPr lang="en-US"/>
                </a:p>
              </p:txBody>
            </p:sp>
            <p:sp>
              <p:nvSpPr>
                <p:cNvPr id="125988" name="Freeform 36"/>
                <p:cNvSpPr>
                  <a:spLocks/>
                </p:cNvSpPr>
                <p:nvPr/>
              </p:nvSpPr>
              <p:spPr bwMode="auto">
                <a:xfrm>
                  <a:off x="603" y="2161"/>
                  <a:ext cx="400" cy="206"/>
                </a:xfrm>
                <a:custGeom>
                  <a:avLst/>
                  <a:gdLst/>
                  <a:ahLst/>
                  <a:cxnLst>
                    <a:cxn ang="0">
                      <a:pos x="1202" y="544"/>
                    </a:cxn>
                    <a:cxn ang="0">
                      <a:pos x="658" y="0"/>
                    </a:cxn>
                    <a:cxn ang="0">
                      <a:pos x="0" y="595"/>
                    </a:cxn>
                    <a:cxn ang="0">
                      <a:pos x="28" y="616"/>
                    </a:cxn>
                    <a:cxn ang="0">
                      <a:pos x="651" y="78"/>
                    </a:cxn>
                    <a:cxn ang="0">
                      <a:pos x="1167" y="566"/>
                    </a:cxn>
                    <a:cxn ang="0">
                      <a:pos x="1202" y="544"/>
                    </a:cxn>
                  </a:cxnLst>
                  <a:rect l="0" t="0" r="r" b="b"/>
                  <a:pathLst>
                    <a:path w="1202" h="616">
                      <a:moveTo>
                        <a:pt x="1202" y="544"/>
                      </a:moveTo>
                      <a:lnTo>
                        <a:pt x="658" y="0"/>
                      </a:lnTo>
                      <a:lnTo>
                        <a:pt x="0" y="595"/>
                      </a:lnTo>
                      <a:lnTo>
                        <a:pt x="28" y="616"/>
                      </a:lnTo>
                      <a:lnTo>
                        <a:pt x="651" y="78"/>
                      </a:lnTo>
                      <a:lnTo>
                        <a:pt x="1167" y="566"/>
                      </a:lnTo>
                      <a:lnTo>
                        <a:pt x="1202" y="544"/>
                      </a:lnTo>
                      <a:close/>
                    </a:path>
                  </a:pathLst>
                </a:custGeom>
                <a:solidFill>
                  <a:srgbClr val="FFFFFF"/>
                </a:solidFill>
                <a:ln w="9525">
                  <a:noFill/>
                  <a:round/>
                  <a:headEnd/>
                  <a:tailEnd/>
                </a:ln>
              </p:spPr>
              <p:txBody>
                <a:bodyPr/>
                <a:lstStyle/>
                <a:p>
                  <a:endParaRPr lang="en-US"/>
                </a:p>
              </p:txBody>
            </p:sp>
            <p:sp>
              <p:nvSpPr>
                <p:cNvPr id="125989" name="Freeform 37"/>
                <p:cNvSpPr>
                  <a:spLocks/>
                </p:cNvSpPr>
                <p:nvPr/>
              </p:nvSpPr>
              <p:spPr bwMode="auto">
                <a:xfrm>
                  <a:off x="629" y="2230"/>
                  <a:ext cx="579" cy="391"/>
                </a:xfrm>
                <a:custGeom>
                  <a:avLst/>
                  <a:gdLst/>
                  <a:ahLst/>
                  <a:cxnLst>
                    <a:cxn ang="0">
                      <a:pos x="1484" y="510"/>
                    </a:cxn>
                    <a:cxn ang="0">
                      <a:pos x="1138" y="510"/>
                    </a:cxn>
                    <a:cxn ang="0">
                      <a:pos x="580" y="0"/>
                    </a:cxn>
                    <a:cxn ang="0">
                      <a:pos x="0" y="503"/>
                    </a:cxn>
                    <a:cxn ang="0">
                      <a:pos x="0" y="1173"/>
                    </a:cxn>
                    <a:cxn ang="0">
                      <a:pos x="1396" y="1054"/>
                    </a:cxn>
                    <a:cxn ang="0">
                      <a:pos x="1732" y="1026"/>
                    </a:cxn>
                    <a:cxn ang="0">
                      <a:pos x="1739" y="510"/>
                    </a:cxn>
                    <a:cxn ang="0">
                      <a:pos x="1484" y="510"/>
                    </a:cxn>
                  </a:cxnLst>
                  <a:rect l="0" t="0" r="r" b="b"/>
                  <a:pathLst>
                    <a:path w="1739" h="1173">
                      <a:moveTo>
                        <a:pt x="1484" y="510"/>
                      </a:moveTo>
                      <a:lnTo>
                        <a:pt x="1138" y="510"/>
                      </a:lnTo>
                      <a:lnTo>
                        <a:pt x="580" y="0"/>
                      </a:lnTo>
                      <a:lnTo>
                        <a:pt x="0" y="503"/>
                      </a:lnTo>
                      <a:lnTo>
                        <a:pt x="0" y="1173"/>
                      </a:lnTo>
                      <a:lnTo>
                        <a:pt x="1396" y="1054"/>
                      </a:lnTo>
                      <a:lnTo>
                        <a:pt x="1732" y="1026"/>
                      </a:lnTo>
                      <a:lnTo>
                        <a:pt x="1739" y="510"/>
                      </a:lnTo>
                      <a:lnTo>
                        <a:pt x="1484" y="510"/>
                      </a:lnTo>
                      <a:close/>
                    </a:path>
                  </a:pathLst>
                </a:custGeom>
                <a:solidFill>
                  <a:srgbClr val="FFFFFF"/>
                </a:solidFill>
                <a:ln w="9525">
                  <a:noFill/>
                  <a:round/>
                  <a:headEnd/>
                  <a:tailEnd/>
                </a:ln>
              </p:spPr>
              <p:txBody>
                <a:bodyPr/>
                <a:lstStyle/>
                <a:p>
                  <a:endParaRPr lang="en-US"/>
                </a:p>
              </p:txBody>
            </p:sp>
            <p:sp>
              <p:nvSpPr>
                <p:cNvPr id="125990" name="Freeform 38"/>
                <p:cNvSpPr>
                  <a:spLocks/>
                </p:cNvSpPr>
                <p:nvPr/>
              </p:nvSpPr>
              <p:spPr bwMode="auto">
                <a:xfrm>
                  <a:off x="1105" y="2435"/>
                  <a:ext cx="73" cy="116"/>
                </a:xfrm>
                <a:custGeom>
                  <a:avLst/>
                  <a:gdLst/>
                  <a:ahLst/>
                  <a:cxnLst>
                    <a:cxn ang="0">
                      <a:pos x="218" y="303"/>
                    </a:cxn>
                    <a:cxn ang="0">
                      <a:pos x="218" y="0"/>
                    </a:cxn>
                    <a:cxn ang="0">
                      <a:pos x="215" y="1"/>
                    </a:cxn>
                    <a:cxn ang="0">
                      <a:pos x="207" y="4"/>
                    </a:cxn>
                    <a:cxn ang="0">
                      <a:pos x="193" y="6"/>
                    </a:cxn>
                    <a:cxn ang="0">
                      <a:pos x="175" y="12"/>
                    </a:cxn>
                    <a:cxn ang="0">
                      <a:pos x="152" y="16"/>
                    </a:cxn>
                    <a:cxn ang="0">
                      <a:pos x="125" y="21"/>
                    </a:cxn>
                    <a:cxn ang="0">
                      <a:pos x="93" y="26"/>
                    </a:cxn>
                    <a:cxn ang="0">
                      <a:pos x="58" y="28"/>
                    </a:cxn>
                    <a:cxn ang="0">
                      <a:pos x="55" y="69"/>
                    </a:cxn>
                    <a:cxn ang="0">
                      <a:pos x="52" y="110"/>
                    </a:cxn>
                    <a:cxn ang="0">
                      <a:pos x="47" y="151"/>
                    </a:cxn>
                    <a:cxn ang="0">
                      <a:pos x="40" y="191"/>
                    </a:cxn>
                    <a:cxn ang="0">
                      <a:pos x="32" y="231"/>
                    </a:cxn>
                    <a:cxn ang="0">
                      <a:pos x="24" y="270"/>
                    </a:cxn>
                    <a:cxn ang="0">
                      <a:pos x="13" y="309"/>
                    </a:cxn>
                    <a:cxn ang="0">
                      <a:pos x="0" y="347"/>
                    </a:cxn>
                    <a:cxn ang="0">
                      <a:pos x="29" y="345"/>
                    </a:cxn>
                    <a:cxn ang="0">
                      <a:pos x="59" y="343"/>
                    </a:cxn>
                    <a:cxn ang="0">
                      <a:pos x="88" y="340"/>
                    </a:cxn>
                    <a:cxn ang="0">
                      <a:pos x="117" y="335"/>
                    </a:cxn>
                    <a:cxn ang="0">
                      <a:pos x="144" y="329"/>
                    </a:cxn>
                    <a:cxn ang="0">
                      <a:pos x="170" y="322"/>
                    </a:cxn>
                    <a:cxn ang="0">
                      <a:pos x="194" y="314"/>
                    </a:cxn>
                    <a:cxn ang="0">
                      <a:pos x="218" y="303"/>
                    </a:cxn>
                  </a:cxnLst>
                  <a:rect l="0" t="0" r="r" b="b"/>
                  <a:pathLst>
                    <a:path w="218" h="347">
                      <a:moveTo>
                        <a:pt x="218" y="303"/>
                      </a:moveTo>
                      <a:lnTo>
                        <a:pt x="218" y="0"/>
                      </a:lnTo>
                      <a:lnTo>
                        <a:pt x="215" y="1"/>
                      </a:lnTo>
                      <a:lnTo>
                        <a:pt x="207" y="4"/>
                      </a:lnTo>
                      <a:lnTo>
                        <a:pt x="193" y="6"/>
                      </a:lnTo>
                      <a:lnTo>
                        <a:pt x="175" y="12"/>
                      </a:lnTo>
                      <a:lnTo>
                        <a:pt x="152" y="16"/>
                      </a:lnTo>
                      <a:lnTo>
                        <a:pt x="125" y="21"/>
                      </a:lnTo>
                      <a:lnTo>
                        <a:pt x="93" y="26"/>
                      </a:lnTo>
                      <a:lnTo>
                        <a:pt x="58" y="28"/>
                      </a:lnTo>
                      <a:lnTo>
                        <a:pt x="55" y="69"/>
                      </a:lnTo>
                      <a:lnTo>
                        <a:pt x="52" y="110"/>
                      </a:lnTo>
                      <a:lnTo>
                        <a:pt x="47" y="151"/>
                      </a:lnTo>
                      <a:lnTo>
                        <a:pt x="40" y="191"/>
                      </a:lnTo>
                      <a:lnTo>
                        <a:pt x="32" y="231"/>
                      </a:lnTo>
                      <a:lnTo>
                        <a:pt x="24" y="270"/>
                      </a:lnTo>
                      <a:lnTo>
                        <a:pt x="13" y="309"/>
                      </a:lnTo>
                      <a:lnTo>
                        <a:pt x="0" y="347"/>
                      </a:lnTo>
                      <a:lnTo>
                        <a:pt x="29" y="345"/>
                      </a:lnTo>
                      <a:lnTo>
                        <a:pt x="59" y="343"/>
                      </a:lnTo>
                      <a:lnTo>
                        <a:pt x="88" y="340"/>
                      </a:lnTo>
                      <a:lnTo>
                        <a:pt x="117" y="335"/>
                      </a:lnTo>
                      <a:lnTo>
                        <a:pt x="144" y="329"/>
                      </a:lnTo>
                      <a:lnTo>
                        <a:pt x="170" y="322"/>
                      </a:lnTo>
                      <a:lnTo>
                        <a:pt x="194" y="314"/>
                      </a:lnTo>
                      <a:lnTo>
                        <a:pt x="218" y="303"/>
                      </a:lnTo>
                      <a:close/>
                    </a:path>
                  </a:pathLst>
                </a:custGeom>
                <a:solidFill>
                  <a:srgbClr val="FF9E3F"/>
                </a:solidFill>
                <a:ln w="9525">
                  <a:noFill/>
                  <a:round/>
                  <a:headEnd/>
                  <a:tailEnd/>
                </a:ln>
              </p:spPr>
              <p:txBody>
                <a:bodyPr/>
                <a:lstStyle/>
                <a:p>
                  <a:endParaRPr lang="en-US"/>
                </a:p>
              </p:txBody>
            </p:sp>
            <p:sp>
              <p:nvSpPr>
                <p:cNvPr id="125991" name="Freeform 39"/>
                <p:cNvSpPr>
                  <a:spLocks/>
                </p:cNvSpPr>
                <p:nvPr/>
              </p:nvSpPr>
              <p:spPr bwMode="auto">
                <a:xfrm>
                  <a:off x="1029" y="2438"/>
                  <a:ext cx="96" cy="113"/>
                </a:xfrm>
                <a:custGeom>
                  <a:avLst/>
                  <a:gdLst/>
                  <a:ahLst/>
                  <a:cxnLst>
                    <a:cxn ang="0">
                      <a:pos x="0" y="0"/>
                    </a:cxn>
                    <a:cxn ang="0">
                      <a:pos x="0" y="324"/>
                    </a:cxn>
                    <a:cxn ang="0">
                      <a:pos x="1" y="324"/>
                    </a:cxn>
                    <a:cxn ang="0">
                      <a:pos x="6" y="325"/>
                    </a:cxn>
                    <a:cxn ang="0">
                      <a:pos x="11" y="325"/>
                    </a:cxn>
                    <a:cxn ang="0">
                      <a:pos x="19" y="327"/>
                    </a:cxn>
                    <a:cxn ang="0">
                      <a:pos x="29" y="328"/>
                    </a:cxn>
                    <a:cxn ang="0">
                      <a:pos x="41" y="329"/>
                    </a:cxn>
                    <a:cxn ang="0">
                      <a:pos x="55" y="331"/>
                    </a:cxn>
                    <a:cxn ang="0">
                      <a:pos x="70" y="332"/>
                    </a:cxn>
                    <a:cxn ang="0">
                      <a:pos x="86" y="333"/>
                    </a:cxn>
                    <a:cxn ang="0">
                      <a:pos x="104" y="335"/>
                    </a:cxn>
                    <a:cxn ang="0">
                      <a:pos x="123" y="336"/>
                    </a:cxn>
                    <a:cxn ang="0">
                      <a:pos x="142" y="337"/>
                    </a:cxn>
                    <a:cxn ang="0">
                      <a:pos x="163" y="339"/>
                    </a:cxn>
                    <a:cxn ang="0">
                      <a:pos x="185" y="339"/>
                    </a:cxn>
                    <a:cxn ang="0">
                      <a:pos x="206" y="339"/>
                    </a:cxn>
                    <a:cxn ang="0">
                      <a:pos x="228" y="339"/>
                    </a:cxn>
                    <a:cxn ang="0">
                      <a:pos x="241" y="301"/>
                    </a:cxn>
                    <a:cxn ang="0">
                      <a:pos x="252" y="262"/>
                    </a:cxn>
                    <a:cxn ang="0">
                      <a:pos x="260" y="223"/>
                    </a:cxn>
                    <a:cxn ang="0">
                      <a:pos x="268" y="183"/>
                    </a:cxn>
                    <a:cxn ang="0">
                      <a:pos x="275" y="143"/>
                    </a:cxn>
                    <a:cxn ang="0">
                      <a:pos x="280" y="102"/>
                    </a:cxn>
                    <a:cxn ang="0">
                      <a:pos x="283" y="61"/>
                    </a:cxn>
                    <a:cxn ang="0">
                      <a:pos x="286" y="20"/>
                    </a:cxn>
                    <a:cxn ang="0">
                      <a:pos x="271" y="22"/>
                    </a:cxn>
                    <a:cxn ang="0">
                      <a:pos x="257" y="22"/>
                    </a:cxn>
                    <a:cxn ang="0">
                      <a:pos x="241" y="23"/>
                    </a:cxn>
                    <a:cxn ang="0">
                      <a:pos x="226" y="23"/>
                    </a:cxn>
                    <a:cxn ang="0">
                      <a:pos x="209" y="23"/>
                    </a:cxn>
                    <a:cxn ang="0">
                      <a:pos x="191" y="22"/>
                    </a:cxn>
                    <a:cxn ang="0">
                      <a:pos x="175" y="22"/>
                    </a:cxn>
                    <a:cxn ang="0">
                      <a:pos x="157" y="20"/>
                    </a:cxn>
                    <a:cxn ang="0">
                      <a:pos x="138" y="19"/>
                    </a:cxn>
                    <a:cxn ang="0">
                      <a:pos x="120" y="18"/>
                    </a:cxn>
                    <a:cxn ang="0">
                      <a:pos x="101" y="16"/>
                    </a:cxn>
                    <a:cxn ang="0">
                      <a:pos x="82" y="13"/>
                    </a:cxn>
                    <a:cxn ang="0">
                      <a:pos x="62" y="11"/>
                    </a:cxn>
                    <a:cxn ang="0">
                      <a:pos x="41" y="8"/>
                    </a:cxn>
                    <a:cxn ang="0">
                      <a:pos x="21" y="4"/>
                    </a:cxn>
                    <a:cxn ang="0">
                      <a:pos x="0" y="0"/>
                    </a:cxn>
                  </a:cxnLst>
                  <a:rect l="0" t="0" r="r" b="b"/>
                  <a:pathLst>
                    <a:path w="286" h="339">
                      <a:moveTo>
                        <a:pt x="0" y="0"/>
                      </a:moveTo>
                      <a:lnTo>
                        <a:pt x="0" y="324"/>
                      </a:lnTo>
                      <a:lnTo>
                        <a:pt x="1" y="324"/>
                      </a:lnTo>
                      <a:lnTo>
                        <a:pt x="6" y="325"/>
                      </a:lnTo>
                      <a:lnTo>
                        <a:pt x="11" y="325"/>
                      </a:lnTo>
                      <a:lnTo>
                        <a:pt x="19" y="327"/>
                      </a:lnTo>
                      <a:lnTo>
                        <a:pt x="29" y="328"/>
                      </a:lnTo>
                      <a:lnTo>
                        <a:pt x="41" y="329"/>
                      </a:lnTo>
                      <a:lnTo>
                        <a:pt x="55" y="331"/>
                      </a:lnTo>
                      <a:lnTo>
                        <a:pt x="70" y="332"/>
                      </a:lnTo>
                      <a:lnTo>
                        <a:pt x="86" y="333"/>
                      </a:lnTo>
                      <a:lnTo>
                        <a:pt x="104" y="335"/>
                      </a:lnTo>
                      <a:lnTo>
                        <a:pt x="123" y="336"/>
                      </a:lnTo>
                      <a:lnTo>
                        <a:pt x="142" y="337"/>
                      </a:lnTo>
                      <a:lnTo>
                        <a:pt x="163" y="339"/>
                      </a:lnTo>
                      <a:lnTo>
                        <a:pt x="185" y="339"/>
                      </a:lnTo>
                      <a:lnTo>
                        <a:pt x="206" y="339"/>
                      </a:lnTo>
                      <a:lnTo>
                        <a:pt x="228" y="339"/>
                      </a:lnTo>
                      <a:lnTo>
                        <a:pt x="241" y="301"/>
                      </a:lnTo>
                      <a:lnTo>
                        <a:pt x="252" y="262"/>
                      </a:lnTo>
                      <a:lnTo>
                        <a:pt x="260" y="223"/>
                      </a:lnTo>
                      <a:lnTo>
                        <a:pt x="268" y="183"/>
                      </a:lnTo>
                      <a:lnTo>
                        <a:pt x="275" y="143"/>
                      </a:lnTo>
                      <a:lnTo>
                        <a:pt x="280" y="102"/>
                      </a:lnTo>
                      <a:lnTo>
                        <a:pt x="283" y="61"/>
                      </a:lnTo>
                      <a:lnTo>
                        <a:pt x="286" y="20"/>
                      </a:lnTo>
                      <a:lnTo>
                        <a:pt x="271" y="22"/>
                      </a:lnTo>
                      <a:lnTo>
                        <a:pt x="257" y="22"/>
                      </a:lnTo>
                      <a:lnTo>
                        <a:pt x="241" y="23"/>
                      </a:lnTo>
                      <a:lnTo>
                        <a:pt x="226" y="23"/>
                      </a:lnTo>
                      <a:lnTo>
                        <a:pt x="209" y="23"/>
                      </a:lnTo>
                      <a:lnTo>
                        <a:pt x="191" y="22"/>
                      </a:lnTo>
                      <a:lnTo>
                        <a:pt x="175" y="22"/>
                      </a:lnTo>
                      <a:lnTo>
                        <a:pt x="157" y="20"/>
                      </a:lnTo>
                      <a:lnTo>
                        <a:pt x="138" y="19"/>
                      </a:lnTo>
                      <a:lnTo>
                        <a:pt x="120" y="18"/>
                      </a:lnTo>
                      <a:lnTo>
                        <a:pt x="101" y="16"/>
                      </a:lnTo>
                      <a:lnTo>
                        <a:pt x="82" y="13"/>
                      </a:lnTo>
                      <a:lnTo>
                        <a:pt x="62" y="11"/>
                      </a:lnTo>
                      <a:lnTo>
                        <a:pt x="41" y="8"/>
                      </a:lnTo>
                      <a:lnTo>
                        <a:pt x="21" y="4"/>
                      </a:lnTo>
                      <a:lnTo>
                        <a:pt x="0" y="0"/>
                      </a:lnTo>
                      <a:close/>
                    </a:path>
                  </a:pathLst>
                </a:custGeom>
                <a:solidFill>
                  <a:srgbClr val="FF9E3F"/>
                </a:solidFill>
                <a:ln w="9525">
                  <a:noFill/>
                  <a:round/>
                  <a:headEnd/>
                  <a:tailEnd/>
                </a:ln>
              </p:spPr>
              <p:txBody>
                <a:bodyPr/>
                <a:lstStyle/>
                <a:p>
                  <a:endParaRPr lang="en-US"/>
                </a:p>
              </p:txBody>
            </p:sp>
            <p:sp>
              <p:nvSpPr>
                <p:cNvPr id="125992" name="Freeform 40"/>
                <p:cNvSpPr>
                  <a:spLocks/>
                </p:cNvSpPr>
                <p:nvPr/>
              </p:nvSpPr>
              <p:spPr bwMode="auto">
                <a:xfrm>
                  <a:off x="438" y="2159"/>
                  <a:ext cx="356" cy="187"/>
                </a:xfrm>
                <a:custGeom>
                  <a:avLst/>
                  <a:gdLst/>
                  <a:ahLst/>
                  <a:cxnLst>
                    <a:cxn ang="0">
                      <a:pos x="1066" y="0"/>
                    </a:cxn>
                    <a:cxn ang="0">
                      <a:pos x="443" y="560"/>
                    </a:cxn>
                    <a:cxn ang="0">
                      <a:pos x="0" y="416"/>
                    </a:cxn>
                    <a:cxn ang="0">
                      <a:pos x="280" y="177"/>
                    </a:cxn>
                    <a:cxn ang="0">
                      <a:pos x="1066" y="0"/>
                    </a:cxn>
                  </a:cxnLst>
                  <a:rect l="0" t="0" r="r" b="b"/>
                  <a:pathLst>
                    <a:path w="1066" h="560">
                      <a:moveTo>
                        <a:pt x="1066" y="0"/>
                      </a:moveTo>
                      <a:lnTo>
                        <a:pt x="443" y="560"/>
                      </a:lnTo>
                      <a:lnTo>
                        <a:pt x="0" y="416"/>
                      </a:lnTo>
                      <a:lnTo>
                        <a:pt x="280" y="177"/>
                      </a:lnTo>
                      <a:lnTo>
                        <a:pt x="1066" y="0"/>
                      </a:lnTo>
                      <a:close/>
                    </a:path>
                  </a:pathLst>
                </a:custGeom>
                <a:solidFill>
                  <a:srgbClr val="FFFFFF"/>
                </a:solidFill>
                <a:ln w="9525">
                  <a:noFill/>
                  <a:round/>
                  <a:headEnd/>
                  <a:tailEnd/>
                </a:ln>
              </p:spPr>
              <p:txBody>
                <a:bodyPr/>
                <a:lstStyle/>
                <a:p>
                  <a:endParaRPr lang="en-US"/>
                </a:p>
              </p:txBody>
            </p:sp>
            <p:sp>
              <p:nvSpPr>
                <p:cNvPr id="125993" name="Freeform 41"/>
                <p:cNvSpPr>
                  <a:spLocks/>
                </p:cNvSpPr>
                <p:nvPr/>
              </p:nvSpPr>
              <p:spPr bwMode="auto">
                <a:xfrm>
                  <a:off x="440" y="2326"/>
                  <a:ext cx="163" cy="288"/>
                </a:xfrm>
                <a:custGeom>
                  <a:avLst/>
                  <a:gdLst/>
                  <a:ahLst/>
                  <a:cxnLst>
                    <a:cxn ang="0">
                      <a:pos x="7" y="0"/>
                    </a:cxn>
                    <a:cxn ang="0">
                      <a:pos x="0" y="496"/>
                    </a:cxn>
                    <a:cxn ang="0">
                      <a:pos x="489" y="863"/>
                    </a:cxn>
                    <a:cxn ang="0">
                      <a:pos x="468" y="205"/>
                    </a:cxn>
                    <a:cxn ang="0">
                      <a:pos x="7" y="0"/>
                    </a:cxn>
                  </a:cxnLst>
                  <a:rect l="0" t="0" r="r" b="b"/>
                  <a:pathLst>
                    <a:path w="489" h="863">
                      <a:moveTo>
                        <a:pt x="7" y="0"/>
                      </a:moveTo>
                      <a:lnTo>
                        <a:pt x="0" y="496"/>
                      </a:lnTo>
                      <a:lnTo>
                        <a:pt x="489" y="863"/>
                      </a:lnTo>
                      <a:lnTo>
                        <a:pt x="468" y="205"/>
                      </a:lnTo>
                      <a:lnTo>
                        <a:pt x="7" y="0"/>
                      </a:lnTo>
                      <a:close/>
                    </a:path>
                  </a:pathLst>
                </a:custGeom>
                <a:solidFill>
                  <a:srgbClr val="FFFFFF"/>
                </a:solidFill>
                <a:ln w="9525">
                  <a:noFill/>
                  <a:round/>
                  <a:headEnd/>
                  <a:tailEnd/>
                </a:ln>
              </p:spPr>
              <p:txBody>
                <a:bodyPr/>
                <a:lstStyle/>
                <a:p>
                  <a:endParaRPr lang="en-US"/>
                </a:p>
              </p:txBody>
            </p:sp>
            <p:sp>
              <p:nvSpPr>
                <p:cNvPr id="125994" name="Freeform 42"/>
                <p:cNvSpPr>
                  <a:spLocks/>
                </p:cNvSpPr>
                <p:nvPr/>
              </p:nvSpPr>
              <p:spPr bwMode="auto">
                <a:xfrm>
                  <a:off x="1155" y="2222"/>
                  <a:ext cx="52" cy="57"/>
                </a:xfrm>
                <a:custGeom>
                  <a:avLst/>
                  <a:gdLst/>
                  <a:ahLst/>
                  <a:cxnLst>
                    <a:cxn ang="0">
                      <a:pos x="156" y="6"/>
                    </a:cxn>
                    <a:cxn ang="0">
                      <a:pos x="73" y="0"/>
                    </a:cxn>
                    <a:cxn ang="0">
                      <a:pos x="0" y="12"/>
                    </a:cxn>
                    <a:cxn ang="0">
                      <a:pos x="0" y="48"/>
                    </a:cxn>
                    <a:cxn ang="0">
                      <a:pos x="13" y="48"/>
                    </a:cxn>
                    <a:cxn ang="0">
                      <a:pos x="13" y="157"/>
                    </a:cxn>
                    <a:cxn ang="0">
                      <a:pos x="147" y="172"/>
                    </a:cxn>
                    <a:cxn ang="0">
                      <a:pos x="147" y="41"/>
                    </a:cxn>
                    <a:cxn ang="0">
                      <a:pos x="156" y="41"/>
                    </a:cxn>
                    <a:cxn ang="0">
                      <a:pos x="156" y="6"/>
                    </a:cxn>
                  </a:cxnLst>
                  <a:rect l="0" t="0" r="r" b="b"/>
                  <a:pathLst>
                    <a:path w="156" h="172">
                      <a:moveTo>
                        <a:pt x="156" y="6"/>
                      </a:moveTo>
                      <a:lnTo>
                        <a:pt x="73" y="0"/>
                      </a:lnTo>
                      <a:lnTo>
                        <a:pt x="0" y="12"/>
                      </a:lnTo>
                      <a:lnTo>
                        <a:pt x="0" y="48"/>
                      </a:lnTo>
                      <a:lnTo>
                        <a:pt x="13" y="48"/>
                      </a:lnTo>
                      <a:lnTo>
                        <a:pt x="13" y="157"/>
                      </a:lnTo>
                      <a:lnTo>
                        <a:pt x="147" y="172"/>
                      </a:lnTo>
                      <a:lnTo>
                        <a:pt x="147" y="41"/>
                      </a:lnTo>
                      <a:lnTo>
                        <a:pt x="156" y="41"/>
                      </a:lnTo>
                      <a:lnTo>
                        <a:pt x="156" y="6"/>
                      </a:lnTo>
                      <a:close/>
                    </a:path>
                  </a:pathLst>
                </a:custGeom>
                <a:solidFill>
                  <a:srgbClr val="FF9E3F"/>
                </a:solidFill>
                <a:ln w="9525">
                  <a:noFill/>
                  <a:round/>
                  <a:headEnd/>
                  <a:tailEnd/>
                </a:ln>
              </p:spPr>
              <p:txBody>
                <a:bodyPr/>
                <a:lstStyle/>
                <a:p>
                  <a:endParaRPr lang="en-US"/>
                </a:p>
              </p:txBody>
            </p:sp>
            <p:sp>
              <p:nvSpPr>
                <p:cNvPr id="125995" name="Freeform 43"/>
                <p:cNvSpPr>
                  <a:spLocks/>
                </p:cNvSpPr>
                <p:nvPr/>
              </p:nvSpPr>
              <p:spPr bwMode="auto">
                <a:xfrm>
                  <a:off x="784" y="2492"/>
                  <a:ext cx="54" cy="134"/>
                </a:xfrm>
                <a:custGeom>
                  <a:avLst/>
                  <a:gdLst/>
                  <a:ahLst/>
                  <a:cxnLst>
                    <a:cxn ang="0">
                      <a:pos x="6" y="402"/>
                    </a:cxn>
                    <a:cxn ang="0">
                      <a:pos x="0" y="7"/>
                    </a:cxn>
                    <a:cxn ang="0">
                      <a:pos x="162" y="0"/>
                    </a:cxn>
                    <a:cxn ang="0">
                      <a:pos x="162" y="381"/>
                    </a:cxn>
                    <a:cxn ang="0">
                      <a:pos x="6" y="402"/>
                    </a:cxn>
                  </a:cxnLst>
                  <a:rect l="0" t="0" r="r" b="b"/>
                  <a:pathLst>
                    <a:path w="162" h="402">
                      <a:moveTo>
                        <a:pt x="6" y="402"/>
                      </a:moveTo>
                      <a:lnTo>
                        <a:pt x="0" y="7"/>
                      </a:lnTo>
                      <a:lnTo>
                        <a:pt x="162" y="0"/>
                      </a:lnTo>
                      <a:lnTo>
                        <a:pt x="162" y="381"/>
                      </a:lnTo>
                      <a:lnTo>
                        <a:pt x="6" y="402"/>
                      </a:lnTo>
                      <a:close/>
                    </a:path>
                  </a:pathLst>
                </a:custGeom>
                <a:solidFill>
                  <a:srgbClr val="FF9E3F"/>
                </a:solidFill>
                <a:ln w="9525">
                  <a:noFill/>
                  <a:round/>
                  <a:headEnd/>
                  <a:tailEnd/>
                </a:ln>
              </p:spPr>
              <p:txBody>
                <a:bodyPr/>
                <a:lstStyle/>
                <a:p>
                  <a:endParaRPr lang="en-US"/>
                </a:p>
              </p:txBody>
            </p:sp>
            <p:sp>
              <p:nvSpPr>
                <p:cNvPr id="125996" name="Rectangle 44"/>
                <p:cNvSpPr>
                  <a:spLocks noChangeArrowheads="1"/>
                </p:cNvSpPr>
                <p:nvPr/>
              </p:nvSpPr>
              <p:spPr bwMode="auto">
                <a:xfrm>
                  <a:off x="1072" y="2433"/>
                  <a:ext cx="9" cy="131"/>
                </a:xfrm>
                <a:prstGeom prst="rect">
                  <a:avLst/>
                </a:prstGeom>
                <a:solidFill>
                  <a:srgbClr val="FFFFFF"/>
                </a:solidFill>
                <a:ln w="9525">
                  <a:noFill/>
                  <a:miter lim="800000"/>
                  <a:headEnd/>
                  <a:tailEnd/>
                </a:ln>
              </p:spPr>
              <p:txBody>
                <a:bodyPr/>
                <a:lstStyle/>
                <a:p>
                  <a:endParaRPr lang="en-US"/>
                </a:p>
              </p:txBody>
            </p:sp>
            <p:sp>
              <p:nvSpPr>
                <p:cNvPr id="125997" name="Rectangle 45"/>
                <p:cNvSpPr>
                  <a:spLocks noChangeArrowheads="1"/>
                </p:cNvSpPr>
                <p:nvPr/>
              </p:nvSpPr>
              <p:spPr bwMode="auto">
                <a:xfrm>
                  <a:off x="1136" y="2428"/>
                  <a:ext cx="9" cy="132"/>
                </a:xfrm>
                <a:prstGeom prst="rect">
                  <a:avLst/>
                </a:prstGeom>
                <a:solidFill>
                  <a:srgbClr val="FFFFFF"/>
                </a:solidFill>
                <a:ln w="9525">
                  <a:noFill/>
                  <a:miter lim="800000"/>
                  <a:headEnd/>
                  <a:tailEnd/>
                </a:ln>
              </p:spPr>
              <p:txBody>
                <a:bodyPr/>
                <a:lstStyle/>
                <a:p>
                  <a:endParaRPr lang="en-US"/>
                </a:p>
              </p:txBody>
            </p:sp>
            <p:sp>
              <p:nvSpPr>
                <p:cNvPr id="125998" name="Rectangle 46"/>
                <p:cNvSpPr>
                  <a:spLocks noChangeArrowheads="1"/>
                </p:cNvSpPr>
                <p:nvPr/>
              </p:nvSpPr>
              <p:spPr bwMode="auto">
                <a:xfrm>
                  <a:off x="867" y="2348"/>
                  <a:ext cx="49" cy="68"/>
                </a:xfrm>
                <a:prstGeom prst="rect">
                  <a:avLst/>
                </a:prstGeom>
                <a:solidFill>
                  <a:srgbClr val="FF9E3F"/>
                </a:solidFill>
                <a:ln w="9525">
                  <a:noFill/>
                  <a:miter lim="800000"/>
                  <a:headEnd/>
                  <a:tailEnd/>
                </a:ln>
              </p:spPr>
              <p:txBody>
                <a:bodyPr/>
                <a:lstStyle/>
                <a:p>
                  <a:endParaRPr lang="en-US"/>
                </a:p>
              </p:txBody>
            </p:sp>
            <p:sp>
              <p:nvSpPr>
                <p:cNvPr id="125999" name="Rectangle 47"/>
                <p:cNvSpPr>
                  <a:spLocks noChangeArrowheads="1"/>
                </p:cNvSpPr>
                <p:nvPr/>
              </p:nvSpPr>
              <p:spPr bwMode="auto">
                <a:xfrm>
                  <a:off x="858" y="2378"/>
                  <a:ext cx="67" cy="8"/>
                </a:xfrm>
                <a:prstGeom prst="rect">
                  <a:avLst/>
                </a:prstGeom>
                <a:solidFill>
                  <a:srgbClr val="FFFFFF"/>
                </a:solidFill>
                <a:ln w="9525">
                  <a:noFill/>
                  <a:miter lim="800000"/>
                  <a:headEnd/>
                  <a:tailEnd/>
                </a:ln>
              </p:spPr>
              <p:txBody>
                <a:bodyPr/>
                <a:lstStyle/>
                <a:p>
                  <a:endParaRPr lang="en-US"/>
                </a:p>
              </p:txBody>
            </p:sp>
            <p:sp>
              <p:nvSpPr>
                <p:cNvPr id="126000" name="Freeform 48"/>
                <p:cNvSpPr>
                  <a:spLocks/>
                </p:cNvSpPr>
                <p:nvPr/>
              </p:nvSpPr>
              <p:spPr bwMode="auto">
                <a:xfrm>
                  <a:off x="864" y="2496"/>
                  <a:ext cx="52" cy="73"/>
                </a:xfrm>
                <a:custGeom>
                  <a:avLst/>
                  <a:gdLst/>
                  <a:ahLst/>
                  <a:cxnLst>
                    <a:cxn ang="0">
                      <a:pos x="155" y="204"/>
                    </a:cxn>
                    <a:cxn ang="0">
                      <a:pos x="155" y="0"/>
                    </a:cxn>
                    <a:cxn ang="0">
                      <a:pos x="0" y="14"/>
                    </a:cxn>
                    <a:cxn ang="0">
                      <a:pos x="0" y="219"/>
                    </a:cxn>
                    <a:cxn ang="0">
                      <a:pos x="155" y="204"/>
                    </a:cxn>
                  </a:cxnLst>
                  <a:rect l="0" t="0" r="r" b="b"/>
                  <a:pathLst>
                    <a:path w="155" h="219">
                      <a:moveTo>
                        <a:pt x="155" y="204"/>
                      </a:moveTo>
                      <a:lnTo>
                        <a:pt x="155" y="0"/>
                      </a:lnTo>
                      <a:lnTo>
                        <a:pt x="0" y="14"/>
                      </a:lnTo>
                      <a:lnTo>
                        <a:pt x="0" y="219"/>
                      </a:lnTo>
                      <a:lnTo>
                        <a:pt x="155" y="204"/>
                      </a:lnTo>
                      <a:close/>
                    </a:path>
                  </a:pathLst>
                </a:custGeom>
                <a:solidFill>
                  <a:srgbClr val="FF9E3F"/>
                </a:solidFill>
                <a:ln w="9525">
                  <a:noFill/>
                  <a:round/>
                  <a:headEnd/>
                  <a:tailEnd/>
                </a:ln>
              </p:spPr>
              <p:txBody>
                <a:bodyPr/>
                <a:lstStyle/>
                <a:p>
                  <a:endParaRPr lang="en-US"/>
                </a:p>
              </p:txBody>
            </p:sp>
            <p:sp>
              <p:nvSpPr>
                <p:cNvPr id="126001" name="Freeform 49"/>
                <p:cNvSpPr>
                  <a:spLocks/>
                </p:cNvSpPr>
                <p:nvPr/>
              </p:nvSpPr>
              <p:spPr bwMode="auto">
                <a:xfrm>
                  <a:off x="855" y="2526"/>
                  <a:ext cx="70" cy="12"/>
                </a:xfrm>
                <a:custGeom>
                  <a:avLst/>
                  <a:gdLst/>
                  <a:ahLst/>
                  <a:cxnLst>
                    <a:cxn ang="0">
                      <a:pos x="0" y="36"/>
                    </a:cxn>
                    <a:cxn ang="0">
                      <a:pos x="0" y="15"/>
                    </a:cxn>
                    <a:cxn ang="0">
                      <a:pos x="210" y="0"/>
                    </a:cxn>
                    <a:cxn ang="0">
                      <a:pos x="210" y="22"/>
                    </a:cxn>
                    <a:cxn ang="0">
                      <a:pos x="0" y="36"/>
                    </a:cxn>
                  </a:cxnLst>
                  <a:rect l="0" t="0" r="r" b="b"/>
                  <a:pathLst>
                    <a:path w="210" h="36">
                      <a:moveTo>
                        <a:pt x="0" y="36"/>
                      </a:moveTo>
                      <a:lnTo>
                        <a:pt x="0" y="15"/>
                      </a:lnTo>
                      <a:lnTo>
                        <a:pt x="210" y="0"/>
                      </a:lnTo>
                      <a:lnTo>
                        <a:pt x="210" y="22"/>
                      </a:lnTo>
                      <a:lnTo>
                        <a:pt x="0" y="36"/>
                      </a:lnTo>
                      <a:close/>
                    </a:path>
                  </a:pathLst>
                </a:custGeom>
                <a:solidFill>
                  <a:srgbClr val="FFFFFF"/>
                </a:solidFill>
                <a:ln w="9525">
                  <a:noFill/>
                  <a:round/>
                  <a:headEnd/>
                  <a:tailEnd/>
                </a:ln>
              </p:spPr>
              <p:txBody>
                <a:bodyPr/>
                <a:lstStyle/>
                <a:p>
                  <a:endParaRPr lang="en-US"/>
                </a:p>
              </p:txBody>
            </p:sp>
            <p:sp>
              <p:nvSpPr>
                <p:cNvPr id="126002" name="Freeform 50"/>
                <p:cNvSpPr>
                  <a:spLocks/>
                </p:cNvSpPr>
                <p:nvPr/>
              </p:nvSpPr>
              <p:spPr bwMode="auto">
                <a:xfrm>
                  <a:off x="702" y="2504"/>
                  <a:ext cx="52" cy="72"/>
                </a:xfrm>
                <a:custGeom>
                  <a:avLst/>
                  <a:gdLst/>
                  <a:ahLst/>
                  <a:cxnLst>
                    <a:cxn ang="0">
                      <a:pos x="156" y="204"/>
                    </a:cxn>
                    <a:cxn ang="0">
                      <a:pos x="156" y="0"/>
                    </a:cxn>
                    <a:cxn ang="0">
                      <a:pos x="0" y="14"/>
                    </a:cxn>
                    <a:cxn ang="0">
                      <a:pos x="0" y="217"/>
                    </a:cxn>
                    <a:cxn ang="0">
                      <a:pos x="156" y="204"/>
                    </a:cxn>
                  </a:cxnLst>
                  <a:rect l="0" t="0" r="r" b="b"/>
                  <a:pathLst>
                    <a:path w="156" h="217">
                      <a:moveTo>
                        <a:pt x="156" y="204"/>
                      </a:moveTo>
                      <a:lnTo>
                        <a:pt x="156" y="0"/>
                      </a:lnTo>
                      <a:lnTo>
                        <a:pt x="0" y="14"/>
                      </a:lnTo>
                      <a:lnTo>
                        <a:pt x="0" y="217"/>
                      </a:lnTo>
                      <a:lnTo>
                        <a:pt x="156" y="204"/>
                      </a:lnTo>
                      <a:close/>
                    </a:path>
                  </a:pathLst>
                </a:custGeom>
                <a:solidFill>
                  <a:srgbClr val="FF9E3F"/>
                </a:solidFill>
                <a:ln w="9525">
                  <a:noFill/>
                  <a:round/>
                  <a:headEnd/>
                  <a:tailEnd/>
                </a:ln>
              </p:spPr>
              <p:txBody>
                <a:bodyPr/>
                <a:lstStyle/>
                <a:p>
                  <a:endParaRPr lang="en-US"/>
                </a:p>
              </p:txBody>
            </p:sp>
            <p:sp>
              <p:nvSpPr>
                <p:cNvPr id="126003" name="Freeform 51"/>
                <p:cNvSpPr>
                  <a:spLocks/>
                </p:cNvSpPr>
                <p:nvPr/>
              </p:nvSpPr>
              <p:spPr bwMode="auto">
                <a:xfrm>
                  <a:off x="692" y="2534"/>
                  <a:ext cx="71" cy="12"/>
                </a:xfrm>
                <a:custGeom>
                  <a:avLst/>
                  <a:gdLst/>
                  <a:ahLst/>
                  <a:cxnLst>
                    <a:cxn ang="0">
                      <a:pos x="0" y="36"/>
                    </a:cxn>
                    <a:cxn ang="0">
                      <a:pos x="0" y="14"/>
                    </a:cxn>
                    <a:cxn ang="0">
                      <a:pos x="214" y="0"/>
                    </a:cxn>
                    <a:cxn ang="0">
                      <a:pos x="214" y="21"/>
                    </a:cxn>
                    <a:cxn ang="0">
                      <a:pos x="0" y="36"/>
                    </a:cxn>
                  </a:cxnLst>
                  <a:rect l="0" t="0" r="r" b="b"/>
                  <a:pathLst>
                    <a:path w="214" h="36">
                      <a:moveTo>
                        <a:pt x="0" y="36"/>
                      </a:moveTo>
                      <a:lnTo>
                        <a:pt x="0" y="14"/>
                      </a:lnTo>
                      <a:lnTo>
                        <a:pt x="214" y="0"/>
                      </a:lnTo>
                      <a:lnTo>
                        <a:pt x="214" y="21"/>
                      </a:lnTo>
                      <a:lnTo>
                        <a:pt x="0" y="36"/>
                      </a:lnTo>
                      <a:close/>
                    </a:path>
                  </a:pathLst>
                </a:custGeom>
                <a:solidFill>
                  <a:srgbClr val="FFFFFF"/>
                </a:solidFill>
                <a:ln w="9525">
                  <a:noFill/>
                  <a:round/>
                  <a:headEnd/>
                  <a:tailEnd/>
                </a:ln>
              </p:spPr>
              <p:txBody>
                <a:bodyPr/>
                <a:lstStyle/>
                <a:p>
                  <a:endParaRPr lang="en-US"/>
                </a:p>
              </p:txBody>
            </p:sp>
            <p:sp>
              <p:nvSpPr>
                <p:cNvPr id="126004" name="Rectangle 52"/>
                <p:cNvSpPr>
                  <a:spLocks noChangeArrowheads="1"/>
                </p:cNvSpPr>
                <p:nvPr/>
              </p:nvSpPr>
              <p:spPr bwMode="auto">
                <a:xfrm>
                  <a:off x="706" y="2348"/>
                  <a:ext cx="50" cy="68"/>
                </a:xfrm>
                <a:prstGeom prst="rect">
                  <a:avLst/>
                </a:prstGeom>
                <a:solidFill>
                  <a:srgbClr val="FF9E3F"/>
                </a:solidFill>
                <a:ln w="9525">
                  <a:noFill/>
                  <a:miter lim="800000"/>
                  <a:headEnd/>
                  <a:tailEnd/>
                </a:ln>
              </p:spPr>
              <p:txBody>
                <a:bodyPr/>
                <a:lstStyle/>
                <a:p>
                  <a:endParaRPr lang="en-US"/>
                </a:p>
              </p:txBody>
            </p:sp>
            <p:sp>
              <p:nvSpPr>
                <p:cNvPr id="126005" name="Rectangle 53"/>
                <p:cNvSpPr>
                  <a:spLocks noChangeArrowheads="1"/>
                </p:cNvSpPr>
                <p:nvPr/>
              </p:nvSpPr>
              <p:spPr bwMode="auto">
                <a:xfrm>
                  <a:off x="697" y="2378"/>
                  <a:ext cx="69" cy="8"/>
                </a:xfrm>
                <a:prstGeom prst="rect">
                  <a:avLst/>
                </a:prstGeom>
                <a:solidFill>
                  <a:srgbClr val="FFFFFF"/>
                </a:solidFill>
                <a:ln w="9525">
                  <a:noFill/>
                  <a:miter lim="800000"/>
                  <a:headEnd/>
                  <a:tailEnd/>
                </a:ln>
              </p:spPr>
              <p:txBody>
                <a:bodyPr/>
                <a:lstStyle/>
                <a:p>
                  <a:endParaRPr lang="en-US"/>
                </a:p>
              </p:txBody>
            </p:sp>
            <p:sp>
              <p:nvSpPr>
                <p:cNvPr id="126006" name="Freeform 54"/>
                <p:cNvSpPr>
                  <a:spLocks/>
                </p:cNvSpPr>
                <p:nvPr/>
              </p:nvSpPr>
              <p:spPr bwMode="auto">
                <a:xfrm>
                  <a:off x="463" y="2399"/>
                  <a:ext cx="30" cy="91"/>
                </a:xfrm>
                <a:custGeom>
                  <a:avLst/>
                  <a:gdLst/>
                  <a:ahLst/>
                  <a:cxnLst>
                    <a:cxn ang="0">
                      <a:pos x="89" y="273"/>
                    </a:cxn>
                    <a:cxn ang="0">
                      <a:pos x="89" y="50"/>
                    </a:cxn>
                    <a:cxn ang="0">
                      <a:pos x="0" y="0"/>
                    </a:cxn>
                    <a:cxn ang="0">
                      <a:pos x="0" y="202"/>
                    </a:cxn>
                    <a:cxn ang="0">
                      <a:pos x="89" y="273"/>
                    </a:cxn>
                  </a:cxnLst>
                  <a:rect l="0" t="0" r="r" b="b"/>
                  <a:pathLst>
                    <a:path w="89" h="273">
                      <a:moveTo>
                        <a:pt x="89" y="273"/>
                      </a:moveTo>
                      <a:lnTo>
                        <a:pt x="89" y="50"/>
                      </a:lnTo>
                      <a:lnTo>
                        <a:pt x="0" y="0"/>
                      </a:lnTo>
                      <a:lnTo>
                        <a:pt x="0" y="202"/>
                      </a:lnTo>
                      <a:lnTo>
                        <a:pt x="89" y="273"/>
                      </a:lnTo>
                      <a:close/>
                    </a:path>
                  </a:pathLst>
                </a:custGeom>
                <a:solidFill>
                  <a:srgbClr val="FF9E3F"/>
                </a:solidFill>
                <a:ln w="9525">
                  <a:noFill/>
                  <a:round/>
                  <a:headEnd/>
                  <a:tailEnd/>
                </a:ln>
              </p:spPr>
              <p:txBody>
                <a:bodyPr/>
                <a:lstStyle/>
                <a:p>
                  <a:endParaRPr lang="en-US"/>
                </a:p>
              </p:txBody>
            </p:sp>
            <p:sp>
              <p:nvSpPr>
                <p:cNvPr id="126007" name="Freeform 55"/>
                <p:cNvSpPr>
                  <a:spLocks/>
                </p:cNvSpPr>
                <p:nvPr/>
              </p:nvSpPr>
              <p:spPr bwMode="auto">
                <a:xfrm>
                  <a:off x="457" y="2424"/>
                  <a:ext cx="42" cy="34"/>
                </a:xfrm>
                <a:custGeom>
                  <a:avLst/>
                  <a:gdLst/>
                  <a:ahLst/>
                  <a:cxnLst>
                    <a:cxn ang="0">
                      <a:pos x="0" y="22"/>
                    </a:cxn>
                    <a:cxn ang="0">
                      <a:pos x="1" y="0"/>
                    </a:cxn>
                    <a:cxn ang="0">
                      <a:pos x="127" y="79"/>
                    </a:cxn>
                    <a:cxn ang="0">
                      <a:pos x="124" y="102"/>
                    </a:cxn>
                    <a:cxn ang="0">
                      <a:pos x="0" y="22"/>
                    </a:cxn>
                  </a:cxnLst>
                  <a:rect l="0" t="0" r="r" b="b"/>
                  <a:pathLst>
                    <a:path w="127" h="102">
                      <a:moveTo>
                        <a:pt x="0" y="22"/>
                      </a:moveTo>
                      <a:lnTo>
                        <a:pt x="1" y="0"/>
                      </a:lnTo>
                      <a:lnTo>
                        <a:pt x="127" y="79"/>
                      </a:lnTo>
                      <a:lnTo>
                        <a:pt x="124" y="102"/>
                      </a:lnTo>
                      <a:lnTo>
                        <a:pt x="0" y="22"/>
                      </a:lnTo>
                      <a:close/>
                    </a:path>
                  </a:pathLst>
                </a:custGeom>
                <a:solidFill>
                  <a:srgbClr val="FFFFFF"/>
                </a:solidFill>
                <a:ln w="9525">
                  <a:noFill/>
                  <a:round/>
                  <a:headEnd/>
                  <a:tailEnd/>
                </a:ln>
              </p:spPr>
              <p:txBody>
                <a:bodyPr/>
                <a:lstStyle/>
                <a:p>
                  <a:endParaRPr lang="en-US"/>
                </a:p>
              </p:txBody>
            </p:sp>
            <p:sp>
              <p:nvSpPr>
                <p:cNvPr id="126008" name="Freeform 56"/>
                <p:cNvSpPr>
                  <a:spLocks/>
                </p:cNvSpPr>
                <p:nvPr/>
              </p:nvSpPr>
              <p:spPr bwMode="auto">
                <a:xfrm>
                  <a:off x="538" y="2442"/>
                  <a:ext cx="30" cy="97"/>
                </a:xfrm>
                <a:custGeom>
                  <a:avLst/>
                  <a:gdLst/>
                  <a:ahLst/>
                  <a:cxnLst>
                    <a:cxn ang="0">
                      <a:pos x="89" y="293"/>
                    </a:cxn>
                    <a:cxn ang="0">
                      <a:pos x="89" y="49"/>
                    </a:cxn>
                    <a:cxn ang="0">
                      <a:pos x="0" y="0"/>
                    </a:cxn>
                    <a:cxn ang="0">
                      <a:pos x="0" y="222"/>
                    </a:cxn>
                    <a:cxn ang="0">
                      <a:pos x="89" y="293"/>
                    </a:cxn>
                  </a:cxnLst>
                  <a:rect l="0" t="0" r="r" b="b"/>
                  <a:pathLst>
                    <a:path w="89" h="293">
                      <a:moveTo>
                        <a:pt x="89" y="293"/>
                      </a:moveTo>
                      <a:lnTo>
                        <a:pt x="89" y="49"/>
                      </a:lnTo>
                      <a:lnTo>
                        <a:pt x="0" y="0"/>
                      </a:lnTo>
                      <a:lnTo>
                        <a:pt x="0" y="222"/>
                      </a:lnTo>
                      <a:lnTo>
                        <a:pt x="89" y="293"/>
                      </a:lnTo>
                      <a:close/>
                    </a:path>
                  </a:pathLst>
                </a:custGeom>
                <a:solidFill>
                  <a:srgbClr val="FF9E3F"/>
                </a:solidFill>
                <a:ln w="9525">
                  <a:noFill/>
                  <a:round/>
                  <a:headEnd/>
                  <a:tailEnd/>
                </a:ln>
              </p:spPr>
              <p:txBody>
                <a:bodyPr/>
                <a:lstStyle/>
                <a:p>
                  <a:endParaRPr lang="en-US"/>
                </a:p>
              </p:txBody>
            </p:sp>
            <p:sp>
              <p:nvSpPr>
                <p:cNvPr id="126009" name="Freeform 57"/>
                <p:cNvSpPr>
                  <a:spLocks/>
                </p:cNvSpPr>
                <p:nvPr/>
              </p:nvSpPr>
              <p:spPr bwMode="auto">
                <a:xfrm>
                  <a:off x="532" y="2474"/>
                  <a:ext cx="43" cy="33"/>
                </a:xfrm>
                <a:custGeom>
                  <a:avLst/>
                  <a:gdLst/>
                  <a:ahLst/>
                  <a:cxnLst>
                    <a:cxn ang="0">
                      <a:pos x="0" y="23"/>
                    </a:cxn>
                    <a:cxn ang="0">
                      <a:pos x="2" y="0"/>
                    </a:cxn>
                    <a:cxn ang="0">
                      <a:pos x="129" y="78"/>
                    </a:cxn>
                    <a:cxn ang="0">
                      <a:pos x="127" y="101"/>
                    </a:cxn>
                    <a:cxn ang="0">
                      <a:pos x="0" y="23"/>
                    </a:cxn>
                  </a:cxnLst>
                  <a:rect l="0" t="0" r="r" b="b"/>
                  <a:pathLst>
                    <a:path w="129" h="101">
                      <a:moveTo>
                        <a:pt x="0" y="23"/>
                      </a:moveTo>
                      <a:lnTo>
                        <a:pt x="2" y="0"/>
                      </a:lnTo>
                      <a:lnTo>
                        <a:pt x="129" y="78"/>
                      </a:lnTo>
                      <a:lnTo>
                        <a:pt x="127" y="101"/>
                      </a:lnTo>
                      <a:lnTo>
                        <a:pt x="0" y="23"/>
                      </a:lnTo>
                      <a:close/>
                    </a:path>
                  </a:pathLst>
                </a:custGeom>
                <a:solidFill>
                  <a:srgbClr val="FFFFFF"/>
                </a:solidFill>
                <a:ln w="9525">
                  <a:noFill/>
                  <a:round/>
                  <a:headEnd/>
                  <a:tailEnd/>
                </a:ln>
              </p:spPr>
              <p:txBody>
                <a:bodyPr/>
                <a:lstStyle/>
                <a:p>
                  <a:endParaRPr lang="en-US"/>
                </a:p>
              </p:txBody>
            </p:sp>
            <p:sp>
              <p:nvSpPr>
                <p:cNvPr id="126010" name="Rectangle 58"/>
                <p:cNvSpPr>
                  <a:spLocks noChangeArrowheads="1"/>
                </p:cNvSpPr>
                <p:nvPr/>
              </p:nvSpPr>
              <p:spPr bwMode="auto">
                <a:xfrm>
                  <a:off x="820" y="2506"/>
                  <a:ext cx="9" cy="101"/>
                </a:xfrm>
                <a:prstGeom prst="rect">
                  <a:avLst/>
                </a:prstGeom>
                <a:solidFill>
                  <a:srgbClr val="FFFFFF"/>
                </a:solidFill>
                <a:ln w="9525">
                  <a:noFill/>
                  <a:miter lim="800000"/>
                  <a:headEnd/>
                  <a:tailEnd/>
                </a:ln>
              </p:spPr>
              <p:txBody>
                <a:bodyPr/>
                <a:lstStyle/>
                <a:p>
                  <a:endParaRPr lang="en-US"/>
                </a:p>
              </p:txBody>
            </p:sp>
            <p:sp>
              <p:nvSpPr>
                <p:cNvPr id="126011" name="Freeform 59"/>
                <p:cNvSpPr>
                  <a:spLocks/>
                </p:cNvSpPr>
                <p:nvPr/>
              </p:nvSpPr>
              <p:spPr bwMode="auto">
                <a:xfrm>
                  <a:off x="996" y="2274"/>
                  <a:ext cx="234" cy="100"/>
                </a:xfrm>
                <a:custGeom>
                  <a:avLst/>
                  <a:gdLst/>
                  <a:ahLst/>
                  <a:cxnLst>
                    <a:cxn ang="0">
                      <a:pos x="559" y="29"/>
                    </a:cxn>
                    <a:cxn ang="0">
                      <a:pos x="291" y="15"/>
                    </a:cxn>
                    <a:cxn ang="0">
                      <a:pos x="0" y="0"/>
                    </a:cxn>
                    <a:cxn ang="0">
                      <a:pos x="371" y="289"/>
                    </a:cxn>
                    <a:cxn ang="0">
                      <a:pos x="383" y="298"/>
                    </a:cxn>
                    <a:cxn ang="0">
                      <a:pos x="702" y="292"/>
                    </a:cxn>
                    <a:cxn ang="0">
                      <a:pos x="559" y="29"/>
                    </a:cxn>
                  </a:cxnLst>
                  <a:rect l="0" t="0" r="r" b="b"/>
                  <a:pathLst>
                    <a:path w="702" h="298">
                      <a:moveTo>
                        <a:pt x="559" y="29"/>
                      </a:moveTo>
                      <a:lnTo>
                        <a:pt x="291" y="15"/>
                      </a:lnTo>
                      <a:lnTo>
                        <a:pt x="0" y="0"/>
                      </a:lnTo>
                      <a:lnTo>
                        <a:pt x="371" y="289"/>
                      </a:lnTo>
                      <a:lnTo>
                        <a:pt x="383" y="298"/>
                      </a:lnTo>
                      <a:lnTo>
                        <a:pt x="702" y="292"/>
                      </a:lnTo>
                      <a:lnTo>
                        <a:pt x="559" y="29"/>
                      </a:lnTo>
                      <a:close/>
                    </a:path>
                  </a:pathLst>
                </a:custGeom>
                <a:solidFill>
                  <a:srgbClr val="FFFFFF"/>
                </a:solidFill>
                <a:ln w="9525">
                  <a:noFill/>
                  <a:round/>
                  <a:headEnd/>
                  <a:tailEnd/>
                </a:ln>
              </p:spPr>
              <p:txBody>
                <a:bodyPr/>
                <a:lstStyle/>
                <a:p>
                  <a:endParaRPr lang="en-US"/>
                </a:p>
              </p:txBody>
            </p:sp>
            <p:sp>
              <p:nvSpPr>
                <p:cNvPr id="126012" name="Freeform 60"/>
                <p:cNvSpPr>
                  <a:spLocks/>
                </p:cNvSpPr>
                <p:nvPr/>
              </p:nvSpPr>
              <p:spPr bwMode="auto">
                <a:xfrm>
                  <a:off x="610" y="2628"/>
                  <a:ext cx="716" cy="217"/>
                </a:xfrm>
                <a:custGeom>
                  <a:avLst/>
                  <a:gdLst/>
                  <a:ahLst/>
                  <a:cxnLst>
                    <a:cxn ang="0">
                      <a:pos x="2000" y="159"/>
                    </a:cxn>
                    <a:cxn ang="0">
                      <a:pos x="1273" y="283"/>
                    </a:cxn>
                    <a:cxn ang="0">
                      <a:pos x="1185" y="242"/>
                    </a:cxn>
                    <a:cxn ang="0">
                      <a:pos x="673" y="0"/>
                    </a:cxn>
                    <a:cxn ang="0">
                      <a:pos x="539" y="22"/>
                    </a:cxn>
                    <a:cxn ang="0">
                      <a:pos x="1054" y="326"/>
                    </a:cxn>
                    <a:cxn ang="0">
                      <a:pos x="105" y="517"/>
                    </a:cxn>
                    <a:cxn ang="0">
                      <a:pos x="0" y="538"/>
                    </a:cxn>
                    <a:cxn ang="0">
                      <a:pos x="170" y="651"/>
                    </a:cxn>
                    <a:cxn ang="0">
                      <a:pos x="2149" y="215"/>
                    </a:cxn>
                    <a:cxn ang="0">
                      <a:pos x="2000" y="159"/>
                    </a:cxn>
                  </a:cxnLst>
                  <a:rect l="0" t="0" r="r" b="b"/>
                  <a:pathLst>
                    <a:path w="2149" h="651">
                      <a:moveTo>
                        <a:pt x="2000" y="159"/>
                      </a:moveTo>
                      <a:lnTo>
                        <a:pt x="1273" y="283"/>
                      </a:lnTo>
                      <a:lnTo>
                        <a:pt x="1185" y="242"/>
                      </a:lnTo>
                      <a:lnTo>
                        <a:pt x="673" y="0"/>
                      </a:lnTo>
                      <a:lnTo>
                        <a:pt x="539" y="22"/>
                      </a:lnTo>
                      <a:lnTo>
                        <a:pt x="1054" y="326"/>
                      </a:lnTo>
                      <a:lnTo>
                        <a:pt x="105" y="517"/>
                      </a:lnTo>
                      <a:lnTo>
                        <a:pt x="0" y="538"/>
                      </a:lnTo>
                      <a:lnTo>
                        <a:pt x="170" y="651"/>
                      </a:lnTo>
                      <a:lnTo>
                        <a:pt x="2149" y="215"/>
                      </a:lnTo>
                      <a:lnTo>
                        <a:pt x="2000" y="159"/>
                      </a:lnTo>
                      <a:close/>
                    </a:path>
                  </a:pathLst>
                </a:custGeom>
                <a:solidFill>
                  <a:srgbClr val="FF9E3F"/>
                </a:solidFill>
                <a:ln w="9525">
                  <a:noFill/>
                  <a:round/>
                  <a:headEnd/>
                  <a:tailEnd/>
                </a:ln>
              </p:spPr>
              <p:txBody>
                <a:bodyPr/>
                <a:lstStyle/>
                <a:p>
                  <a:endParaRPr lang="en-US"/>
                </a:p>
              </p:txBody>
            </p:sp>
            <p:sp>
              <p:nvSpPr>
                <p:cNvPr id="126013" name="Freeform 61"/>
                <p:cNvSpPr>
                  <a:spLocks/>
                </p:cNvSpPr>
                <p:nvPr/>
              </p:nvSpPr>
              <p:spPr bwMode="auto">
                <a:xfrm>
                  <a:off x="1069" y="2578"/>
                  <a:ext cx="36" cy="52"/>
                </a:xfrm>
                <a:custGeom>
                  <a:avLst/>
                  <a:gdLst/>
                  <a:ahLst/>
                  <a:cxnLst>
                    <a:cxn ang="0">
                      <a:pos x="30" y="149"/>
                    </a:cxn>
                    <a:cxn ang="0">
                      <a:pos x="59" y="138"/>
                    </a:cxn>
                    <a:cxn ang="0">
                      <a:pos x="81" y="122"/>
                    </a:cxn>
                    <a:cxn ang="0">
                      <a:pos x="96" y="101"/>
                    </a:cxn>
                    <a:cxn ang="0">
                      <a:pos x="105" y="80"/>
                    </a:cxn>
                    <a:cxn ang="0">
                      <a:pos x="108" y="58"/>
                    </a:cxn>
                    <a:cxn ang="0">
                      <a:pos x="104" y="36"/>
                    </a:cxn>
                    <a:cxn ang="0">
                      <a:pos x="94" y="15"/>
                    </a:cxn>
                    <a:cxn ang="0">
                      <a:pos x="79" y="0"/>
                    </a:cxn>
                    <a:cxn ang="0">
                      <a:pos x="79" y="0"/>
                    </a:cxn>
                    <a:cxn ang="0">
                      <a:pos x="79" y="0"/>
                    </a:cxn>
                    <a:cxn ang="0">
                      <a:pos x="79" y="0"/>
                    </a:cxn>
                    <a:cxn ang="0">
                      <a:pos x="78" y="0"/>
                    </a:cxn>
                    <a:cxn ang="0">
                      <a:pos x="70" y="21"/>
                    </a:cxn>
                    <a:cxn ang="0">
                      <a:pos x="60" y="40"/>
                    </a:cxn>
                    <a:cxn ang="0">
                      <a:pos x="52" y="59"/>
                    </a:cxn>
                    <a:cxn ang="0">
                      <a:pos x="42" y="80"/>
                    </a:cxn>
                    <a:cxn ang="0">
                      <a:pos x="31" y="99"/>
                    </a:cxn>
                    <a:cxn ang="0">
                      <a:pos x="22" y="118"/>
                    </a:cxn>
                    <a:cxn ang="0">
                      <a:pos x="11" y="136"/>
                    </a:cxn>
                    <a:cxn ang="0">
                      <a:pos x="0" y="155"/>
                    </a:cxn>
                    <a:cxn ang="0">
                      <a:pos x="7" y="153"/>
                    </a:cxn>
                    <a:cxn ang="0">
                      <a:pos x="14" y="152"/>
                    </a:cxn>
                    <a:cxn ang="0">
                      <a:pos x="22" y="151"/>
                    </a:cxn>
                    <a:cxn ang="0">
                      <a:pos x="30" y="149"/>
                    </a:cxn>
                  </a:cxnLst>
                  <a:rect l="0" t="0" r="r" b="b"/>
                  <a:pathLst>
                    <a:path w="108" h="155">
                      <a:moveTo>
                        <a:pt x="30" y="149"/>
                      </a:moveTo>
                      <a:lnTo>
                        <a:pt x="59" y="138"/>
                      </a:lnTo>
                      <a:lnTo>
                        <a:pt x="81" y="122"/>
                      </a:lnTo>
                      <a:lnTo>
                        <a:pt x="96" y="101"/>
                      </a:lnTo>
                      <a:lnTo>
                        <a:pt x="105" y="80"/>
                      </a:lnTo>
                      <a:lnTo>
                        <a:pt x="108" y="58"/>
                      </a:lnTo>
                      <a:lnTo>
                        <a:pt x="104" y="36"/>
                      </a:lnTo>
                      <a:lnTo>
                        <a:pt x="94" y="15"/>
                      </a:lnTo>
                      <a:lnTo>
                        <a:pt x="79" y="0"/>
                      </a:lnTo>
                      <a:lnTo>
                        <a:pt x="79" y="0"/>
                      </a:lnTo>
                      <a:lnTo>
                        <a:pt x="79" y="0"/>
                      </a:lnTo>
                      <a:lnTo>
                        <a:pt x="79" y="0"/>
                      </a:lnTo>
                      <a:lnTo>
                        <a:pt x="78" y="0"/>
                      </a:lnTo>
                      <a:lnTo>
                        <a:pt x="70" y="21"/>
                      </a:lnTo>
                      <a:lnTo>
                        <a:pt x="60" y="40"/>
                      </a:lnTo>
                      <a:lnTo>
                        <a:pt x="52" y="59"/>
                      </a:lnTo>
                      <a:lnTo>
                        <a:pt x="42" y="80"/>
                      </a:lnTo>
                      <a:lnTo>
                        <a:pt x="31" y="99"/>
                      </a:lnTo>
                      <a:lnTo>
                        <a:pt x="22" y="118"/>
                      </a:lnTo>
                      <a:lnTo>
                        <a:pt x="11" y="136"/>
                      </a:lnTo>
                      <a:lnTo>
                        <a:pt x="0" y="155"/>
                      </a:lnTo>
                      <a:lnTo>
                        <a:pt x="7" y="153"/>
                      </a:lnTo>
                      <a:lnTo>
                        <a:pt x="14" y="152"/>
                      </a:lnTo>
                      <a:lnTo>
                        <a:pt x="22" y="151"/>
                      </a:lnTo>
                      <a:lnTo>
                        <a:pt x="30" y="149"/>
                      </a:lnTo>
                      <a:close/>
                    </a:path>
                  </a:pathLst>
                </a:custGeom>
                <a:solidFill>
                  <a:srgbClr val="FF9E3F"/>
                </a:solidFill>
                <a:ln w="9525">
                  <a:noFill/>
                  <a:round/>
                  <a:headEnd/>
                  <a:tailEnd/>
                </a:ln>
              </p:spPr>
              <p:txBody>
                <a:bodyPr/>
                <a:lstStyle/>
                <a:p>
                  <a:endParaRPr lang="en-US"/>
                </a:p>
              </p:txBody>
            </p:sp>
            <p:sp>
              <p:nvSpPr>
                <p:cNvPr id="126014" name="Freeform 62"/>
                <p:cNvSpPr>
                  <a:spLocks/>
                </p:cNvSpPr>
                <p:nvPr/>
              </p:nvSpPr>
              <p:spPr bwMode="auto">
                <a:xfrm>
                  <a:off x="1055" y="2591"/>
                  <a:ext cx="4" cy="4"/>
                </a:xfrm>
                <a:custGeom>
                  <a:avLst/>
                  <a:gdLst/>
                  <a:ahLst/>
                  <a:cxnLst>
                    <a:cxn ang="0">
                      <a:pos x="11" y="0"/>
                    </a:cxn>
                    <a:cxn ang="0">
                      <a:pos x="7" y="4"/>
                    </a:cxn>
                    <a:cxn ang="0">
                      <a:pos x="3" y="8"/>
                    </a:cxn>
                    <a:cxn ang="0">
                      <a:pos x="1" y="9"/>
                    </a:cxn>
                    <a:cxn ang="0">
                      <a:pos x="0" y="10"/>
                    </a:cxn>
                    <a:cxn ang="0">
                      <a:pos x="1" y="10"/>
                    </a:cxn>
                    <a:cxn ang="0">
                      <a:pos x="4" y="8"/>
                    </a:cxn>
                    <a:cxn ang="0">
                      <a:pos x="7" y="5"/>
                    </a:cxn>
                    <a:cxn ang="0">
                      <a:pos x="11" y="0"/>
                    </a:cxn>
                  </a:cxnLst>
                  <a:rect l="0" t="0" r="r" b="b"/>
                  <a:pathLst>
                    <a:path w="11" h="10">
                      <a:moveTo>
                        <a:pt x="11" y="0"/>
                      </a:moveTo>
                      <a:lnTo>
                        <a:pt x="7" y="4"/>
                      </a:lnTo>
                      <a:lnTo>
                        <a:pt x="3" y="8"/>
                      </a:lnTo>
                      <a:lnTo>
                        <a:pt x="1" y="9"/>
                      </a:lnTo>
                      <a:lnTo>
                        <a:pt x="0" y="10"/>
                      </a:lnTo>
                      <a:lnTo>
                        <a:pt x="1" y="10"/>
                      </a:lnTo>
                      <a:lnTo>
                        <a:pt x="4" y="8"/>
                      </a:lnTo>
                      <a:lnTo>
                        <a:pt x="7" y="5"/>
                      </a:lnTo>
                      <a:lnTo>
                        <a:pt x="11" y="0"/>
                      </a:lnTo>
                      <a:close/>
                    </a:path>
                  </a:pathLst>
                </a:custGeom>
                <a:solidFill>
                  <a:srgbClr val="000000"/>
                </a:solidFill>
                <a:ln w="9525">
                  <a:noFill/>
                  <a:round/>
                  <a:headEnd/>
                  <a:tailEnd/>
                </a:ln>
              </p:spPr>
              <p:txBody>
                <a:bodyPr/>
                <a:lstStyle/>
                <a:p>
                  <a:endParaRPr lang="en-US"/>
                </a:p>
              </p:txBody>
            </p:sp>
            <p:sp>
              <p:nvSpPr>
                <p:cNvPr id="126015" name="Freeform 63"/>
                <p:cNvSpPr>
                  <a:spLocks/>
                </p:cNvSpPr>
                <p:nvPr/>
              </p:nvSpPr>
              <p:spPr bwMode="auto">
                <a:xfrm>
                  <a:off x="980" y="2566"/>
                  <a:ext cx="115" cy="66"/>
                </a:xfrm>
                <a:custGeom>
                  <a:avLst/>
                  <a:gdLst/>
                  <a:ahLst/>
                  <a:cxnLst>
                    <a:cxn ang="0">
                      <a:pos x="234" y="82"/>
                    </a:cxn>
                    <a:cxn ang="0">
                      <a:pos x="228" y="87"/>
                    </a:cxn>
                    <a:cxn ang="0">
                      <a:pos x="228" y="86"/>
                    </a:cxn>
                    <a:cxn ang="0">
                      <a:pos x="234" y="81"/>
                    </a:cxn>
                    <a:cxn ang="0">
                      <a:pos x="242" y="67"/>
                    </a:cxn>
                    <a:cxn ang="0">
                      <a:pos x="238" y="37"/>
                    </a:cxn>
                    <a:cxn ang="0">
                      <a:pos x="212" y="4"/>
                    </a:cxn>
                    <a:cxn ang="0">
                      <a:pos x="178" y="1"/>
                    </a:cxn>
                    <a:cxn ang="0">
                      <a:pos x="145" y="18"/>
                    </a:cxn>
                    <a:cxn ang="0">
                      <a:pos x="123" y="36"/>
                    </a:cxn>
                    <a:cxn ang="0">
                      <a:pos x="119" y="36"/>
                    </a:cxn>
                    <a:cxn ang="0">
                      <a:pos x="112" y="20"/>
                    </a:cxn>
                    <a:cxn ang="0">
                      <a:pos x="96" y="5"/>
                    </a:cxn>
                    <a:cxn ang="0">
                      <a:pos x="64" y="7"/>
                    </a:cxn>
                    <a:cxn ang="0">
                      <a:pos x="22" y="36"/>
                    </a:cxn>
                    <a:cxn ang="0">
                      <a:pos x="3" y="79"/>
                    </a:cxn>
                    <a:cxn ang="0">
                      <a:pos x="1" y="120"/>
                    </a:cxn>
                    <a:cxn ang="0">
                      <a:pos x="6" y="148"/>
                    </a:cxn>
                    <a:cxn ang="0">
                      <a:pos x="36" y="180"/>
                    </a:cxn>
                    <a:cxn ang="0">
                      <a:pos x="98" y="198"/>
                    </a:cxn>
                    <a:cxn ang="0">
                      <a:pos x="156" y="183"/>
                    </a:cxn>
                    <a:cxn ang="0">
                      <a:pos x="193" y="163"/>
                    </a:cxn>
                    <a:cxn ang="0">
                      <a:pos x="198" y="160"/>
                    </a:cxn>
                    <a:cxn ang="0">
                      <a:pos x="205" y="171"/>
                    </a:cxn>
                    <a:cxn ang="0">
                      <a:pos x="220" y="183"/>
                    </a:cxn>
                    <a:cxn ang="0">
                      <a:pos x="247" y="193"/>
                    </a:cxn>
                    <a:cxn ang="0">
                      <a:pos x="279" y="174"/>
                    </a:cxn>
                    <a:cxn ang="0">
                      <a:pos x="299" y="137"/>
                    </a:cxn>
                    <a:cxn ang="0">
                      <a:pos x="320" y="97"/>
                    </a:cxn>
                    <a:cxn ang="0">
                      <a:pos x="338" y="59"/>
                    </a:cxn>
                    <a:cxn ang="0">
                      <a:pos x="331" y="31"/>
                    </a:cxn>
                    <a:cxn ang="0">
                      <a:pos x="301" y="33"/>
                    </a:cxn>
                    <a:cxn ang="0">
                      <a:pos x="271" y="48"/>
                    </a:cxn>
                    <a:cxn ang="0">
                      <a:pos x="247" y="67"/>
                    </a:cxn>
                  </a:cxnLst>
                  <a:rect l="0" t="0" r="r" b="b"/>
                  <a:pathLst>
                    <a:path w="346" h="198">
                      <a:moveTo>
                        <a:pt x="238" y="77"/>
                      </a:moveTo>
                      <a:lnTo>
                        <a:pt x="234" y="82"/>
                      </a:lnTo>
                      <a:lnTo>
                        <a:pt x="231" y="85"/>
                      </a:lnTo>
                      <a:lnTo>
                        <a:pt x="228" y="87"/>
                      </a:lnTo>
                      <a:lnTo>
                        <a:pt x="227" y="87"/>
                      </a:lnTo>
                      <a:lnTo>
                        <a:pt x="228" y="86"/>
                      </a:lnTo>
                      <a:lnTo>
                        <a:pt x="230" y="85"/>
                      </a:lnTo>
                      <a:lnTo>
                        <a:pt x="234" y="81"/>
                      </a:lnTo>
                      <a:lnTo>
                        <a:pt x="238" y="77"/>
                      </a:lnTo>
                      <a:lnTo>
                        <a:pt x="242" y="67"/>
                      </a:lnTo>
                      <a:lnTo>
                        <a:pt x="242" y="53"/>
                      </a:lnTo>
                      <a:lnTo>
                        <a:pt x="238" y="37"/>
                      </a:lnTo>
                      <a:lnTo>
                        <a:pt x="227" y="18"/>
                      </a:lnTo>
                      <a:lnTo>
                        <a:pt x="212" y="4"/>
                      </a:lnTo>
                      <a:lnTo>
                        <a:pt x="196" y="0"/>
                      </a:lnTo>
                      <a:lnTo>
                        <a:pt x="178" y="1"/>
                      </a:lnTo>
                      <a:lnTo>
                        <a:pt x="160" y="10"/>
                      </a:lnTo>
                      <a:lnTo>
                        <a:pt x="145" y="18"/>
                      </a:lnTo>
                      <a:lnTo>
                        <a:pt x="133" y="27"/>
                      </a:lnTo>
                      <a:lnTo>
                        <a:pt x="123" y="36"/>
                      </a:lnTo>
                      <a:lnTo>
                        <a:pt x="120" y="38"/>
                      </a:lnTo>
                      <a:lnTo>
                        <a:pt x="119" y="36"/>
                      </a:lnTo>
                      <a:lnTo>
                        <a:pt x="118" y="29"/>
                      </a:lnTo>
                      <a:lnTo>
                        <a:pt x="112" y="20"/>
                      </a:lnTo>
                      <a:lnTo>
                        <a:pt x="105" y="12"/>
                      </a:lnTo>
                      <a:lnTo>
                        <a:pt x="96" y="5"/>
                      </a:lnTo>
                      <a:lnTo>
                        <a:pt x="82" y="3"/>
                      </a:lnTo>
                      <a:lnTo>
                        <a:pt x="64" y="7"/>
                      </a:lnTo>
                      <a:lnTo>
                        <a:pt x="42" y="18"/>
                      </a:lnTo>
                      <a:lnTo>
                        <a:pt x="22" y="36"/>
                      </a:lnTo>
                      <a:lnTo>
                        <a:pt x="10" y="56"/>
                      </a:lnTo>
                      <a:lnTo>
                        <a:pt x="3" y="79"/>
                      </a:lnTo>
                      <a:lnTo>
                        <a:pt x="0" y="101"/>
                      </a:lnTo>
                      <a:lnTo>
                        <a:pt x="1" y="120"/>
                      </a:lnTo>
                      <a:lnTo>
                        <a:pt x="3" y="137"/>
                      </a:lnTo>
                      <a:lnTo>
                        <a:pt x="6" y="148"/>
                      </a:lnTo>
                      <a:lnTo>
                        <a:pt x="7" y="152"/>
                      </a:lnTo>
                      <a:lnTo>
                        <a:pt x="36" y="180"/>
                      </a:lnTo>
                      <a:lnTo>
                        <a:pt x="67" y="195"/>
                      </a:lnTo>
                      <a:lnTo>
                        <a:pt x="98" y="198"/>
                      </a:lnTo>
                      <a:lnTo>
                        <a:pt x="130" y="193"/>
                      </a:lnTo>
                      <a:lnTo>
                        <a:pt x="156" y="183"/>
                      </a:lnTo>
                      <a:lnTo>
                        <a:pt x="178" y="171"/>
                      </a:lnTo>
                      <a:lnTo>
                        <a:pt x="193" y="163"/>
                      </a:lnTo>
                      <a:lnTo>
                        <a:pt x="198" y="159"/>
                      </a:lnTo>
                      <a:lnTo>
                        <a:pt x="198" y="160"/>
                      </a:lnTo>
                      <a:lnTo>
                        <a:pt x="201" y="164"/>
                      </a:lnTo>
                      <a:lnTo>
                        <a:pt x="205" y="171"/>
                      </a:lnTo>
                      <a:lnTo>
                        <a:pt x="211" y="178"/>
                      </a:lnTo>
                      <a:lnTo>
                        <a:pt x="220" y="183"/>
                      </a:lnTo>
                      <a:lnTo>
                        <a:pt x="232" y="189"/>
                      </a:lnTo>
                      <a:lnTo>
                        <a:pt x="247" y="193"/>
                      </a:lnTo>
                      <a:lnTo>
                        <a:pt x="268" y="193"/>
                      </a:lnTo>
                      <a:lnTo>
                        <a:pt x="279" y="174"/>
                      </a:lnTo>
                      <a:lnTo>
                        <a:pt x="290" y="156"/>
                      </a:lnTo>
                      <a:lnTo>
                        <a:pt x="299" y="137"/>
                      </a:lnTo>
                      <a:lnTo>
                        <a:pt x="310" y="118"/>
                      </a:lnTo>
                      <a:lnTo>
                        <a:pt x="320" y="97"/>
                      </a:lnTo>
                      <a:lnTo>
                        <a:pt x="328" y="78"/>
                      </a:lnTo>
                      <a:lnTo>
                        <a:pt x="338" y="59"/>
                      </a:lnTo>
                      <a:lnTo>
                        <a:pt x="346" y="38"/>
                      </a:lnTo>
                      <a:lnTo>
                        <a:pt x="331" y="31"/>
                      </a:lnTo>
                      <a:lnTo>
                        <a:pt x="316" y="30"/>
                      </a:lnTo>
                      <a:lnTo>
                        <a:pt x="301" y="33"/>
                      </a:lnTo>
                      <a:lnTo>
                        <a:pt x="286" y="40"/>
                      </a:lnTo>
                      <a:lnTo>
                        <a:pt x="271" y="48"/>
                      </a:lnTo>
                      <a:lnTo>
                        <a:pt x="258" y="57"/>
                      </a:lnTo>
                      <a:lnTo>
                        <a:pt x="247" y="67"/>
                      </a:lnTo>
                      <a:lnTo>
                        <a:pt x="238" y="77"/>
                      </a:lnTo>
                      <a:close/>
                    </a:path>
                  </a:pathLst>
                </a:custGeom>
                <a:solidFill>
                  <a:srgbClr val="FF9E3F"/>
                </a:solidFill>
                <a:ln w="9525">
                  <a:noFill/>
                  <a:round/>
                  <a:headEnd/>
                  <a:tailEnd/>
                </a:ln>
              </p:spPr>
              <p:txBody>
                <a:bodyPr/>
                <a:lstStyle/>
                <a:p>
                  <a:endParaRPr lang="en-US"/>
                </a:p>
              </p:txBody>
            </p:sp>
            <p:sp>
              <p:nvSpPr>
                <p:cNvPr id="126016" name="Freeform 64"/>
                <p:cNvSpPr>
                  <a:spLocks/>
                </p:cNvSpPr>
                <p:nvPr/>
              </p:nvSpPr>
              <p:spPr bwMode="auto">
                <a:xfrm>
                  <a:off x="1132" y="2556"/>
                  <a:ext cx="125" cy="66"/>
                </a:xfrm>
                <a:custGeom>
                  <a:avLst/>
                  <a:gdLst/>
                  <a:ahLst/>
                  <a:cxnLst>
                    <a:cxn ang="0">
                      <a:pos x="370" y="149"/>
                    </a:cxn>
                    <a:cxn ang="0">
                      <a:pos x="373" y="126"/>
                    </a:cxn>
                    <a:cxn ang="0">
                      <a:pos x="375" y="99"/>
                    </a:cxn>
                    <a:cxn ang="0">
                      <a:pos x="372" y="74"/>
                    </a:cxn>
                    <a:cxn ang="0">
                      <a:pos x="362" y="49"/>
                    </a:cxn>
                    <a:cxn ang="0">
                      <a:pos x="346" y="28"/>
                    </a:cxn>
                    <a:cxn ang="0">
                      <a:pos x="312" y="7"/>
                    </a:cxn>
                    <a:cxn ang="0">
                      <a:pos x="280" y="6"/>
                    </a:cxn>
                    <a:cxn ang="0">
                      <a:pos x="264" y="22"/>
                    </a:cxn>
                    <a:cxn ang="0">
                      <a:pos x="257" y="37"/>
                    </a:cxn>
                    <a:cxn ang="0">
                      <a:pos x="253" y="37"/>
                    </a:cxn>
                    <a:cxn ang="0">
                      <a:pos x="231" y="19"/>
                    </a:cxn>
                    <a:cxn ang="0">
                      <a:pos x="198" y="3"/>
                    </a:cxn>
                    <a:cxn ang="0">
                      <a:pos x="164" y="4"/>
                    </a:cxn>
                    <a:cxn ang="0">
                      <a:pos x="134" y="49"/>
                    </a:cxn>
                    <a:cxn ang="0">
                      <a:pos x="144" y="85"/>
                    </a:cxn>
                    <a:cxn ang="0">
                      <a:pos x="146" y="85"/>
                    </a:cxn>
                    <a:cxn ang="0">
                      <a:pos x="124" y="65"/>
                    </a:cxn>
                    <a:cxn ang="0">
                      <a:pos x="89" y="40"/>
                    </a:cxn>
                    <a:cxn ang="0">
                      <a:pos x="48" y="32"/>
                    </a:cxn>
                    <a:cxn ang="0">
                      <a:pos x="14" y="55"/>
                    </a:cxn>
                    <a:cxn ang="0">
                      <a:pos x="0" y="96"/>
                    </a:cxn>
                    <a:cxn ang="0">
                      <a:pos x="12" y="141"/>
                    </a:cxn>
                    <a:cxn ang="0">
                      <a:pos x="49" y="177"/>
                    </a:cxn>
                    <a:cxn ang="0">
                      <a:pos x="107" y="193"/>
                    </a:cxn>
                    <a:cxn ang="0">
                      <a:pos x="146" y="189"/>
                    </a:cxn>
                    <a:cxn ang="0">
                      <a:pos x="168" y="175"/>
                    </a:cxn>
                    <a:cxn ang="0">
                      <a:pos x="176" y="163"/>
                    </a:cxn>
                    <a:cxn ang="0">
                      <a:pos x="183" y="164"/>
                    </a:cxn>
                    <a:cxn ang="0">
                      <a:pos x="220" y="183"/>
                    </a:cxn>
                    <a:cxn ang="0">
                      <a:pos x="278" y="198"/>
                    </a:cxn>
                    <a:cxn ang="0">
                      <a:pos x="340" y="181"/>
                    </a:cxn>
                  </a:cxnLst>
                  <a:rect l="0" t="0" r="r" b="b"/>
                  <a:pathLst>
                    <a:path w="375" h="198">
                      <a:moveTo>
                        <a:pt x="369" y="152"/>
                      </a:moveTo>
                      <a:lnTo>
                        <a:pt x="370" y="149"/>
                      </a:lnTo>
                      <a:lnTo>
                        <a:pt x="372" y="140"/>
                      </a:lnTo>
                      <a:lnTo>
                        <a:pt x="373" y="126"/>
                      </a:lnTo>
                      <a:lnTo>
                        <a:pt x="375" y="110"/>
                      </a:lnTo>
                      <a:lnTo>
                        <a:pt x="375" y="99"/>
                      </a:lnTo>
                      <a:lnTo>
                        <a:pt x="373" y="86"/>
                      </a:lnTo>
                      <a:lnTo>
                        <a:pt x="372" y="74"/>
                      </a:lnTo>
                      <a:lnTo>
                        <a:pt x="368" y="62"/>
                      </a:lnTo>
                      <a:lnTo>
                        <a:pt x="362" y="49"/>
                      </a:lnTo>
                      <a:lnTo>
                        <a:pt x="354" y="39"/>
                      </a:lnTo>
                      <a:lnTo>
                        <a:pt x="346" y="28"/>
                      </a:lnTo>
                      <a:lnTo>
                        <a:pt x="334" y="18"/>
                      </a:lnTo>
                      <a:lnTo>
                        <a:pt x="312" y="7"/>
                      </a:lnTo>
                      <a:lnTo>
                        <a:pt x="294" y="3"/>
                      </a:lnTo>
                      <a:lnTo>
                        <a:pt x="280" y="6"/>
                      </a:lnTo>
                      <a:lnTo>
                        <a:pt x="271" y="13"/>
                      </a:lnTo>
                      <a:lnTo>
                        <a:pt x="264" y="22"/>
                      </a:lnTo>
                      <a:lnTo>
                        <a:pt x="258" y="30"/>
                      </a:lnTo>
                      <a:lnTo>
                        <a:pt x="257" y="37"/>
                      </a:lnTo>
                      <a:lnTo>
                        <a:pt x="256" y="40"/>
                      </a:lnTo>
                      <a:lnTo>
                        <a:pt x="253" y="37"/>
                      </a:lnTo>
                      <a:lnTo>
                        <a:pt x="243" y="29"/>
                      </a:lnTo>
                      <a:lnTo>
                        <a:pt x="231" y="19"/>
                      </a:lnTo>
                      <a:lnTo>
                        <a:pt x="216" y="10"/>
                      </a:lnTo>
                      <a:lnTo>
                        <a:pt x="198" y="3"/>
                      </a:lnTo>
                      <a:lnTo>
                        <a:pt x="180" y="0"/>
                      </a:lnTo>
                      <a:lnTo>
                        <a:pt x="164" y="4"/>
                      </a:lnTo>
                      <a:lnTo>
                        <a:pt x="149" y="18"/>
                      </a:lnTo>
                      <a:lnTo>
                        <a:pt x="134" y="49"/>
                      </a:lnTo>
                      <a:lnTo>
                        <a:pt x="135" y="71"/>
                      </a:lnTo>
                      <a:lnTo>
                        <a:pt x="144" y="85"/>
                      </a:lnTo>
                      <a:lnTo>
                        <a:pt x="149" y="89"/>
                      </a:lnTo>
                      <a:lnTo>
                        <a:pt x="146" y="85"/>
                      </a:lnTo>
                      <a:lnTo>
                        <a:pt x="137" y="77"/>
                      </a:lnTo>
                      <a:lnTo>
                        <a:pt x="124" y="65"/>
                      </a:lnTo>
                      <a:lnTo>
                        <a:pt x="108" y="51"/>
                      </a:lnTo>
                      <a:lnTo>
                        <a:pt x="89" y="40"/>
                      </a:lnTo>
                      <a:lnTo>
                        <a:pt x="68" y="33"/>
                      </a:lnTo>
                      <a:lnTo>
                        <a:pt x="48" y="32"/>
                      </a:lnTo>
                      <a:lnTo>
                        <a:pt x="29" y="40"/>
                      </a:lnTo>
                      <a:lnTo>
                        <a:pt x="14" y="55"/>
                      </a:lnTo>
                      <a:lnTo>
                        <a:pt x="4" y="74"/>
                      </a:lnTo>
                      <a:lnTo>
                        <a:pt x="0" y="96"/>
                      </a:lnTo>
                      <a:lnTo>
                        <a:pt x="3" y="119"/>
                      </a:lnTo>
                      <a:lnTo>
                        <a:pt x="12" y="141"/>
                      </a:lnTo>
                      <a:lnTo>
                        <a:pt x="27" y="160"/>
                      </a:lnTo>
                      <a:lnTo>
                        <a:pt x="49" y="177"/>
                      </a:lnTo>
                      <a:lnTo>
                        <a:pt x="78" y="188"/>
                      </a:lnTo>
                      <a:lnTo>
                        <a:pt x="107" y="193"/>
                      </a:lnTo>
                      <a:lnTo>
                        <a:pt x="130" y="193"/>
                      </a:lnTo>
                      <a:lnTo>
                        <a:pt x="146" y="189"/>
                      </a:lnTo>
                      <a:lnTo>
                        <a:pt x="160" y="182"/>
                      </a:lnTo>
                      <a:lnTo>
                        <a:pt x="168" y="175"/>
                      </a:lnTo>
                      <a:lnTo>
                        <a:pt x="174" y="167"/>
                      </a:lnTo>
                      <a:lnTo>
                        <a:pt x="176" y="163"/>
                      </a:lnTo>
                      <a:lnTo>
                        <a:pt x="178" y="160"/>
                      </a:lnTo>
                      <a:lnTo>
                        <a:pt x="183" y="164"/>
                      </a:lnTo>
                      <a:lnTo>
                        <a:pt x="198" y="173"/>
                      </a:lnTo>
                      <a:lnTo>
                        <a:pt x="220" y="183"/>
                      </a:lnTo>
                      <a:lnTo>
                        <a:pt x="247" y="193"/>
                      </a:lnTo>
                      <a:lnTo>
                        <a:pt x="278" y="198"/>
                      </a:lnTo>
                      <a:lnTo>
                        <a:pt x="309" y="196"/>
                      </a:lnTo>
                      <a:lnTo>
                        <a:pt x="340" y="181"/>
                      </a:lnTo>
                      <a:lnTo>
                        <a:pt x="369" y="152"/>
                      </a:lnTo>
                      <a:close/>
                    </a:path>
                  </a:pathLst>
                </a:custGeom>
                <a:solidFill>
                  <a:srgbClr val="FF9E3F"/>
                </a:solidFill>
                <a:ln w="9525">
                  <a:noFill/>
                  <a:round/>
                  <a:headEnd/>
                  <a:tailEnd/>
                </a:ln>
              </p:spPr>
              <p:txBody>
                <a:bodyPr/>
                <a:lstStyle/>
                <a:p>
                  <a:endParaRPr lang="en-US"/>
                </a:p>
              </p:txBody>
            </p:sp>
            <p:sp>
              <p:nvSpPr>
                <p:cNvPr id="126017" name="Freeform 65"/>
                <p:cNvSpPr>
                  <a:spLocks/>
                </p:cNvSpPr>
                <p:nvPr/>
              </p:nvSpPr>
              <p:spPr bwMode="auto">
                <a:xfrm>
                  <a:off x="934" y="2094"/>
                  <a:ext cx="80" cy="81"/>
                </a:xfrm>
                <a:custGeom>
                  <a:avLst/>
                  <a:gdLst/>
                  <a:ahLst/>
                  <a:cxnLst>
                    <a:cxn ang="0">
                      <a:pos x="120" y="0"/>
                    </a:cxn>
                    <a:cxn ang="0">
                      <a:pos x="107" y="1"/>
                    </a:cxn>
                    <a:cxn ang="0">
                      <a:pos x="94" y="3"/>
                    </a:cxn>
                    <a:cxn ang="0">
                      <a:pos x="82" y="5"/>
                    </a:cxn>
                    <a:cxn ang="0">
                      <a:pos x="71" y="11"/>
                    </a:cxn>
                    <a:cxn ang="0">
                      <a:pos x="60" y="16"/>
                    </a:cxn>
                    <a:cxn ang="0">
                      <a:pos x="49" y="22"/>
                    </a:cxn>
                    <a:cxn ang="0">
                      <a:pos x="40" y="30"/>
                    </a:cxn>
                    <a:cxn ang="0">
                      <a:pos x="31" y="38"/>
                    </a:cxn>
                    <a:cxn ang="0">
                      <a:pos x="19" y="56"/>
                    </a:cxn>
                    <a:cxn ang="0">
                      <a:pos x="8" y="75"/>
                    </a:cxn>
                    <a:cxn ang="0">
                      <a:pos x="3" y="97"/>
                    </a:cxn>
                    <a:cxn ang="0">
                      <a:pos x="0" y="120"/>
                    </a:cxn>
                    <a:cxn ang="0">
                      <a:pos x="3" y="145"/>
                    </a:cxn>
                    <a:cxn ang="0">
                      <a:pos x="10" y="168"/>
                    </a:cxn>
                    <a:cxn ang="0">
                      <a:pos x="20" y="189"/>
                    </a:cxn>
                    <a:cxn ang="0">
                      <a:pos x="36" y="206"/>
                    </a:cxn>
                    <a:cxn ang="0">
                      <a:pos x="53" y="221"/>
                    </a:cxn>
                    <a:cxn ang="0">
                      <a:pos x="74" y="232"/>
                    </a:cxn>
                    <a:cxn ang="0">
                      <a:pos x="96" y="239"/>
                    </a:cxn>
                    <a:cxn ang="0">
                      <a:pos x="120" y="242"/>
                    </a:cxn>
                    <a:cxn ang="0">
                      <a:pos x="135" y="241"/>
                    </a:cxn>
                    <a:cxn ang="0">
                      <a:pos x="150" y="238"/>
                    </a:cxn>
                    <a:cxn ang="0">
                      <a:pos x="165" y="234"/>
                    </a:cxn>
                    <a:cxn ang="0">
                      <a:pos x="179" y="227"/>
                    </a:cxn>
                    <a:cxn ang="0">
                      <a:pos x="191" y="219"/>
                    </a:cxn>
                    <a:cxn ang="0">
                      <a:pos x="202" y="209"/>
                    </a:cxn>
                    <a:cxn ang="0">
                      <a:pos x="212" y="200"/>
                    </a:cxn>
                    <a:cxn ang="0">
                      <a:pos x="221" y="187"/>
                    </a:cxn>
                    <a:cxn ang="0">
                      <a:pos x="230" y="172"/>
                    </a:cxn>
                    <a:cxn ang="0">
                      <a:pos x="235" y="156"/>
                    </a:cxn>
                    <a:cxn ang="0">
                      <a:pos x="239" y="138"/>
                    </a:cxn>
                    <a:cxn ang="0">
                      <a:pos x="241" y="120"/>
                    </a:cxn>
                    <a:cxn ang="0">
                      <a:pos x="238" y="96"/>
                    </a:cxn>
                    <a:cxn ang="0">
                      <a:pos x="231" y="74"/>
                    </a:cxn>
                    <a:cxn ang="0">
                      <a:pos x="220" y="53"/>
                    </a:cxn>
                    <a:cxn ang="0">
                      <a:pos x="205" y="36"/>
                    </a:cxn>
                    <a:cxn ang="0">
                      <a:pos x="187" y="21"/>
                    </a:cxn>
                    <a:cxn ang="0">
                      <a:pos x="167" y="10"/>
                    </a:cxn>
                    <a:cxn ang="0">
                      <a:pos x="145" y="3"/>
                    </a:cxn>
                    <a:cxn ang="0">
                      <a:pos x="120" y="0"/>
                    </a:cxn>
                  </a:cxnLst>
                  <a:rect l="0" t="0" r="r" b="b"/>
                  <a:pathLst>
                    <a:path w="241" h="242">
                      <a:moveTo>
                        <a:pt x="120" y="0"/>
                      </a:moveTo>
                      <a:lnTo>
                        <a:pt x="107" y="1"/>
                      </a:lnTo>
                      <a:lnTo>
                        <a:pt x="94" y="3"/>
                      </a:lnTo>
                      <a:lnTo>
                        <a:pt x="82" y="5"/>
                      </a:lnTo>
                      <a:lnTo>
                        <a:pt x="71" y="11"/>
                      </a:lnTo>
                      <a:lnTo>
                        <a:pt x="60" y="16"/>
                      </a:lnTo>
                      <a:lnTo>
                        <a:pt x="49" y="22"/>
                      </a:lnTo>
                      <a:lnTo>
                        <a:pt x="40" y="30"/>
                      </a:lnTo>
                      <a:lnTo>
                        <a:pt x="31" y="38"/>
                      </a:lnTo>
                      <a:lnTo>
                        <a:pt x="19" y="56"/>
                      </a:lnTo>
                      <a:lnTo>
                        <a:pt x="8" y="75"/>
                      </a:lnTo>
                      <a:lnTo>
                        <a:pt x="3" y="97"/>
                      </a:lnTo>
                      <a:lnTo>
                        <a:pt x="0" y="120"/>
                      </a:lnTo>
                      <a:lnTo>
                        <a:pt x="3" y="145"/>
                      </a:lnTo>
                      <a:lnTo>
                        <a:pt x="10" y="168"/>
                      </a:lnTo>
                      <a:lnTo>
                        <a:pt x="20" y="189"/>
                      </a:lnTo>
                      <a:lnTo>
                        <a:pt x="36" y="206"/>
                      </a:lnTo>
                      <a:lnTo>
                        <a:pt x="53" y="221"/>
                      </a:lnTo>
                      <a:lnTo>
                        <a:pt x="74" y="232"/>
                      </a:lnTo>
                      <a:lnTo>
                        <a:pt x="96" y="239"/>
                      </a:lnTo>
                      <a:lnTo>
                        <a:pt x="120" y="242"/>
                      </a:lnTo>
                      <a:lnTo>
                        <a:pt x="135" y="241"/>
                      </a:lnTo>
                      <a:lnTo>
                        <a:pt x="150" y="238"/>
                      </a:lnTo>
                      <a:lnTo>
                        <a:pt x="165" y="234"/>
                      </a:lnTo>
                      <a:lnTo>
                        <a:pt x="179" y="227"/>
                      </a:lnTo>
                      <a:lnTo>
                        <a:pt x="191" y="219"/>
                      </a:lnTo>
                      <a:lnTo>
                        <a:pt x="202" y="209"/>
                      </a:lnTo>
                      <a:lnTo>
                        <a:pt x="212" y="200"/>
                      </a:lnTo>
                      <a:lnTo>
                        <a:pt x="221" y="187"/>
                      </a:lnTo>
                      <a:lnTo>
                        <a:pt x="230" y="172"/>
                      </a:lnTo>
                      <a:lnTo>
                        <a:pt x="235" y="156"/>
                      </a:lnTo>
                      <a:lnTo>
                        <a:pt x="239" y="138"/>
                      </a:lnTo>
                      <a:lnTo>
                        <a:pt x="241" y="120"/>
                      </a:lnTo>
                      <a:lnTo>
                        <a:pt x="238" y="96"/>
                      </a:lnTo>
                      <a:lnTo>
                        <a:pt x="231" y="74"/>
                      </a:lnTo>
                      <a:lnTo>
                        <a:pt x="220" y="53"/>
                      </a:lnTo>
                      <a:lnTo>
                        <a:pt x="205" y="36"/>
                      </a:lnTo>
                      <a:lnTo>
                        <a:pt x="187" y="21"/>
                      </a:lnTo>
                      <a:lnTo>
                        <a:pt x="167" y="10"/>
                      </a:lnTo>
                      <a:lnTo>
                        <a:pt x="145" y="3"/>
                      </a:lnTo>
                      <a:lnTo>
                        <a:pt x="120" y="0"/>
                      </a:lnTo>
                      <a:close/>
                    </a:path>
                  </a:pathLst>
                </a:custGeom>
                <a:solidFill>
                  <a:srgbClr val="FF9E3F"/>
                </a:solidFill>
                <a:ln w="9525">
                  <a:noFill/>
                  <a:round/>
                  <a:headEnd/>
                  <a:tailEnd/>
                </a:ln>
              </p:spPr>
              <p:txBody>
                <a:bodyPr/>
                <a:lstStyle/>
                <a:p>
                  <a:endParaRPr lang="en-US"/>
                </a:p>
              </p:txBody>
            </p:sp>
          </p:grpSp>
        </p:grpSp>
      </p:grpSp>
      <p:sp>
        <p:nvSpPr>
          <p:cNvPr id="126020" name="Text Box 68"/>
          <p:cNvSpPr txBox="1">
            <a:spLocks noChangeArrowheads="1"/>
          </p:cNvSpPr>
          <p:nvPr/>
        </p:nvSpPr>
        <p:spPr bwMode="auto">
          <a:xfrm>
            <a:off x="7683500" y="0"/>
            <a:ext cx="1460500" cy="641350"/>
          </a:xfrm>
          <a:prstGeom prst="rect">
            <a:avLst/>
          </a:prstGeom>
          <a:noFill/>
          <a:ln w="9525">
            <a:noFill/>
            <a:miter lim="800000"/>
            <a:headEnd/>
            <a:tailEnd/>
          </a:ln>
          <a:effectLst/>
        </p:spPr>
        <p:txBody>
          <a:bodyPr>
            <a:spAutoFit/>
          </a:bodyPr>
          <a:lstStyle/>
          <a:p>
            <a:pPr algn="r" eaLnBrk="1" hangingPunct="1">
              <a:spcBef>
                <a:spcPct val="50000"/>
              </a:spcBef>
            </a:pPr>
            <a:r>
              <a:rPr lang="en-US" dirty="0" err="1">
                <a:latin typeface="Tahoma" pitchFamily="34" charset="0"/>
              </a:rPr>
              <a:t>Wkbk</a:t>
            </a:r>
            <a:r>
              <a:rPr lang="en-US" dirty="0">
                <a:latin typeface="Tahoma" pitchFamily="34" charset="0"/>
              </a:rPr>
              <a:t/>
            </a:r>
            <a:br>
              <a:rPr lang="en-US" dirty="0">
                <a:latin typeface="Tahoma" pitchFamily="34" charset="0"/>
              </a:rPr>
            </a:br>
            <a:r>
              <a:rPr lang="en-US" dirty="0">
                <a:latin typeface="Tahoma" pitchFamily="34" charset="0"/>
              </a:rPr>
              <a:t>Page </a:t>
            </a:r>
            <a:r>
              <a:rPr lang="en-US" dirty="0" smtClean="0">
                <a:latin typeface="Tahoma" pitchFamily="34" charset="0"/>
              </a:rPr>
              <a:t>81</a:t>
            </a:r>
            <a:endParaRPr lang="en-US" dirty="0">
              <a:latin typeface="Tahoma" pitchFamily="34" charset="0"/>
            </a:endParaRPr>
          </a:p>
        </p:txBody>
      </p:sp>
    </p:spTree>
  </p:cSld>
  <p:clrMapOvr>
    <a:masterClrMapping/>
  </p:clrMapOvr>
  <p:transition spd="med">
    <p:pull dir="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6" name="Rectangle 6"/>
          <p:cNvSpPr>
            <a:spLocks noGrp="1" noRot="1" noChangeArrowheads="1"/>
          </p:cNvSpPr>
          <p:nvPr>
            <p:ph type="title"/>
          </p:nvPr>
        </p:nvSpPr>
        <p:spPr/>
        <p:txBody>
          <a:bodyPr/>
          <a:lstStyle/>
          <a:p>
            <a:endParaRPr lang="en-US"/>
          </a:p>
        </p:txBody>
      </p:sp>
      <p:graphicFrame>
        <p:nvGraphicFramePr>
          <p:cNvPr id="312325" name="Object 5"/>
          <p:cNvGraphicFramePr>
            <a:graphicFrameLocks noChangeAspect="1"/>
          </p:cNvGraphicFramePr>
          <p:nvPr>
            <p:ph idx="1"/>
          </p:nvPr>
        </p:nvGraphicFramePr>
        <p:xfrm>
          <a:off x="-387682" y="174009"/>
          <a:ext cx="8549043" cy="11058521"/>
        </p:xfrm>
        <a:graphic>
          <a:graphicData uri="http://schemas.openxmlformats.org/presentationml/2006/ole">
            <p:oleObj spid="_x0000_s312325" name="Acrobat Document" r:id="rId3" imgW="5830114" imgH="7542857" progId="AcroExch.Document.7">
              <p:embed/>
            </p:oleObj>
          </a:graphicData>
        </a:graphic>
      </p:graphicFrame>
      <p:sp>
        <p:nvSpPr>
          <p:cNvPr id="4" name="Text Box 6"/>
          <p:cNvSpPr txBox="1">
            <a:spLocks noChangeArrowheads="1"/>
          </p:cNvSpPr>
          <p:nvPr/>
        </p:nvSpPr>
        <p:spPr bwMode="auto">
          <a:xfrm>
            <a:off x="8294072" y="177919"/>
            <a:ext cx="849928" cy="646331"/>
          </a:xfrm>
          <a:prstGeom prst="rect">
            <a:avLst/>
          </a:prstGeom>
          <a:noFill/>
          <a:ln w="9525">
            <a:noFill/>
            <a:miter lim="800000"/>
            <a:headEnd/>
            <a:tailEnd/>
          </a:ln>
          <a:effectLst/>
        </p:spPr>
        <p:txBody>
          <a:bodyPr wrap="square">
            <a:spAutoFit/>
          </a:bodyPr>
          <a:lstStyle/>
          <a:p>
            <a:pPr eaLnBrk="1" hangingPunct="1">
              <a:spcBef>
                <a:spcPct val="50000"/>
              </a:spcBef>
            </a:pPr>
            <a:r>
              <a:rPr lang="en-US" dirty="0" err="1" smtClean="0">
                <a:latin typeface="Tahoma" pitchFamily="34" charset="0"/>
              </a:rPr>
              <a:t>Wkbk</a:t>
            </a:r>
            <a:r>
              <a:rPr lang="en-US" dirty="0" smtClean="0">
                <a:latin typeface="Tahoma" pitchFamily="34" charset="0"/>
              </a:rPr>
              <a:t/>
            </a:r>
            <a:br>
              <a:rPr lang="en-US" dirty="0" smtClean="0">
                <a:latin typeface="Tahoma" pitchFamily="34" charset="0"/>
              </a:rPr>
            </a:br>
            <a:r>
              <a:rPr lang="en-US" dirty="0" smtClean="0">
                <a:latin typeface="Tahoma" pitchFamily="34" charset="0"/>
              </a:rPr>
              <a:t>Pg </a:t>
            </a:r>
            <a:r>
              <a:rPr lang="en-US" dirty="0" smtClean="0">
                <a:latin typeface="Tahoma" pitchFamily="34" charset="0"/>
              </a:rPr>
              <a:t>83</a:t>
            </a:r>
            <a:endParaRPr lang="en-US" dirty="0">
              <a:latin typeface="Tahoma" pitchFamily="34" charset="0"/>
            </a:endParaRPr>
          </a:p>
        </p:txBody>
      </p:sp>
    </p:spTree>
  </p:cSld>
  <p:clrMapOvr>
    <a:masterClrMapping/>
  </p:clrMapOvr>
  <p:transition>
    <p:pull dir="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ChangeArrowheads="1"/>
          </p:cNvSpPr>
          <p:nvPr>
            <p:ph type="ctrTitle"/>
          </p:nvPr>
        </p:nvSpPr>
        <p:spPr/>
        <p:txBody>
          <a:bodyPr/>
          <a:lstStyle/>
          <a:p>
            <a:r>
              <a:rPr lang="en-US"/>
              <a:t>Section VII</a:t>
            </a:r>
          </a:p>
        </p:txBody>
      </p:sp>
      <p:sp>
        <p:nvSpPr>
          <p:cNvPr id="265219" name="Rectangle 3"/>
          <p:cNvSpPr>
            <a:spLocks noGrp="1" noChangeArrowheads="1"/>
          </p:cNvSpPr>
          <p:nvPr>
            <p:ph type="subTitle" idx="1"/>
          </p:nvPr>
        </p:nvSpPr>
        <p:spPr/>
        <p:txBody>
          <a:bodyPr/>
          <a:lstStyle/>
          <a:p>
            <a:r>
              <a:rPr lang="en-US" sz="4400"/>
              <a:t>Charitable Contributions</a:t>
            </a:r>
          </a:p>
        </p:txBody>
      </p:sp>
      <p:sp>
        <p:nvSpPr>
          <p:cNvPr id="265220" name="Text Box 4"/>
          <p:cNvSpPr txBox="1">
            <a:spLocks noChangeArrowheads="1"/>
          </p:cNvSpPr>
          <p:nvPr/>
        </p:nvSpPr>
        <p:spPr bwMode="auto">
          <a:xfrm>
            <a:off x="7800975" y="0"/>
            <a:ext cx="1343025" cy="641350"/>
          </a:xfrm>
          <a:prstGeom prst="rect">
            <a:avLst/>
          </a:prstGeom>
          <a:noFill/>
          <a:ln w="9525">
            <a:noFill/>
            <a:miter lim="800000"/>
            <a:headEnd/>
            <a:tailEnd/>
          </a:ln>
          <a:effectLst/>
        </p:spPr>
        <p:txBody>
          <a:bodyPr>
            <a:spAutoFit/>
          </a:bodyPr>
          <a:lstStyle/>
          <a:p>
            <a:pPr eaLnBrk="1" hangingPunct="1">
              <a:spcBef>
                <a:spcPct val="50000"/>
              </a:spcBef>
            </a:pPr>
            <a:r>
              <a:rPr lang="en-US" dirty="0">
                <a:latin typeface="Tahoma" pitchFamily="34" charset="0"/>
              </a:rPr>
              <a:t>Workbook Page </a:t>
            </a:r>
            <a:r>
              <a:rPr lang="en-US" dirty="0" smtClean="0">
                <a:latin typeface="Tahoma" pitchFamily="34" charset="0"/>
              </a:rPr>
              <a:t>84</a:t>
            </a:r>
            <a:endParaRPr lang="en-US" dirty="0">
              <a:latin typeface="Tahoma" pitchFamily="34" charset="0"/>
            </a:endParaRPr>
          </a:p>
        </p:txBody>
      </p:sp>
    </p:spTree>
  </p:cSld>
  <p:clrMapOvr>
    <a:masterClrMapping/>
  </p:clrMapOvr>
  <p:transition>
    <p:pull dir="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rrowheads="1"/>
          </p:cNvSpPr>
          <p:nvPr>
            <p:ph type="title"/>
          </p:nvPr>
        </p:nvSpPr>
        <p:spPr/>
        <p:txBody>
          <a:bodyPr/>
          <a:lstStyle/>
          <a:p>
            <a:r>
              <a:rPr lang="en-US"/>
              <a:t>Contributions</a:t>
            </a:r>
          </a:p>
        </p:txBody>
      </p:sp>
      <p:sp>
        <p:nvSpPr>
          <p:cNvPr id="64515" name="Rectangle 3"/>
          <p:cNvSpPr>
            <a:spLocks noGrp="1" noChangeArrowheads="1"/>
          </p:cNvSpPr>
          <p:nvPr>
            <p:ph type="body" idx="1"/>
          </p:nvPr>
        </p:nvSpPr>
        <p:spPr>
          <a:xfrm>
            <a:off x="457200" y="2371458"/>
            <a:ext cx="8229600" cy="3898710"/>
          </a:xfrm>
        </p:spPr>
        <p:txBody>
          <a:bodyPr/>
          <a:lstStyle/>
          <a:p>
            <a:pPr lvl="0"/>
            <a:r>
              <a:rPr lang="en-US" b="1" dirty="0" smtClean="0"/>
              <a:t>All cash gifts – receipt required</a:t>
            </a:r>
            <a:endParaRPr lang="en-US" dirty="0" smtClean="0"/>
          </a:p>
          <a:p>
            <a:pPr lvl="1"/>
            <a:r>
              <a:rPr lang="en-US" b="1" dirty="0" smtClean="0"/>
              <a:t>&gt; $250 – for intangible benefits only</a:t>
            </a:r>
            <a:endParaRPr lang="en-US" dirty="0" smtClean="0"/>
          </a:p>
          <a:p>
            <a:pPr lvl="0"/>
            <a:r>
              <a:rPr lang="en-US" b="1" dirty="0" smtClean="0"/>
              <a:t>Non-monetary – clothing/HHGs</a:t>
            </a:r>
            <a:endParaRPr lang="en-US" dirty="0" smtClean="0"/>
          </a:p>
          <a:p>
            <a:pPr lvl="1"/>
            <a:r>
              <a:rPr lang="en-US" b="1" dirty="0" smtClean="0"/>
              <a:t>Must be in good or better condition</a:t>
            </a:r>
            <a:endParaRPr lang="en-US" dirty="0" smtClean="0"/>
          </a:p>
          <a:p>
            <a:pPr lvl="1"/>
            <a:r>
              <a:rPr lang="en-US" b="1" dirty="0" smtClean="0"/>
              <a:t>Stated on receipt</a:t>
            </a:r>
            <a:endParaRPr lang="en-US" dirty="0" smtClean="0"/>
          </a:p>
          <a:p>
            <a:endParaRPr lang="en-US" dirty="0"/>
          </a:p>
        </p:txBody>
      </p:sp>
      <p:sp>
        <p:nvSpPr>
          <p:cNvPr id="64516" name="Text Box 4"/>
          <p:cNvSpPr txBox="1">
            <a:spLocks noChangeArrowheads="1"/>
          </p:cNvSpPr>
          <p:nvPr/>
        </p:nvSpPr>
        <p:spPr bwMode="auto">
          <a:xfrm>
            <a:off x="7697788" y="0"/>
            <a:ext cx="1446212" cy="641350"/>
          </a:xfrm>
          <a:prstGeom prst="rect">
            <a:avLst/>
          </a:prstGeom>
          <a:noFill/>
          <a:ln w="9525">
            <a:noFill/>
            <a:miter lim="800000"/>
            <a:headEnd/>
            <a:tailEnd/>
          </a:ln>
          <a:effectLst/>
        </p:spPr>
        <p:txBody>
          <a:bodyPr>
            <a:spAutoFit/>
          </a:bodyPr>
          <a:lstStyle/>
          <a:p>
            <a:pPr eaLnBrk="1" hangingPunct="1">
              <a:spcBef>
                <a:spcPct val="50000"/>
              </a:spcBef>
            </a:pPr>
            <a:r>
              <a:rPr lang="en-US" dirty="0">
                <a:latin typeface="Tahoma" pitchFamily="34" charset="0"/>
              </a:rPr>
              <a:t>Workbook </a:t>
            </a:r>
            <a:r>
              <a:rPr lang="en-US" dirty="0" smtClean="0">
                <a:latin typeface="Tahoma" pitchFamily="34" charset="0"/>
              </a:rPr>
              <a:t>Page </a:t>
            </a:r>
            <a:r>
              <a:rPr lang="en-US" dirty="0" smtClean="0">
                <a:latin typeface="Tahoma" pitchFamily="34" charset="0"/>
              </a:rPr>
              <a:t>84</a:t>
            </a:r>
            <a:endParaRPr lang="en-US" dirty="0">
              <a:latin typeface="Tahoma" pitchFamily="34" charset="0"/>
            </a:endParaRPr>
          </a:p>
        </p:txBody>
      </p:sp>
      <p:pic>
        <p:nvPicPr>
          <p:cNvPr id="64517" name="Picture 5" descr="MCj02872960000[1]"/>
          <p:cNvPicPr>
            <a:picLocks noChangeAspect="1" noChangeArrowheads="1"/>
          </p:cNvPicPr>
          <p:nvPr/>
        </p:nvPicPr>
        <p:blipFill>
          <a:blip r:embed="rId2" cstate="print"/>
          <a:srcRect/>
          <a:stretch>
            <a:fillRect/>
          </a:stretch>
        </p:blipFill>
        <p:spPr bwMode="auto">
          <a:xfrm>
            <a:off x="396195" y="186871"/>
            <a:ext cx="2203450" cy="1801813"/>
          </a:xfrm>
          <a:prstGeom prst="rect">
            <a:avLst/>
          </a:prstGeom>
          <a:noFill/>
        </p:spPr>
      </p:pic>
    </p:spTree>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64517"/>
                                        </p:tgtEl>
                                        <p:attrNameLst>
                                          <p:attrName>style.visibility</p:attrName>
                                        </p:attrNameLst>
                                      </p:cBhvr>
                                      <p:to>
                                        <p:strVal val="visible"/>
                                      </p:to>
                                    </p:set>
                                    <p:animEffect transition="in" filter="fade">
                                      <p:cBhvr>
                                        <p:cTn id="7" dur="2000"/>
                                        <p:tgtEl>
                                          <p:spTgt spid="64517"/>
                                        </p:tgtEl>
                                      </p:cBhvr>
                                    </p:animEffect>
                                    <p:anim calcmode="lin" valueType="num">
                                      <p:cBhvr>
                                        <p:cTn id="8" dur="2000" fill="hold"/>
                                        <p:tgtEl>
                                          <p:spTgt spid="64517"/>
                                        </p:tgtEl>
                                        <p:attrNameLst>
                                          <p:attrName>style.rotation</p:attrName>
                                        </p:attrNameLst>
                                      </p:cBhvr>
                                      <p:tavLst>
                                        <p:tav tm="0">
                                          <p:val>
                                            <p:fltVal val="720"/>
                                          </p:val>
                                        </p:tav>
                                        <p:tav tm="100000">
                                          <p:val>
                                            <p:fltVal val="0"/>
                                          </p:val>
                                        </p:tav>
                                      </p:tavLst>
                                    </p:anim>
                                    <p:anim calcmode="lin" valueType="num">
                                      <p:cBhvr>
                                        <p:cTn id="9" dur="2000" fill="hold"/>
                                        <p:tgtEl>
                                          <p:spTgt spid="64517"/>
                                        </p:tgtEl>
                                        <p:attrNameLst>
                                          <p:attrName>ppt_h</p:attrName>
                                        </p:attrNameLst>
                                      </p:cBhvr>
                                      <p:tavLst>
                                        <p:tav tm="0">
                                          <p:val>
                                            <p:fltVal val="0"/>
                                          </p:val>
                                        </p:tav>
                                        <p:tav tm="100000">
                                          <p:val>
                                            <p:strVal val="#ppt_h"/>
                                          </p:val>
                                        </p:tav>
                                      </p:tavLst>
                                    </p:anim>
                                    <p:anim calcmode="lin" valueType="num">
                                      <p:cBhvr>
                                        <p:cTn id="10" dur="2000" fill="hold"/>
                                        <p:tgtEl>
                                          <p:spTgt spid="64517"/>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29" presetClass="entr" presetSubtype="0" fill="hold" grpId="0" nodeType="afterEffect">
                                  <p:stCondLst>
                                    <p:cond delay="0"/>
                                  </p:stCondLst>
                                  <p:childTnLst>
                                    <p:set>
                                      <p:cBhvr>
                                        <p:cTn id="13" dur="1" fill="hold">
                                          <p:stCondLst>
                                            <p:cond delay="0"/>
                                          </p:stCondLst>
                                        </p:cTn>
                                        <p:tgtEl>
                                          <p:spTgt spid="64515">
                                            <p:txEl>
                                              <p:pRg st="0" end="0"/>
                                            </p:txEl>
                                          </p:spTgt>
                                        </p:tgtEl>
                                        <p:attrNameLst>
                                          <p:attrName>style.visibility</p:attrName>
                                        </p:attrNameLst>
                                      </p:cBhvr>
                                      <p:to>
                                        <p:strVal val="visible"/>
                                      </p:to>
                                    </p:set>
                                    <p:anim calcmode="lin" valueType="num">
                                      <p:cBhvr>
                                        <p:cTn id="14" dur="1000" fill="hold"/>
                                        <p:tgtEl>
                                          <p:spTgt spid="64515">
                                            <p:txEl>
                                              <p:pRg st="0" end="0"/>
                                            </p:txEl>
                                          </p:spTgt>
                                        </p:tgtEl>
                                        <p:attrNameLst>
                                          <p:attrName>ppt_x</p:attrName>
                                        </p:attrNameLst>
                                      </p:cBhvr>
                                      <p:tavLst>
                                        <p:tav tm="0">
                                          <p:val>
                                            <p:strVal val="#ppt_x-.2"/>
                                          </p:val>
                                        </p:tav>
                                        <p:tav tm="100000">
                                          <p:val>
                                            <p:strVal val="#ppt_x"/>
                                          </p:val>
                                        </p:tav>
                                      </p:tavLst>
                                    </p:anim>
                                    <p:anim calcmode="lin" valueType="num">
                                      <p:cBhvr>
                                        <p:cTn id="15" dur="1000" fill="hold"/>
                                        <p:tgtEl>
                                          <p:spTgt spid="6451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4515">
                                            <p:txEl>
                                              <p:pRg st="0" end="0"/>
                                            </p:txEl>
                                          </p:spTgt>
                                        </p:tgtEl>
                                      </p:cBhvr>
                                    </p:animEffect>
                                  </p:childTnLst>
                                </p:cTn>
                              </p:par>
                              <p:par>
                                <p:cTn id="17" presetID="29" presetClass="entr" presetSubtype="0" fill="hold" grpId="0" nodeType="withEffect">
                                  <p:stCondLst>
                                    <p:cond delay="0"/>
                                  </p:stCondLst>
                                  <p:childTnLst>
                                    <p:set>
                                      <p:cBhvr>
                                        <p:cTn id="18" dur="1" fill="hold">
                                          <p:stCondLst>
                                            <p:cond delay="0"/>
                                          </p:stCondLst>
                                        </p:cTn>
                                        <p:tgtEl>
                                          <p:spTgt spid="64515">
                                            <p:txEl>
                                              <p:pRg st="1" end="1"/>
                                            </p:txEl>
                                          </p:spTgt>
                                        </p:tgtEl>
                                        <p:attrNameLst>
                                          <p:attrName>style.visibility</p:attrName>
                                        </p:attrNameLst>
                                      </p:cBhvr>
                                      <p:to>
                                        <p:strVal val="visible"/>
                                      </p:to>
                                    </p:set>
                                    <p:anim calcmode="lin" valueType="num">
                                      <p:cBhvr>
                                        <p:cTn id="19" dur="1000" fill="hold"/>
                                        <p:tgtEl>
                                          <p:spTgt spid="64515">
                                            <p:txEl>
                                              <p:pRg st="1" end="1"/>
                                            </p:txEl>
                                          </p:spTgt>
                                        </p:tgtEl>
                                        <p:attrNameLst>
                                          <p:attrName>ppt_x</p:attrName>
                                        </p:attrNameLst>
                                      </p:cBhvr>
                                      <p:tavLst>
                                        <p:tav tm="0">
                                          <p:val>
                                            <p:strVal val="#ppt_x-.2"/>
                                          </p:val>
                                        </p:tav>
                                        <p:tav tm="100000">
                                          <p:val>
                                            <p:strVal val="#ppt_x"/>
                                          </p:val>
                                        </p:tav>
                                      </p:tavLst>
                                    </p:anim>
                                    <p:anim calcmode="lin" valueType="num">
                                      <p:cBhvr>
                                        <p:cTn id="20" dur="1000" fill="hold"/>
                                        <p:tgtEl>
                                          <p:spTgt spid="64515">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1" dur="1000"/>
                                        <p:tgtEl>
                                          <p:spTgt spid="64515">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9" presetClass="entr" presetSubtype="0" fill="hold" grpId="0" nodeType="clickEffect">
                                  <p:stCondLst>
                                    <p:cond delay="0"/>
                                  </p:stCondLst>
                                  <p:childTnLst>
                                    <p:set>
                                      <p:cBhvr>
                                        <p:cTn id="25" dur="1" fill="hold">
                                          <p:stCondLst>
                                            <p:cond delay="0"/>
                                          </p:stCondLst>
                                        </p:cTn>
                                        <p:tgtEl>
                                          <p:spTgt spid="64515">
                                            <p:txEl>
                                              <p:pRg st="2" end="2"/>
                                            </p:txEl>
                                          </p:spTgt>
                                        </p:tgtEl>
                                        <p:attrNameLst>
                                          <p:attrName>style.visibility</p:attrName>
                                        </p:attrNameLst>
                                      </p:cBhvr>
                                      <p:to>
                                        <p:strVal val="visible"/>
                                      </p:to>
                                    </p:set>
                                    <p:anim calcmode="lin" valueType="num">
                                      <p:cBhvr>
                                        <p:cTn id="26" dur="1000" fill="hold"/>
                                        <p:tgtEl>
                                          <p:spTgt spid="64515">
                                            <p:txEl>
                                              <p:pRg st="2" end="2"/>
                                            </p:txEl>
                                          </p:spTgt>
                                        </p:tgtEl>
                                        <p:attrNameLst>
                                          <p:attrName>ppt_x</p:attrName>
                                        </p:attrNameLst>
                                      </p:cBhvr>
                                      <p:tavLst>
                                        <p:tav tm="0">
                                          <p:val>
                                            <p:strVal val="#ppt_x-.2"/>
                                          </p:val>
                                        </p:tav>
                                        <p:tav tm="100000">
                                          <p:val>
                                            <p:strVal val="#ppt_x"/>
                                          </p:val>
                                        </p:tav>
                                      </p:tavLst>
                                    </p:anim>
                                    <p:anim calcmode="lin" valueType="num">
                                      <p:cBhvr>
                                        <p:cTn id="27" dur="1000" fill="hold"/>
                                        <p:tgtEl>
                                          <p:spTgt spid="64515">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8" dur="1000"/>
                                        <p:tgtEl>
                                          <p:spTgt spid="64515">
                                            <p:txEl>
                                              <p:pRg st="2" end="2"/>
                                            </p:txEl>
                                          </p:spTgt>
                                        </p:tgtEl>
                                      </p:cBhvr>
                                    </p:animEffect>
                                  </p:childTnLst>
                                </p:cTn>
                              </p:par>
                              <p:par>
                                <p:cTn id="29" presetID="29" presetClass="entr" presetSubtype="0" fill="hold" grpId="0" nodeType="withEffect">
                                  <p:stCondLst>
                                    <p:cond delay="0"/>
                                  </p:stCondLst>
                                  <p:childTnLst>
                                    <p:set>
                                      <p:cBhvr>
                                        <p:cTn id="30" dur="1" fill="hold">
                                          <p:stCondLst>
                                            <p:cond delay="0"/>
                                          </p:stCondLst>
                                        </p:cTn>
                                        <p:tgtEl>
                                          <p:spTgt spid="64515">
                                            <p:txEl>
                                              <p:pRg st="3" end="3"/>
                                            </p:txEl>
                                          </p:spTgt>
                                        </p:tgtEl>
                                        <p:attrNameLst>
                                          <p:attrName>style.visibility</p:attrName>
                                        </p:attrNameLst>
                                      </p:cBhvr>
                                      <p:to>
                                        <p:strVal val="visible"/>
                                      </p:to>
                                    </p:set>
                                    <p:anim calcmode="lin" valueType="num">
                                      <p:cBhvr>
                                        <p:cTn id="31" dur="1000" fill="hold"/>
                                        <p:tgtEl>
                                          <p:spTgt spid="64515">
                                            <p:txEl>
                                              <p:pRg st="3" end="3"/>
                                            </p:txEl>
                                          </p:spTgt>
                                        </p:tgtEl>
                                        <p:attrNameLst>
                                          <p:attrName>ppt_x</p:attrName>
                                        </p:attrNameLst>
                                      </p:cBhvr>
                                      <p:tavLst>
                                        <p:tav tm="0">
                                          <p:val>
                                            <p:strVal val="#ppt_x-.2"/>
                                          </p:val>
                                        </p:tav>
                                        <p:tav tm="100000">
                                          <p:val>
                                            <p:strVal val="#ppt_x"/>
                                          </p:val>
                                        </p:tav>
                                      </p:tavLst>
                                    </p:anim>
                                    <p:anim calcmode="lin" valueType="num">
                                      <p:cBhvr>
                                        <p:cTn id="32" dur="1000" fill="hold"/>
                                        <p:tgtEl>
                                          <p:spTgt spid="64515">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3" dur="1000"/>
                                        <p:tgtEl>
                                          <p:spTgt spid="64515">
                                            <p:txEl>
                                              <p:pRg st="3" end="3"/>
                                            </p:txEl>
                                          </p:spTgt>
                                        </p:tgtEl>
                                      </p:cBhvr>
                                    </p:animEffect>
                                  </p:childTnLst>
                                </p:cTn>
                              </p:par>
                              <p:par>
                                <p:cTn id="34" presetID="29" presetClass="entr" presetSubtype="0" fill="hold" grpId="0" nodeType="withEffect">
                                  <p:stCondLst>
                                    <p:cond delay="0"/>
                                  </p:stCondLst>
                                  <p:childTnLst>
                                    <p:set>
                                      <p:cBhvr>
                                        <p:cTn id="35" dur="1" fill="hold">
                                          <p:stCondLst>
                                            <p:cond delay="0"/>
                                          </p:stCondLst>
                                        </p:cTn>
                                        <p:tgtEl>
                                          <p:spTgt spid="64515">
                                            <p:txEl>
                                              <p:pRg st="4" end="4"/>
                                            </p:txEl>
                                          </p:spTgt>
                                        </p:tgtEl>
                                        <p:attrNameLst>
                                          <p:attrName>style.visibility</p:attrName>
                                        </p:attrNameLst>
                                      </p:cBhvr>
                                      <p:to>
                                        <p:strVal val="visible"/>
                                      </p:to>
                                    </p:set>
                                    <p:anim calcmode="lin" valueType="num">
                                      <p:cBhvr>
                                        <p:cTn id="36" dur="1000" fill="hold"/>
                                        <p:tgtEl>
                                          <p:spTgt spid="64515">
                                            <p:txEl>
                                              <p:pRg st="4" end="4"/>
                                            </p:txEl>
                                          </p:spTgt>
                                        </p:tgtEl>
                                        <p:attrNameLst>
                                          <p:attrName>ppt_x</p:attrName>
                                        </p:attrNameLst>
                                      </p:cBhvr>
                                      <p:tavLst>
                                        <p:tav tm="0">
                                          <p:val>
                                            <p:strVal val="#ppt_x-.2"/>
                                          </p:val>
                                        </p:tav>
                                        <p:tav tm="100000">
                                          <p:val>
                                            <p:strVal val="#ppt_x"/>
                                          </p:val>
                                        </p:tav>
                                      </p:tavLst>
                                    </p:anim>
                                    <p:anim calcmode="lin" valueType="num">
                                      <p:cBhvr>
                                        <p:cTn id="37" dur="1000" fill="hold"/>
                                        <p:tgtEl>
                                          <p:spTgt spid="64515">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38" dur="1000"/>
                                        <p:tgtEl>
                                          <p:spTgt spid="645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   Vehicle Donations &gt; $500</a:t>
            </a:r>
            <a:endParaRPr lang="en-US" dirty="0"/>
          </a:p>
        </p:txBody>
      </p:sp>
      <p:sp>
        <p:nvSpPr>
          <p:cNvPr id="3" name="Content Placeholder 2"/>
          <p:cNvSpPr>
            <a:spLocks noGrp="1"/>
          </p:cNvSpPr>
          <p:nvPr>
            <p:ph idx="1"/>
          </p:nvPr>
        </p:nvSpPr>
        <p:spPr/>
        <p:txBody>
          <a:bodyPr/>
          <a:lstStyle/>
          <a:p>
            <a:pPr lvl="0"/>
            <a:r>
              <a:rPr lang="en-US" b="1" dirty="0" smtClean="0"/>
              <a:t>Sold = gross proceeds</a:t>
            </a:r>
            <a:endParaRPr lang="en-US" dirty="0" smtClean="0"/>
          </a:p>
          <a:p>
            <a:pPr lvl="0"/>
            <a:r>
              <a:rPr lang="en-US" b="1" dirty="0" smtClean="0"/>
              <a:t>Use or improvement = FMV</a:t>
            </a:r>
            <a:endParaRPr lang="en-US" dirty="0" smtClean="0"/>
          </a:p>
          <a:p>
            <a:pPr lvl="0"/>
            <a:r>
              <a:rPr lang="en-US" b="1" dirty="0" smtClean="0"/>
              <a:t>Form 1098-C</a:t>
            </a:r>
            <a:endParaRPr lang="en-US" dirty="0" smtClean="0"/>
          </a:p>
          <a:p>
            <a:pPr lvl="0"/>
            <a:r>
              <a:rPr lang="en-US" b="1" dirty="0" smtClean="0"/>
              <a:t>Penalties for false statement</a:t>
            </a:r>
            <a:endParaRPr lang="en-US" dirty="0" smtClean="0"/>
          </a:p>
          <a:p>
            <a:endParaRPr lang="en-US" dirty="0"/>
          </a:p>
        </p:txBody>
      </p:sp>
      <p:sp>
        <p:nvSpPr>
          <p:cNvPr id="4" name="Text Box 4"/>
          <p:cNvSpPr txBox="1">
            <a:spLocks noChangeArrowheads="1"/>
          </p:cNvSpPr>
          <p:nvPr/>
        </p:nvSpPr>
        <p:spPr bwMode="auto">
          <a:xfrm>
            <a:off x="7697788" y="0"/>
            <a:ext cx="1446212" cy="646331"/>
          </a:xfrm>
          <a:prstGeom prst="rect">
            <a:avLst/>
          </a:prstGeom>
          <a:noFill/>
          <a:ln w="9525">
            <a:noFill/>
            <a:miter lim="800000"/>
            <a:headEnd/>
            <a:tailEnd/>
          </a:ln>
          <a:effectLst/>
        </p:spPr>
        <p:txBody>
          <a:bodyPr>
            <a:spAutoFit/>
          </a:bodyPr>
          <a:lstStyle/>
          <a:p>
            <a:pPr eaLnBrk="1" hangingPunct="1">
              <a:spcBef>
                <a:spcPct val="50000"/>
              </a:spcBef>
            </a:pPr>
            <a:r>
              <a:rPr lang="en-US" dirty="0">
                <a:latin typeface="Tahoma" pitchFamily="34" charset="0"/>
              </a:rPr>
              <a:t>Workbook </a:t>
            </a:r>
            <a:r>
              <a:rPr lang="en-US" dirty="0" smtClean="0">
                <a:latin typeface="Tahoma" pitchFamily="34" charset="0"/>
              </a:rPr>
              <a:t>Pages </a:t>
            </a:r>
            <a:r>
              <a:rPr lang="en-US" dirty="0" smtClean="0">
                <a:latin typeface="Tahoma" pitchFamily="34" charset="0"/>
              </a:rPr>
              <a:t>84-85</a:t>
            </a:r>
            <a:endParaRPr lang="en-US" dirty="0">
              <a:latin typeface="Tahoma"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rrowheads="1"/>
          </p:cNvSpPr>
          <p:nvPr>
            <p:ph type="title"/>
          </p:nvPr>
        </p:nvSpPr>
        <p:spPr>
          <a:xfrm>
            <a:off x="0" y="148776"/>
            <a:ext cx="9144000" cy="1099457"/>
          </a:xfrm>
        </p:spPr>
        <p:txBody>
          <a:bodyPr/>
          <a:lstStyle/>
          <a:p>
            <a:r>
              <a:rPr lang="en-US" sz="4000" dirty="0"/>
              <a:t>Who is a Minister?</a:t>
            </a:r>
            <a:br>
              <a:rPr lang="en-US" sz="4000" dirty="0"/>
            </a:br>
            <a:r>
              <a:rPr lang="en-US" sz="4000" dirty="0"/>
              <a:t>How to know one when you see one</a:t>
            </a:r>
          </a:p>
        </p:txBody>
      </p:sp>
      <p:sp>
        <p:nvSpPr>
          <p:cNvPr id="20483" name="Rectangle 3"/>
          <p:cNvSpPr>
            <a:spLocks noGrp="1" noChangeArrowheads="1"/>
          </p:cNvSpPr>
          <p:nvPr>
            <p:ph type="body" idx="1"/>
          </p:nvPr>
        </p:nvSpPr>
        <p:spPr>
          <a:xfrm>
            <a:off x="457200" y="2967050"/>
            <a:ext cx="8229600" cy="2998325"/>
          </a:xfrm>
        </p:spPr>
        <p:txBody>
          <a:bodyPr/>
          <a:lstStyle/>
          <a:p>
            <a:pPr marL="609600" indent="-609600">
              <a:buSzTx/>
              <a:buNone/>
            </a:pPr>
            <a:r>
              <a:rPr lang="en-US" dirty="0" smtClean="0"/>
              <a:t>In Addition:</a:t>
            </a:r>
          </a:p>
          <a:p>
            <a:pPr marL="609600" indent="-609600">
              <a:buSzTx/>
              <a:buFont typeface="Wingdings" pitchFamily="2" charset="2"/>
              <a:buAutoNum type="arabicParenR"/>
            </a:pPr>
            <a:r>
              <a:rPr lang="en-US" dirty="0" smtClean="0"/>
              <a:t>Administers </a:t>
            </a:r>
            <a:r>
              <a:rPr lang="en-US" dirty="0"/>
              <a:t>“sacraments”</a:t>
            </a:r>
          </a:p>
          <a:p>
            <a:pPr marL="609600" indent="-609600">
              <a:buSzTx/>
              <a:buFont typeface="Wingdings" pitchFamily="2" charset="2"/>
              <a:buAutoNum type="arabicParenR"/>
            </a:pPr>
            <a:r>
              <a:rPr lang="en-US" dirty="0"/>
              <a:t>Conducts religious worship</a:t>
            </a:r>
          </a:p>
          <a:p>
            <a:pPr marL="609600" indent="-609600">
              <a:buSzTx/>
              <a:buFont typeface="Wingdings" pitchFamily="2" charset="2"/>
              <a:buAutoNum type="arabicParenR"/>
            </a:pPr>
            <a:r>
              <a:rPr lang="en-US" dirty="0"/>
              <a:t>Management responsibility</a:t>
            </a:r>
          </a:p>
          <a:p>
            <a:pPr marL="609600" indent="-609600">
              <a:buSzTx/>
              <a:buFont typeface="Wingdings" pitchFamily="2" charset="2"/>
              <a:buAutoNum type="arabicParenR"/>
            </a:pPr>
            <a:r>
              <a:rPr lang="en-US" dirty="0" smtClean="0"/>
              <a:t>Considered to be a religious leader by one’s church or denomination.</a:t>
            </a:r>
            <a:endParaRPr lang="en-US" dirty="0"/>
          </a:p>
        </p:txBody>
      </p:sp>
      <p:sp>
        <p:nvSpPr>
          <p:cNvPr id="20484" name="Text Box 4"/>
          <p:cNvSpPr txBox="1">
            <a:spLocks noChangeArrowheads="1"/>
          </p:cNvSpPr>
          <p:nvPr/>
        </p:nvSpPr>
        <p:spPr bwMode="auto">
          <a:xfrm>
            <a:off x="7800975" y="0"/>
            <a:ext cx="1343025" cy="641350"/>
          </a:xfrm>
          <a:prstGeom prst="rect">
            <a:avLst/>
          </a:prstGeom>
          <a:noFill/>
          <a:ln w="9525">
            <a:noFill/>
            <a:miter lim="800000"/>
            <a:headEnd/>
            <a:tailEnd/>
          </a:ln>
          <a:effectLst/>
        </p:spPr>
        <p:txBody>
          <a:bodyPr>
            <a:spAutoFit/>
          </a:bodyPr>
          <a:lstStyle/>
          <a:p>
            <a:pPr eaLnBrk="1" hangingPunct="1">
              <a:spcBef>
                <a:spcPct val="50000"/>
              </a:spcBef>
            </a:pPr>
            <a:r>
              <a:rPr lang="en-US" dirty="0">
                <a:latin typeface="Tahoma" pitchFamily="34" charset="0"/>
              </a:rPr>
              <a:t>Workbook Page </a:t>
            </a:r>
            <a:r>
              <a:rPr lang="en-US" dirty="0" smtClean="0">
                <a:latin typeface="Tahoma" pitchFamily="34" charset="0"/>
              </a:rPr>
              <a:t>6</a:t>
            </a:r>
            <a:endParaRPr lang="en-US" dirty="0">
              <a:latin typeface="Tahoma" pitchFamily="34" charset="0"/>
            </a:endParaRPr>
          </a:p>
        </p:txBody>
      </p:sp>
      <p:pic>
        <p:nvPicPr>
          <p:cNvPr id="20485" name="Picture 5" descr="MCj02125110000[1]"/>
          <p:cNvPicPr>
            <a:picLocks noChangeAspect="1" noChangeArrowheads="1"/>
          </p:cNvPicPr>
          <p:nvPr/>
        </p:nvPicPr>
        <p:blipFill>
          <a:blip r:embed="rId2" cstate="print"/>
          <a:srcRect/>
          <a:stretch>
            <a:fillRect/>
          </a:stretch>
        </p:blipFill>
        <p:spPr bwMode="auto">
          <a:xfrm>
            <a:off x="6958013" y="1855788"/>
            <a:ext cx="1598612" cy="1611312"/>
          </a:xfrm>
          <a:prstGeom prst="rect">
            <a:avLst/>
          </a:prstGeom>
          <a:noFill/>
        </p:spPr>
      </p:pic>
      <p:sp>
        <p:nvSpPr>
          <p:cNvPr id="8" name="TextBox 7"/>
          <p:cNvSpPr txBox="1"/>
          <p:nvPr/>
        </p:nvSpPr>
        <p:spPr>
          <a:xfrm>
            <a:off x="565834" y="1640119"/>
            <a:ext cx="6136039" cy="1077218"/>
          </a:xfrm>
          <a:prstGeom prst="rect">
            <a:avLst/>
          </a:prstGeom>
          <a:solidFill>
            <a:schemeClr val="bg2">
              <a:lumMod val="50000"/>
              <a:lumOff val="50000"/>
              <a:alpha val="50000"/>
            </a:schemeClr>
          </a:solidFill>
          <a:ln>
            <a:noFill/>
          </a:ln>
          <a:effectLst/>
          <a:scene3d>
            <a:camera prst="orthographicFront"/>
            <a:lightRig rig="threePt" dir="t"/>
          </a:scene3d>
          <a:sp3d>
            <a:bevelT/>
          </a:sp3d>
        </p:spPr>
        <p:txBody>
          <a:bodyPr wrap="none" rtlCol="0">
            <a:spAutoFit/>
          </a:bodyPr>
          <a:lstStyle/>
          <a:p>
            <a:pPr indent="-457200"/>
            <a:r>
              <a:rPr lang="en-US" sz="3200" dirty="0" smtClean="0"/>
              <a:t>Minimum: Ordained, commissioned, </a:t>
            </a:r>
          </a:p>
          <a:p>
            <a:pPr algn="l"/>
            <a:r>
              <a:rPr lang="en-US" sz="3200" dirty="0" smtClean="0"/>
              <a:t>		or licensed.</a:t>
            </a:r>
          </a:p>
        </p:txBody>
      </p:sp>
    </p:spTree>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additive="base">
                                        <p:cTn id="7" dur="1000" fill="hold"/>
                                        <p:tgtEl>
                                          <p:spTgt spid="20485"/>
                                        </p:tgtEl>
                                        <p:attrNameLst>
                                          <p:attrName>ppt_x</p:attrName>
                                        </p:attrNameLst>
                                      </p:cBhvr>
                                      <p:tavLst>
                                        <p:tav tm="0">
                                          <p:val>
                                            <p:strVal val="#ppt_x"/>
                                          </p:val>
                                        </p:tav>
                                        <p:tav tm="100000">
                                          <p:val>
                                            <p:strVal val="#ppt_x"/>
                                          </p:val>
                                        </p:tav>
                                      </p:tavLst>
                                    </p:anim>
                                    <p:anim calcmode="lin" valueType="num">
                                      <p:cBhvr additive="base">
                                        <p:cTn id="8" dur="1000" fill="hold"/>
                                        <p:tgtEl>
                                          <p:spTgt spid="20485"/>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8">
                                            <p:bg/>
                                          </p:spTgt>
                                        </p:tgtEl>
                                        <p:attrNameLst>
                                          <p:attrName>style.visibility</p:attrName>
                                        </p:attrNameLst>
                                      </p:cBhvr>
                                      <p:to>
                                        <p:strVal val="visible"/>
                                      </p:to>
                                    </p:set>
                                    <p:animEffect transition="in" filter="fade">
                                      <p:cBhvr>
                                        <p:cTn id="12" dur="1000"/>
                                        <p:tgtEl>
                                          <p:spTgt spid="8">
                                            <p:bg/>
                                          </p:spTgt>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fade">
                                      <p:cBhvr>
                                        <p:cTn id="16" dur="1000"/>
                                        <p:tgtEl>
                                          <p:spTgt spid="8">
                                            <p:txEl>
                                              <p:pRg st="0" end="0"/>
                                            </p:txEl>
                                          </p:spTgt>
                                        </p:tgtEl>
                                      </p:cBhvr>
                                    </p:animEffect>
                                  </p:childTnLst>
                                </p:cTn>
                              </p:par>
                            </p:childTnLst>
                          </p:cTn>
                        </p:par>
                        <p:par>
                          <p:cTn id="17" fill="hold">
                            <p:stCondLst>
                              <p:cond delay="3000"/>
                            </p:stCondLst>
                            <p:childTnLst>
                              <p:par>
                                <p:cTn id="18" presetID="10" presetClass="entr" presetSubtype="0" fill="hold" grpId="0" nodeType="after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Effect transition="in" filter="fade">
                                      <p:cBhvr>
                                        <p:cTn id="20" dur="1000"/>
                                        <p:tgtEl>
                                          <p:spTgt spid="8">
                                            <p:txEl>
                                              <p:pRg st="1" end="1"/>
                                            </p:txEl>
                                          </p:spTgt>
                                        </p:tgtEl>
                                      </p:cBhvr>
                                    </p:animEffect>
                                  </p:childTnLst>
                                </p:cTn>
                              </p:par>
                            </p:childTnLst>
                          </p:cTn>
                        </p:par>
                        <p:par>
                          <p:cTn id="21" fill="hold">
                            <p:stCondLst>
                              <p:cond delay="4000"/>
                            </p:stCondLst>
                            <p:childTnLst>
                              <p:par>
                                <p:cTn id="22" presetID="2" presetClass="entr" presetSubtype="8" fill="hold" grpId="0" nodeType="afterEffect">
                                  <p:stCondLst>
                                    <p:cond delay="0"/>
                                  </p:stCondLst>
                                  <p:childTnLst>
                                    <p:set>
                                      <p:cBhvr>
                                        <p:cTn id="23" dur="1" fill="hold">
                                          <p:stCondLst>
                                            <p:cond delay="0"/>
                                          </p:stCondLst>
                                        </p:cTn>
                                        <p:tgtEl>
                                          <p:spTgt spid="20483">
                                            <p:txEl>
                                              <p:pRg st="0" end="0"/>
                                            </p:txEl>
                                          </p:spTgt>
                                        </p:tgtEl>
                                        <p:attrNameLst>
                                          <p:attrName>style.visibility</p:attrName>
                                        </p:attrNameLst>
                                      </p:cBhvr>
                                      <p:to>
                                        <p:strVal val="visible"/>
                                      </p:to>
                                    </p:set>
                                    <p:anim calcmode="lin" valueType="num">
                                      <p:cBhvr additive="base">
                                        <p:cTn id="24" dur="2000" fill="hold"/>
                                        <p:tgtEl>
                                          <p:spTgt spid="20483">
                                            <p:txEl>
                                              <p:pRg st="0" end="0"/>
                                            </p:txEl>
                                          </p:spTgt>
                                        </p:tgtEl>
                                        <p:attrNameLst>
                                          <p:attrName>ppt_x</p:attrName>
                                        </p:attrNameLst>
                                      </p:cBhvr>
                                      <p:tavLst>
                                        <p:tav tm="0">
                                          <p:val>
                                            <p:strVal val="0-#ppt_w/2"/>
                                          </p:val>
                                        </p:tav>
                                        <p:tav tm="100000">
                                          <p:val>
                                            <p:strVal val="#ppt_x"/>
                                          </p:val>
                                        </p:tav>
                                      </p:tavLst>
                                    </p:anim>
                                    <p:anim calcmode="lin" valueType="num">
                                      <p:cBhvr additive="base">
                                        <p:cTn id="25" dur="2000" fill="hold"/>
                                        <p:tgtEl>
                                          <p:spTgt spid="20483">
                                            <p:txEl>
                                              <p:pRg st="0" end="0"/>
                                            </p:txEl>
                                          </p:spTgt>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stCondLst>
                                    <p:cond delay="0"/>
                                  </p:stCondLst>
                                  <p:childTnLst>
                                    <p:set>
                                      <p:cBhvr>
                                        <p:cTn id="27" dur="1" fill="hold">
                                          <p:stCondLst>
                                            <p:cond delay="0"/>
                                          </p:stCondLst>
                                        </p:cTn>
                                        <p:tgtEl>
                                          <p:spTgt spid="20483">
                                            <p:txEl>
                                              <p:pRg st="1" end="1"/>
                                            </p:txEl>
                                          </p:spTgt>
                                        </p:tgtEl>
                                        <p:attrNameLst>
                                          <p:attrName>style.visibility</p:attrName>
                                        </p:attrNameLst>
                                      </p:cBhvr>
                                      <p:to>
                                        <p:strVal val="visible"/>
                                      </p:to>
                                    </p:set>
                                    <p:anim calcmode="lin" valueType="num">
                                      <p:cBhvr additive="base">
                                        <p:cTn id="28" dur="2000" fill="hold"/>
                                        <p:tgtEl>
                                          <p:spTgt spid="20483">
                                            <p:txEl>
                                              <p:pRg st="1" end="1"/>
                                            </p:txEl>
                                          </p:spTgt>
                                        </p:tgtEl>
                                        <p:attrNameLst>
                                          <p:attrName>ppt_x</p:attrName>
                                        </p:attrNameLst>
                                      </p:cBhvr>
                                      <p:tavLst>
                                        <p:tav tm="0">
                                          <p:val>
                                            <p:strVal val="0-#ppt_w/2"/>
                                          </p:val>
                                        </p:tav>
                                        <p:tav tm="100000">
                                          <p:val>
                                            <p:strVal val="#ppt_x"/>
                                          </p:val>
                                        </p:tav>
                                      </p:tavLst>
                                    </p:anim>
                                    <p:anim calcmode="lin" valueType="num">
                                      <p:cBhvr additive="base">
                                        <p:cTn id="29" dur="2000" fill="hold"/>
                                        <p:tgtEl>
                                          <p:spTgt spid="20483">
                                            <p:txEl>
                                              <p:pRg st="1" end="1"/>
                                            </p:txEl>
                                          </p:spTgt>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20483">
                                            <p:txEl>
                                              <p:pRg st="2" end="2"/>
                                            </p:txEl>
                                          </p:spTgt>
                                        </p:tgtEl>
                                        <p:attrNameLst>
                                          <p:attrName>style.visibility</p:attrName>
                                        </p:attrNameLst>
                                      </p:cBhvr>
                                      <p:to>
                                        <p:strVal val="visible"/>
                                      </p:to>
                                    </p:set>
                                    <p:anim calcmode="lin" valueType="num">
                                      <p:cBhvr additive="base">
                                        <p:cTn id="32" dur="2000" fill="hold"/>
                                        <p:tgtEl>
                                          <p:spTgt spid="20483">
                                            <p:txEl>
                                              <p:pRg st="2" end="2"/>
                                            </p:txEl>
                                          </p:spTgt>
                                        </p:tgtEl>
                                        <p:attrNameLst>
                                          <p:attrName>ppt_x</p:attrName>
                                        </p:attrNameLst>
                                      </p:cBhvr>
                                      <p:tavLst>
                                        <p:tav tm="0">
                                          <p:val>
                                            <p:strVal val="0-#ppt_w/2"/>
                                          </p:val>
                                        </p:tav>
                                        <p:tav tm="100000">
                                          <p:val>
                                            <p:strVal val="#ppt_x"/>
                                          </p:val>
                                        </p:tav>
                                      </p:tavLst>
                                    </p:anim>
                                    <p:anim calcmode="lin" valueType="num">
                                      <p:cBhvr additive="base">
                                        <p:cTn id="33" dur="2000" fill="hold"/>
                                        <p:tgtEl>
                                          <p:spTgt spid="20483">
                                            <p:txEl>
                                              <p:pRg st="2" end="2"/>
                                            </p:txEl>
                                          </p:spTgt>
                                        </p:tgtEl>
                                        <p:attrNameLst>
                                          <p:attrName>ppt_y</p:attrName>
                                        </p:attrNameLst>
                                      </p:cBhvr>
                                      <p:tavLst>
                                        <p:tav tm="0">
                                          <p:val>
                                            <p:strVal val="#ppt_y"/>
                                          </p:val>
                                        </p:tav>
                                        <p:tav tm="100000">
                                          <p:val>
                                            <p:strVal val="#ppt_y"/>
                                          </p:val>
                                        </p:tav>
                                      </p:tavLst>
                                    </p:anim>
                                  </p:childTnLst>
                                </p:cTn>
                              </p:par>
                              <p:par>
                                <p:cTn id="34" presetID="2" presetClass="entr" presetSubtype="8" fill="hold" grpId="0" nodeType="withEffect">
                                  <p:stCondLst>
                                    <p:cond delay="0"/>
                                  </p:stCondLst>
                                  <p:childTnLst>
                                    <p:set>
                                      <p:cBhvr>
                                        <p:cTn id="35" dur="1" fill="hold">
                                          <p:stCondLst>
                                            <p:cond delay="0"/>
                                          </p:stCondLst>
                                        </p:cTn>
                                        <p:tgtEl>
                                          <p:spTgt spid="20483">
                                            <p:txEl>
                                              <p:pRg st="3" end="3"/>
                                            </p:txEl>
                                          </p:spTgt>
                                        </p:tgtEl>
                                        <p:attrNameLst>
                                          <p:attrName>style.visibility</p:attrName>
                                        </p:attrNameLst>
                                      </p:cBhvr>
                                      <p:to>
                                        <p:strVal val="visible"/>
                                      </p:to>
                                    </p:set>
                                    <p:anim calcmode="lin" valueType="num">
                                      <p:cBhvr additive="base">
                                        <p:cTn id="36" dur="2000" fill="hold"/>
                                        <p:tgtEl>
                                          <p:spTgt spid="20483">
                                            <p:txEl>
                                              <p:pRg st="3" end="3"/>
                                            </p:txEl>
                                          </p:spTgt>
                                        </p:tgtEl>
                                        <p:attrNameLst>
                                          <p:attrName>ppt_x</p:attrName>
                                        </p:attrNameLst>
                                      </p:cBhvr>
                                      <p:tavLst>
                                        <p:tav tm="0">
                                          <p:val>
                                            <p:strVal val="0-#ppt_w/2"/>
                                          </p:val>
                                        </p:tav>
                                        <p:tav tm="100000">
                                          <p:val>
                                            <p:strVal val="#ppt_x"/>
                                          </p:val>
                                        </p:tav>
                                      </p:tavLst>
                                    </p:anim>
                                    <p:anim calcmode="lin" valueType="num">
                                      <p:cBhvr additive="base">
                                        <p:cTn id="37" dur="2000" fill="hold"/>
                                        <p:tgtEl>
                                          <p:spTgt spid="20483">
                                            <p:txEl>
                                              <p:pRg st="3" end="3"/>
                                            </p:txEl>
                                          </p:spTgt>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20483">
                                            <p:txEl>
                                              <p:pRg st="4" end="4"/>
                                            </p:txEl>
                                          </p:spTgt>
                                        </p:tgtEl>
                                        <p:attrNameLst>
                                          <p:attrName>style.visibility</p:attrName>
                                        </p:attrNameLst>
                                      </p:cBhvr>
                                      <p:to>
                                        <p:strVal val="visible"/>
                                      </p:to>
                                    </p:set>
                                    <p:anim calcmode="lin" valueType="num">
                                      <p:cBhvr additive="base">
                                        <p:cTn id="40" dur="2000" fill="hold"/>
                                        <p:tgtEl>
                                          <p:spTgt spid="20483">
                                            <p:txEl>
                                              <p:pRg st="4" end="4"/>
                                            </p:txEl>
                                          </p:spTgt>
                                        </p:tgtEl>
                                        <p:attrNameLst>
                                          <p:attrName>ppt_x</p:attrName>
                                        </p:attrNameLst>
                                      </p:cBhvr>
                                      <p:tavLst>
                                        <p:tav tm="0">
                                          <p:val>
                                            <p:strVal val="0-#ppt_w/2"/>
                                          </p:val>
                                        </p:tav>
                                        <p:tav tm="100000">
                                          <p:val>
                                            <p:strVal val="#ppt_x"/>
                                          </p:val>
                                        </p:tav>
                                      </p:tavLst>
                                    </p:anim>
                                    <p:anim calcmode="lin" valueType="num">
                                      <p:cBhvr additive="base">
                                        <p:cTn id="41" dur="2000" fill="hold"/>
                                        <p:tgtEl>
                                          <p:spTgt spid="2048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uiExpand="1" build="allAtOnce"/>
      <p:bldP spid="8" grpId="0" build="allAtOnce"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6" name="Text Box 4"/>
          <p:cNvSpPr txBox="1">
            <a:spLocks noChangeArrowheads="1"/>
          </p:cNvSpPr>
          <p:nvPr/>
        </p:nvSpPr>
        <p:spPr bwMode="auto">
          <a:xfrm>
            <a:off x="8215313" y="0"/>
            <a:ext cx="928687" cy="641350"/>
          </a:xfrm>
          <a:prstGeom prst="rect">
            <a:avLst/>
          </a:prstGeom>
          <a:noFill/>
          <a:ln w="9525">
            <a:noFill/>
            <a:miter lim="800000"/>
            <a:headEnd/>
            <a:tailEnd/>
          </a:ln>
          <a:effectLst/>
        </p:spPr>
        <p:txBody>
          <a:bodyPr>
            <a:spAutoFit/>
          </a:bodyPr>
          <a:lstStyle/>
          <a:p>
            <a:pPr eaLnBrk="1" hangingPunct="1">
              <a:spcBef>
                <a:spcPct val="50000"/>
              </a:spcBef>
            </a:pPr>
            <a:r>
              <a:rPr lang="en-US" dirty="0" err="1">
                <a:latin typeface="Tahoma" pitchFamily="34" charset="0"/>
              </a:rPr>
              <a:t>Wkbk</a:t>
            </a:r>
            <a:r>
              <a:rPr lang="en-US" dirty="0">
                <a:latin typeface="Tahoma" pitchFamily="34" charset="0"/>
              </a:rPr>
              <a:t/>
            </a:r>
            <a:br>
              <a:rPr lang="en-US" dirty="0">
                <a:latin typeface="Tahoma" pitchFamily="34" charset="0"/>
              </a:rPr>
            </a:br>
            <a:r>
              <a:rPr lang="en-US" dirty="0">
                <a:latin typeface="Tahoma" pitchFamily="34" charset="0"/>
              </a:rPr>
              <a:t>Pg </a:t>
            </a:r>
            <a:r>
              <a:rPr lang="en-US" dirty="0" smtClean="0">
                <a:latin typeface="Tahoma" pitchFamily="34" charset="0"/>
              </a:rPr>
              <a:t>86</a:t>
            </a:r>
            <a:endParaRPr lang="en-US" dirty="0">
              <a:latin typeface="Tahoma" pitchFamily="34" charset="0"/>
            </a:endParaRPr>
          </a:p>
        </p:txBody>
      </p:sp>
      <p:graphicFrame>
        <p:nvGraphicFramePr>
          <p:cNvPr id="5" name="Object 4"/>
          <p:cNvGraphicFramePr>
            <a:graphicFrameLocks noChangeAspect="1"/>
          </p:cNvGraphicFramePr>
          <p:nvPr/>
        </p:nvGraphicFramePr>
        <p:xfrm>
          <a:off x="287791" y="627742"/>
          <a:ext cx="8420780" cy="10898482"/>
        </p:xfrm>
        <a:graphic>
          <a:graphicData uri="http://schemas.openxmlformats.org/presentationml/2006/ole">
            <p:oleObj spid="_x0000_s319494" name="Acrobat Document" r:id="rId3" imgW="5829103" imgH="7543564" progId="AcroExch.Document.7">
              <p:embed/>
            </p:oleObj>
          </a:graphicData>
        </a:graphic>
      </p:graphicFrame>
    </p:spTree>
  </p:cSld>
  <p:clrMapOvr>
    <a:masterClrMapping/>
  </p:clrMapOvr>
  <p:transition>
    <p:pull dir="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Form 8283</a:t>
            </a:r>
            <a:endParaRPr lang="en-US" dirty="0"/>
          </a:p>
        </p:txBody>
      </p:sp>
      <p:graphicFrame>
        <p:nvGraphicFramePr>
          <p:cNvPr id="4" name="Object 3"/>
          <p:cNvGraphicFramePr>
            <a:graphicFrameLocks noChangeAspect="1"/>
          </p:cNvGraphicFramePr>
          <p:nvPr/>
        </p:nvGraphicFramePr>
        <p:xfrm>
          <a:off x="573206" y="249582"/>
          <a:ext cx="8120417" cy="10509741"/>
        </p:xfrm>
        <a:graphic>
          <a:graphicData uri="http://schemas.openxmlformats.org/presentationml/2006/ole">
            <p:oleObj spid="_x0000_s321538" name="Acrobat Document" r:id="rId3" imgW="6885000" imgH="8910000" progId="AcroExch.Document.7">
              <p:embed/>
            </p:oleObj>
          </a:graphicData>
        </a:graphic>
      </p:graphicFrame>
    </p:spTree>
  </p:cSld>
  <p:clrMapOvr>
    <a:masterClrMapping/>
  </p:clrMapOvr>
  <p:transition>
    <p:pull dir="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Object 3"/>
          <p:cNvGraphicFramePr>
            <a:graphicFrameLocks noChangeAspect="1"/>
          </p:cNvGraphicFramePr>
          <p:nvPr/>
        </p:nvGraphicFramePr>
        <p:xfrm>
          <a:off x="436729" y="735228"/>
          <a:ext cx="8457304" cy="10945752"/>
        </p:xfrm>
        <a:graphic>
          <a:graphicData uri="http://schemas.openxmlformats.org/presentationml/2006/ole">
            <p:oleObj spid="_x0000_s320514" name="Acrobat Document" r:id="rId3" imgW="6885000" imgH="8910000" progId="AcroExch.Document.7">
              <p:embed/>
            </p:oleObj>
          </a:graphicData>
        </a:graphic>
      </p:graphicFrame>
      <p:sp>
        <p:nvSpPr>
          <p:cNvPr id="5" name="Text Box 4"/>
          <p:cNvSpPr txBox="1">
            <a:spLocks noChangeArrowheads="1"/>
          </p:cNvSpPr>
          <p:nvPr/>
        </p:nvSpPr>
        <p:spPr bwMode="auto">
          <a:xfrm>
            <a:off x="8215313" y="0"/>
            <a:ext cx="928687" cy="641350"/>
          </a:xfrm>
          <a:prstGeom prst="rect">
            <a:avLst/>
          </a:prstGeom>
          <a:noFill/>
          <a:ln w="9525">
            <a:noFill/>
            <a:miter lim="800000"/>
            <a:headEnd/>
            <a:tailEnd/>
          </a:ln>
          <a:effectLst/>
        </p:spPr>
        <p:txBody>
          <a:bodyPr>
            <a:spAutoFit/>
          </a:bodyPr>
          <a:lstStyle/>
          <a:p>
            <a:pPr eaLnBrk="1" hangingPunct="1">
              <a:spcBef>
                <a:spcPct val="50000"/>
              </a:spcBef>
            </a:pPr>
            <a:r>
              <a:rPr lang="en-US" dirty="0" err="1">
                <a:latin typeface="Tahoma" pitchFamily="34" charset="0"/>
              </a:rPr>
              <a:t>Wkbk</a:t>
            </a:r>
            <a:r>
              <a:rPr lang="en-US" dirty="0">
                <a:latin typeface="Tahoma" pitchFamily="34" charset="0"/>
              </a:rPr>
              <a:t/>
            </a:r>
            <a:br>
              <a:rPr lang="en-US" dirty="0">
                <a:latin typeface="Tahoma" pitchFamily="34" charset="0"/>
              </a:rPr>
            </a:br>
            <a:r>
              <a:rPr lang="en-US" dirty="0">
                <a:latin typeface="Tahoma" pitchFamily="34" charset="0"/>
              </a:rPr>
              <a:t>Pg </a:t>
            </a:r>
            <a:r>
              <a:rPr lang="en-US" dirty="0" smtClean="0">
                <a:latin typeface="Tahoma" pitchFamily="34" charset="0"/>
              </a:rPr>
              <a:t>89</a:t>
            </a:r>
            <a:endParaRPr lang="en-US" dirty="0">
              <a:latin typeface="Tahoma" pitchFamily="34" charset="0"/>
            </a:endParaRPr>
          </a:p>
        </p:txBody>
      </p:sp>
    </p:spTree>
  </p:cSld>
  <p:clrMapOvr>
    <a:masterClrMapping/>
  </p:clrMapOvr>
  <p:transition>
    <p:pull dir="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Contributions</a:t>
            </a:r>
            <a:endParaRPr lang="en-US" dirty="0"/>
          </a:p>
        </p:txBody>
      </p:sp>
      <p:sp>
        <p:nvSpPr>
          <p:cNvPr id="3" name="Content Placeholder 2"/>
          <p:cNvSpPr>
            <a:spLocks noGrp="1"/>
          </p:cNvSpPr>
          <p:nvPr>
            <p:ph idx="1"/>
          </p:nvPr>
        </p:nvSpPr>
        <p:spPr/>
        <p:txBody>
          <a:bodyPr/>
          <a:lstStyle/>
          <a:p>
            <a:r>
              <a:rPr lang="en-US" dirty="0" smtClean="0"/>
              <a:t>Donated Services – </a:t>
            </a:r>
            <a:r>
              <a:rPr lang="en-US" u="sng" dirty="0" smtClean="0"/>
              <a:t>never</a:t>
            </a:r>
            <a:r>
              <a:rPr lang="en-US" dirty="0" smtClean="0"/>
              <a:t> deductible</a:t>
            </a:r>
          </a:p>
          <a:p>
            <a:r>
              <a:rPr lang="en-US" dirty="0" smtClean="0"/>
              <a:t>Quid Pro Quo –excess of goods/services supplied</a:t>
            </a:r>
          </a:p>
          <a:p>
            <a:r>
              <a:rPr lang="en-US" dirty="0" smtClean="0"/>
              <a:t>Out of Pocket Expenses – acknowledgement letter</a:t>
            </a:r>
          </a:p>
          <a:p>
            <a:r>
              <a:rPr lang="en-US" dirty="0" smtClean="0"/>
              <a:t>Mission Trips – acknowledgement letter</a:t>
            </a:r>
          </a:p>
          <a:p>
            <a:r>
              <a:rPr lang="en-US" dirty="0" smtClean="0"/>
              <a:t>Year-end contributions – year delivered or postmarked</a:t>
            </a:r>
          </a:p>
        </p:txBody>
      </p:sp>
      <p:sp>
        <p:nvSpPr>
          <p:cNvPr id="5" name="Text Box 4"/>
          <p:cNvSpPr txBox="1">
            <a:spLocks noChangeArrowheads="1"/>
          </p:cNvSpPr>
          <p:nvPr/>
        </p:nvSpPr>
        <p:spPr bwMode="auto">
          <a:xfrm>
            <a:off x="7697788" y="0"/>
            <a:ext cx="1446212" cy="641350"/>
          </a:xfrm>
          <a:prstGeom prst="rect">
            <a:avLst/>
          </a:prstGeom>
          <a:noFill/>
          <a:ln w="9525">
            <a:noFill/>
            <a:miter lim="800000"/>
            <a:headEnd/>
            <a:tailEnd/>
          </a:ln>
          <a:effectLst/>
        </p:spPr>
        <p:txBody>
          <a:bodyPr>
            <a:spAutoFit/>
          </a:bodyPr>
          <a:lstStyle/>
          <a:p>
            <a:pPr eaLnBrk="1" hangingPunct="1">
              <a:spcBef>
                <a:spcPct val="50000"/>
              </a:spcBef>
            </a:pPr>
            <a:r>
              <a:rPr lang="en-US" dirty="0">
                <a:latin typeface="Tahoma" pitchFamily="34" charset="0"/>
              </a:rPr>
              <a:t>Workbook </a:t>
            </a:r>
            <a:r>
              <a:rPr lang="en-US" dirty="0" smtClean="0">
                <a:latin typeface="Tahoma" pitchFamily="34" charset="0"/>
              </a:rPr>
              <a:t>Pages </a:t>
            </a:r>
            <a:r>
              <a:rPr lang="en-US" dirty="0" smtClean="0">
                <a:latin typeface="Tahoma" pitchFamily="34" charset="0"/>
              </a:rPr>
              <a:t>91-92</a:t>
            </a:r>
            <a:endParaRPr lang="en-US" dirty="0">
              <a:latin typeface="Tahoma" pitchFamily="34" charset="0"/>
            </a:endParaRPr>
          </a:p>
        </p:txBody>
      </p:sp>
    </p:spTree>
  </p:cSld>
  <p:clrMapOvr>
    <a:masterClrMapping/>
  </p:clrMapOvr>
  <p:transition>
    <p:pull dir="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rrowheads="1"/>
          </p:cNvSpPr>
          <p:nvPr>
            <p:ph type="title"/>
          </p:nvPr>
        </p:nvSpPr>
        <p:spPr>
          <a:xfrm>
            <a:off x="457200" y="274638"/>
            <a:ext cx="8229600" cy="639762"/>
          </a:xfrm>
        </p:spPr>
        <p:txBody>
          <a:bodyPr/>
          <a:lstStyle/>
          <a:p>
            <a:r>
              <a:rPr lang="en-US"/>
              <a:t>Designated Fund Giving</a:t>
            </a:r>
          </a:p>
        </p:txBody>
      </p:sp>
      <p:sp>
        <p:nvSpPr>
          <p:cNvPr id="65539" name="Rectangle 3"/>
          <p:cNvSpPr>
            <a:spLocks noGrp="1" noChangeArrowheads="1"/>
          </p:cNvSpPr>
          <p:nvPr>
            <p:ph type="body" idx="1"/>
          </p:nvPr>
        </p:nvSpPr>
        <p:spPr>
          <a:xfrm>
            <a:off x="292100" y="1573213"/>
            <a:ext cx="8851900" cy="5284787"/>
          </a:xfrm>
        </p:spPr>
        <p:txBody>
          <a:bodyPr/>
          <a:lstStyle/>
          <a:p>
            <a:r>
              <a:rPr lang="en-US" dirty="0"/>
              <a:t>Need a Church Policy</a:t>
            </a:r>
          </a:p>
          <a:p>
            <a:r>
              <a:rPr lang="en-US" dirty="0"/>
              <a:t>Policy Example</a:t>
            </a:r>
          </a:p>
          <a:p>
            <a:pPr lvl="1">
              <a:lnSpc>
                <a:spcPct val="90000"/>
              </a:lnSpc>
            </a:pPr>
            <a:r>
              <a:rPr lang="en-US" dirty="0"/>
              <a:t>No designated gifts accepted without prior approval </a:t>
            </a:r>
          </a:p>
          <a:p>
            <a:pPr lvl="1">
              <a:lnSpc>
                <a:spcPct val="90000"/>
              </a:lnSpc>
            </a:pPr>
            <a:r>
              <a:rPr lang="en-US" dirty="0"/>
              <a:t>Designated funds approved by [Finance Committee]</a:t>
            </a:r>
          </a:p>
          <a:p>
            <a:pPr lvl="1">
              <a:lnSpc>
                <a:spcPct val="90000"/>
              </a:lnSpc>
            </a:pPr>
            <a:r>
              <a:rPr lang="en-US" dirty="0"/>
              <a:t>“Should this be the work of this church?”</a:t>
            </a:r>
          </a:p>
          <a:p>
            <a:pPr lvl="1">
              <a:lnSpc>
                <a:spcPct val="90000"/>
              </a:lnSpc>
            </a:pPr>
            <a:r>
              <a:rPr lang="en-US" dirty="0"/>
              <a:t>New designated funds announced to entire church</a:t>
            </a:r>
          </a:p>
          <a:p>
            <a:pPr lvl="1">
              <a:lnSpc>
                <a:spcPct val="90000"/>
              </a:lnSpc>
            </a:pPr>
            <a:r>
              <a:rPr lang="en-US" dirty="0"/>
              <a:t>Administer </a:t>
            </a:r>
            <a:r>
              <a:rPr lang="en-US" dirty="0" smtClean="0"/>
              <a:t>appropriately</a:t>
            </a:r>
          </a:p>
          <a:p>
            <a:pPr lvl="1">
              <a:lnSpc>
                <a:spcPct val="90000"/>
              </a:lnSpc>
            </a:pPr>
            <a:r>
              <a:rPr lang="en-US" dirty="0" smtClean="0"/>
              <a:t>Funds may be established so they may be used other than as designated</a:t>
            </a:r>
          </a:p>
          <a:p>
            <a:pPr lvl="1">
              <a:lnSpc>
                <a:spcPct val="90000"/>
              </a:lnSpc>
            </a:pPr>
            <a:r>
              <a:rPr lang="en-US" dirty="0" smtClean="0"/>
              <a:t>Release of modification of  restrictions on designated funds</a:t>
            </a:r>
            <a:endParaRPr lang="en-US" dirty="0"/>
          </a:p>
        </p:txBody>
      </p:sp>
      <p:sp>
        <p:nvSpPr>
          <p:cNvPr id="65540" name="Text Box 4"/>
          <p:cNvSpPr txBox="1">
            <a:spLocks noChangeArrowheads="1"/>
          </p:cNvSpPr>
          <p:nvPr/>
        </p:nvSpPr>
        <p:spPr bwMode="auto">
          <a:xfrm>
            <a:off x="7481888" y="0"/>
            <a:ext cx="1662112" cy="641350"/>
          </a:xfrm>
          <a:prstGeom prst="rect">
            <a:avLst/>
          </a:prstGeom>
          <a:noFill/>
          <a:ln w="9525">
            <a:noFill/>
            <a:miter lim="800000"/>
            <a:headEnd/>
            <a:tailEnd/>
          </a:ln>
          <a:effectLst/>
        </p:spPr>
        <p:txBody>
          <a:bodyPr>
            <a:spAutoFit/>
          </a:bodyPr>
          <a:lstStyle/>
          <a:p>
            <a:pPr eaLnBrk="1" hangingPunct="1">
              <a:spcBef>
                <a:spcPct val="50000"/>
              </a:spcBef>
            </a:pPr>
            <a:r>
              <a:rPr lang="en-US" dirty="0">
                <a:latin typeface="Tahoma" pitchFamily="34" charset="0"/>
              </a:rPr>
              <a:t>Workbook Pages </a:t>
            </a:r>
            <a:r>
              <a:rPr lang="en-US" dirty="0" smtClean="0">
                <a:latin typeface="Tahoma" pitchFamily="34" charset="0"/>
              </a:rPr>
              <a:t>91-95</a:t>
            </a:r>
            <a:endParaRPr lang="en-US" dirty="0">
              <a:latin typeface="Tahoma" pitchFamily="34" charset="0"/>
            </a:endParaRPr>
          </a:p>
        </p:txBody>
      </p:sp>
      <p:pic>
        <p:nvPicPr>
          <p:cNvPr id="65541" name="Picture 5" descr="jw0_mxz2[1]"/>
          <p:cNvPicPr>
            <a:picLocks noChangeAspect="1" noChangeArrowheads="1"/>
          </p:cNvPicPr>
          <p:nvPr/>
        </p:nvPicPr>
        <p:blipFill>
          <a:blip r:embed="rId2" cstate="print"/>
          <a:srcRect/>
          <a:stretch>
            <a:fillRect/>
          </a:stretch>
        </p:blipFill>
        <p:spPr bwMode="auto">
          <a:xfrm>
            <a:off x="4845050" y="1327150"/>
            <a:ext cx="1811338" cy="1196975"/>
          </a:xfrm>
          <a:prstGeom prst="rect">
            <a:avLst/>
          </a:prstGeom>
          <a:noFill/>
        </p:spPr>
      </p:pic>
    </p:spTree>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fill="hold" nodeType="afterEffect">
                                  <p:stCondLst>
                                    <p:cond delay="0"/>
                                  </p:stCondLst>
                                  <p:childTnLst>
                                    <p:set>
                                      <p:cBhvr>
                                        <p:cTn id="6" dur="1" fill="hold">
                                          <p:stCondLst>
                                            <p:cond delay="0"/>
                                          </p:stCondLst>
                                        </p:cTn>
                                        <p:tgtEl>
                                          <p:spTgt spid="65541"/>
                                        </p:tgtEl>
                                        <p:attrNameLst>
                                          <p:attrName>style.visibility</p:attrName>
                                        </p:attrNameLst>
                                      </p:cBhvr>
                                      <p:to>
                                        <p:strVal val="visible"/>
                                      </p:to>
                                    </p:set>
                                    <p:anim calcmode="lin" valueType="num">
                                      <p:cBhvr additive="base">
                                        <p:cTn id="7" dur="3000" fill="hold"/>
                                        <p:tgtEl>
                                          <p:spTgt spid="65541"/>
                                        </p:tgtEl>
                                        <p:attrNameLst>
                                          <p:attrName>ppt_x</p:attrName>
                                        </p:attrNameLst>
                                      </p:cBhvr>
                                      <p:tavLst>
                                        <p:tav tm="0">
                                          <p:val>
                                            <p:strVal val="1+#ppt_w/2"/>
                                          </p:val>
                                        </p:tav>
                                        <p:tav tm="100000">
                                          <p:val>
                                            <p:strVal val="#ppt_x"/>
                                          </p:val>
                                        </p:tav>
                                      </p:tavLst>
                                    </p:anim>
                                    <p:anim calcmode="lin" valueType="num">
                                      <p:cBhvr additive="base">
                                        <p:cTn id="8" dur="3000" fill="hold"/>
                                        <p:tgtEl>
                                          <p:spTgt spid="65541"/>
                                        </p:tgtEl>
                                        <p:attrNameLst>
                                          <p:attrName>ppt_y</p:attrName>
                                        </p:attrNameLst>
                                      </p:cBhvr>
                                      <p:tavLst>
                                        <p:tav tm="0">
                                          <p:val>
                                            <p:strVal val="#ppt_y"/>
                                          </p:val>
                                        </p:tav>
                                        <p:tav tm="100000">
                                          <p:val>
                                            <p:strVal val="#ppt_y"/>
                                          </p:val>
                                        </p:tav>
                                      </p:tavLst>
                                    </p:anim>
                                  </p:childTnLst>
                                </p:cTn>
                              </p:par>
                            </p:childTnLst>
                          </p:cTn>
                        </p:par>
                        <p:par>
                          <p:cTn id="9" fill="hold">
                            <p:stCondLst>
                              <p:cond delay="3000"/>
                            </p:stCondLst>
                            <p:childTnLst>
                              <p:par>
                                <p:cTn id="10" presetID="2" presetClass="entr" presetSubtype="8" fill="hold" grpId="0" nodeType="afterEffect">
                                  <p:stCondLst>
                                    <p:cond delay="0"/>
                                  </p:stCondLst>
                                  <p:childTnLst>
                                    <p:set>
                                      <p:cBhvr>
                                        <p:cTn id="11" dur="1" fill="hold">
                                          <p:stCondLst>
                                            <p:cond delay="0"/>
                                          </p:stCondLst>
                                        </p:cTn>
                                        <p:tgtEl>
                                          <p:spTgt spid="65539">
                                            <p:txEl>
                                              <p:pRg st="0" end="0"/>
                                            </p:txEl>
                                          </p:spTgt>
                                        </p:tgtEl>
                                        <p:attrNameLst>
                                          <p:attrName>style.visibility</p:attrName>
                                        </p:attrNameLst>
                                      </p:cBhvr>
                                      <p:to>
                                        <p:strVal val="visible"/>
                                      </p:to>
                                    </p:set>
                                    <p:anim calcmode="lin" valueType="num">
                                      <p:cBhvr additive="base">
                                        <p:cTn id="12" dur="1000" fill="hold"/>
                                        <p:tgtEl>
                                          <p:spTgt spid="65539">
                                            <p:txEl>
                                              <p:pRg st="0" end="0"/>
                                            </p:txEl>
                                          </p:spTgt>
                                        </p:tgtEl>
                                        <p:attrNameLst>
                                          <p:attrName>ppt_x</p:attrName>
                                        </p:attrNameLst>
                                      </p:cBhvr>
                                      <p:tavLst>
                                        <p:tav tm="0">
                                          <p:val>
                                            <p:strVal val="0-#ppt_w/2"/>
                                          </p:val>
                                        </p:tav>
                                        <p:tav tm="100000">
                                          <p:val>
                                            <p:strVal val="#ppt_x"/>
                                          </p:val>
                                        </p:tav>
                                      </p:tavLst>
                                    </p:anim>
                                    <p:anim calcmode="lin" valueType="num">
                                      <p:cBhvr additive="base">
                                        <p:cTn id="13" dur="1000" fill="hold"/>
                                        <p:tgtEl>
                                          <p:spTgt spid="65539">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4000"/>
                            </p:stCondLst>
                            <p:childTnLst>
                              <p:par>
                                <p:cTn id="15" presetID="2" presetClass="entr" presetSubtype="8" fill="hold" grpId="0" nodeType="afterEffect">
                                  <p:stCondLst>
                                    <p:cond delay="0"/>
                                  </p:stCondLst>
                                  <p:childTnLst>
                                    <p:set>
                                      <p:cBhvr>
                                        <p:cTn id="16" dur="1" fill="hold">
                                          <p:stCondLst>
                                            <p:cond delay="0"/>
                                          </p:stCondLst>
                                        </p:cTn>
                                        <p:tgtEl>
                                          <p:spTgt spid="65539">
                                            <p:txEl>
                                              <p:pRg st="1" end="1"/>
                                            </p:txEl>
                                          </p:spTgt>
                                        </p:tgtEl>
                                        <p:attrNameLst>
                                          <p:attrName>style.visibility</p:attrName>
                                        </p:attrNameLst>
                                      </p:cBhvr>
                                      <p:to>
                                        <p:strVal val="visible"/>
                                      </p:to>
                                    </p:set>
                                    <p:anim calcmode="lin" valueType="num">
                                      <p:cBhvr additive="base">
                                        <p:cTn id="17" dur="1000" fill="hold"/>
                                        <p:tgtEl>
                                          <p:spTgt spid="65539">
                                            <p:txEl>
                                              <p:pRg st="1" end="1"/>
                                            </p:txEl>
                                          </p:spTgt>
                                        </p:tgtEl>
                                        <p:attrNameLst>
                                          <p:attrName>ppt_x</p:attrName>
                                        </p:attrNameLst>
                                      </p:cBhvr>
                                      <p:tavLst>
                                        <p:tav tm="0">
                                          <p:val>
                                            <p:strVal val="0-#ppt_w/2"/>
                                          </p:val>
                                        </p:tav>
                                        <p:tav tm="100000">
                                          <p:val>
                                            <p:strVal val="#ppt_x"/>
                                          </p:val>
                                        </p:tav>
                                      </p:tavLst>
                                    </p:anim>
                                    <p:anim calcmode="lin" valueType="num">
                                      <p:cBhvr additive="base">
                                        <p:cTn id="18" dur="1000" fill="hold"/>
                                        <p:tgtEl>
                                          <p:spTgt spid="65539">
                                            <p:txEl>
                                              <p:pRg st="1" end="1"/>
                                            </p:txEl>
                                          </p:spTgt>
                                        </p:tgtEl>
                                        <p:attrNameLst>
                                          <p:attrName>ppt_y</p:attrName>
                                        </p:attrNameLst>
                                      </p:cBhvr>
                                      <p:tavLst>
                                        <p:tav tm="0">
                                          <p:val>
                                            <p:strVal val="#ppt_y"/>
                                          </p:val>
                                        </p:tav>
                                        <p:tav tm="100000">
                                          <p:val>
                                            <p:strVal val="#ppt_y"/>
                                          </p:val>
                                        </p:tav>
                                      </p:tavLst>
                                    </p:anim>
                                  </p:childTnLst>
                                </p:cTn>
                              </p:par>
                            </p:childTnLst>
                          </p:cTn>
                        </p:par>
                        <p:par>
                          <p:cTn id="19" fill="hold">
                            <p:stCondLst>
                              <p:cond delay="5000"/>
                            </p:stCondLst>
                            <p:childTnLst>
                              <p:par>
                                <p:cTn id="20" presetID="2" presetClass="entr" presetSubtype="8" fill="hold" grpId="0" nodeType="afterEffect">
                                  <p:stCondLst>
                                    <p:cond delay="0"/>
                                  </p:stCondLst>
                                  <p:childTnLst>
                                    <p:set>
                                      <p:cBhvr>
                                        <p:cTn id="21" dur="1" fill="hold">
                                          <p:stCondLst>
                                            <p:cond delay="0"/>
                                          </p:stCondLst>
                                        </p:cTn>
                                        <p:tgtEl>
                                          <p:spTgt spid="65539">
                                            <p:txEl>
                                              <p:pRg st="2" end="2"/>
                                            </p:txEl>
                                          </p:spTgt>
                                        </p:tgtEl>
                                        <p:attrNameLst>
                                          <p:attrName>style.visibility</p:attrName>
                                        </p:attrNameLst>
                                      </p:cBhvr>
                                      <p:to>
                                        <p:strVal val="visible"/>
                                      </p:to>
                                    </p:set>
                                    <p:anim calcmode="lin" valueType="num">
                                      <p:cBhvr additive="base">
                                        <p:cTn id="22" dur="1000" fill="hold"/>
                                        <p:tgtEl>
                                          <p:spTgt spid="65539">
                                            <p:txEl>
                                              <p:pRg st="2" end="2"/>
                                            </p:txEl>
                                          </p:spTgt>
                                        </p:tgtEl>
                                        <p:attrNameLst>
                                          <p:attrName>ppt_x</p:attrName>
                                        </p:attrNameLst>
                                      </p:cBhvr>
                                      <p:tavLst>
                                        <p:tav tm="0">
                                          <p:val>
                                            <p:strVal val="0-#ppt_w/2"/>
                                          </p:val>
                                        </p:tav>
                                        <p:tav tm="100000">
                                          <p:val>
                                            <p:strVal val="#ppt_x"/>
                                          </p:val>
                                        </p:tav>
                                      </p:tavLst>
                                    </p:anim>
                                    <p:anim calcmode="lin" valueType="num">
                                      <p:cBhvr additive="base">
                                        <p:cTn id="23" dur="1000" fill="hold"/>
                                        <p:tgtEl>
                                          <p:spTgt spid="65539">
                                            <p:txEl>
                                              <p:pRg st="2" end="2"/>
                                            </p:txEl>
                                          </p:spTgt>
                                        </p:tgtEl>
                                        <p:attrNameLst>
                                          <p:attrName>ppt_y</p:attrName>
                                        </p:attrNameLst>
                                      </p:cBhvr>
                                      <p:tavLst>
                                        <p:tav tm="0">
                                          <p:val>
                                            <p:strVal val="#ppt_y"/>
                                          </p:val>
                                        </p:tav>
                                        <p:tav tm="100000">
                                          <p:val>
                                            <p:strVal val="#ppt_y"/>
                                          </p:val>
                                        </p:tav>
                                      </p:tavLst>
                                    </p:anim>
                                  </p:childTnLst>
                                </p:cTn>
                              </p:par>
                            </p:childTnLst>
                          </p:cTn>
                        </p:par>
                        <p:par>
                          <p:cTn id="24" fill="hold">
                            <p:stCondLst>
                              <p:cond delay="6000"/>
                            </p:stCondLst>
                            <p:childTnLst>
                              <p:par>
                                <p:cTn id="25" presetID="2" presetClass="entr" presetSubtype="8" fill="hold" grpId="0" nodeType="afterEffect">
                                  <p:stCondLst>
                                    <p:cond delay="0"/>
                                  </p:stCondLst>
                                  <p:childTnLst>
                                    <p:set>
                                      <p:cBhvr>
                                        <p:cTn id="26" dur="1" fill="hold">
                                          <p:stCondLst>
                                            <p:cond delay="0"/>
                                          </p:stCondLst>
                                        </p:cTn>
                                        <p:tgtEl>
                                          <p:spTgt spid="65539">
                                            <p:txEl>
                                              <p:pRg st="3" end="3"/>
                                            </p:txEl>
                                          </p:spTgt>
                                        </p:tgtEl>
                                        <p:attrNameLst>
                                          <p:attrName>style.visibility</p:attrName>
                                        </p:attrNameLst>
                                      </p:cBhvr>
                                      <p:to>
                                        <p:strVal val="visible"/>
                                      </p:to>
                                    </p:set>
                                    <p:anim calcmode="lin" valueType="num">
                                      <p:cBhvr additive="base">
                                        <p:cTn id="27" dur="1000" fill="hold"/>
                                        <p:tgtEl>
                                          <p:spTgt spid="65539">
                                            <p:txEl>
                                              <p:pRg st="3" end="3"/>
                                            </p:txEl>
                                          </p:spTgt>
                                        </p:tgtEl>
                                        <p:attrNameLst>
                                          <p:attrName>ppt_x</p:attrName>
                                        </p:attrNameLst>
                                      </p:cBhvr>
                                      <p:tavLst>
                                        <p:tav tm="0">
                                          <p:val>
                                            <p:strVal val="0-#ppt_w/2"/>
                                          </p:val>
                                        </p:tav>
                                        <p:tav tm="100000">
                                          <p:val>
                                            <p:strVal val="#ppt_x"/>
                                          </p:val>
                                        </p:tav>
                                      </p:tavLst>
                                    </p:anim>
                                    <p:anim calcmode="lin" valueType="num">
                                      <p:cBhvr additive="base">
                                        <p:cTn id="28" dur="1000" fill="hold"/>
                                        <p:tgtEl>
                                          <p:spTgt spid="65539">
                                            <p:txEl>
                                              <p:pRg st="3" end="3"/>
                                            </p:txEl>
                                          </p:spTgt>
                                        </p:tgtEl>
                                        <p:attrNameLst>
                                          <p:attrName>ppt_y</p:attrName>
                                        </p:attrNameLst>
                                      </p:cBhvr>
                                      <p:tavLst>
                                        <p:tav tm="0">
                                          <p:val>
                                            <p:strVal val="#ppt_y"/>
                                          </p:val>
                                        </p:tav>
                                        <p:tav tm="100000">
                                          <p:val>
                                            <p:strVal val="#ppt_y"/>
                                          </p:val>
                                        </p:tav>
                                      </p:tavLst>
                                    </p:anim>
                                  </p:childTnLst>
                                </p:cTn>
                              </p:par>
                            </p:childTnLst>
                          </p:cTn>
                        </p:par>
                        <p:par>
                          <p:cTn id="29" fill="hold">
                            <p:stCondLst>
                              <p:cond delay="7000"/>
                            </p:stCondLst>
                            <p:childTnLst>
                              <p:par>
                                <p:cTn id="30" presetID="2" presetClass="entr" presetSubtype="8" fill="hold" grpId="0" nodeType="afterEffect">
                                  <p:stCondLst>
                                    <p:cond delay="0"/>
                                  </p:stCondLst>
                                  <p:childTnLst>
                                    <p:set>
                                      <p:cBhvr>
                                        <p:cTn id="31" dur="1" fill="hold">
                                          <p:stCondLst>
                                            <p:cond delay="0"/>
                                          </p:stCondLst>
                                        </p:cTn>
                                        <p:tgtEl>
                                          <p:spTgt spid="65539">
                                            <p:txEl>
                                              <p:pRg st="4" end="4"/>
                                            </p:txEl>
                                          </p:spTgt>
                                        </p:tgtEl>
                                        <p:attrNameLst>
                                          <p:attrName>style.visibility</p:attrName>
                                        </p:attrNameLst>
                                      </p:cBhvr>
                                      <p:to>
                                        <p:strVal val="visible"/>
                                      </p:to>
                                    </p:set>
                                    <p:anim calcmode="lin" valueType="num">
                                      <p:cBhvr additive="base">
                                        <p:cTn id="32" dur="1000" fill="hold"/>
                                        <p:tgtEl>
                                          <p:spTgt spid="65539">
                                            <p:txEl>
                                              <p:pRg st="4" end="4"/>
                                            </p:txEl>
                                          </p:spTgt>
                                        </p:tgtEl>
                                        <p:attrNameLst>
                                          <p:attrName>ppt_x</p:attrName>
                                        </p:attrNameLst>
                                      </p:cBhvr>
                                      <p:tavLst>
                                        <p:tav tm="0">
                                          <p:val>
                                            <p:strVal val="0-#ppt_w/2"/>
                                          </p:val>
                                        </p:tav>
                                        <p:tav tm="100000">
                                          <p:val>
                                            <p:strVal val="#ppt_x"/>
                                          </p:val>
                                        </p:tav>
                                      </p:tavLst>
                                    </p:anim>
                                    <p:anim calcmode="lin" valueType="num">
                                      <p:cBhvr additive="base">
                                        <p:cTn id="33" dur="1000" fill="hold"/>
                                        <p:tgtEl>
                                          <p:spTgt spid="65539">
                                            <p:txEl>
                                              <p:pRg st="4" end="4"/>
                                            </p:txEl>
                                          </p:spTgt>
                                        </p:tgtEl>
                                        <p:attrNameLst>
                                          <p:attrName>ppt_y</p:attrName>
                                        </p:attrNameLst>
                                      </p:cBhvr>
                                      <p:tavLst>
                                        <p:tav tm="0">
                                          <p:val>
                                            <p:strVal val="#ppt_y"/>
                                          </p:val>
                                        </p:tav>
                                        <p:tav tm="100000">
                                          <p:val>
                                            <p:strVal val="#ppt_y"/>
                                          </p:val>
                                        </p:tav>
                                      </p:tavLst>
                                    </p:anim>
                                  </p:childTnLst>
                                </p:cTn>
                              </p:par>
                            </p:childTnLst>
                          </p:cTn>
                        </p:par>
                        <p:par>
                          <p:cTn id="34" fill="hold">
                            <p:stCondLst>
                              <p:cond delay="8000"/>
                            </p:stCondLst>
                            <p:childTnLst>
                              <p:par>
                                <p:cTn id="35" presetID="2" presetClass="entr" presetSubtype="8" fill="hold" grpId="0" nodeType="afterEffect">
                                  <p:stCondLst>
                                    <p:cond delay="0"/>
                                  </p:stCondLst>
                                  <p:childTnLst>
                                    <p:set>
                                      <p:cBhvr>
                                        <p:cTn id="36" dur="1" fill="hold">
                                          <p:stCondLst>
                                            <p:cond delay="0"/>
                                          </p:stCondLst>
                                        </p:cTn>
                                        <p:tgtEl>
                                          <p:spTgt spid="65539">
                                            <p:txEl>
                                              <p:pRg st="5" end="5"/>
                                            </p:txEl>
                                          </p:spTgt>
                                        </p:tgtEl>
                                        <p:attrNameLst>
                                          <p:attrName>style.visibility</p:attrName>
                                        </p:attrNameLst>
                                      </p:cBhvr>
                                      <p:to>
                                        <p:strVal val="visible"/>
                                      </p:to>
                                    </p:set>
                                    <p:anim calcmode="lin" valueType="num">
                                      <p:cBhvr additive="base">
                                        <p:cTn id="37" dur="1000" fill="hold"/>
                                        <p:tgtEl>
                                          <p:spTgt spid="65539">
                                            <p:txEl>
                                              <p:pRg st="5" end="5"/>
                                            </p:txEl>
                                          </p:spTgt>
                                        </p:tgtEl>
                                        <p:attrNameLst>
                                          <p:attrName>ppt_x</p:attrName>
                                        </p:attrNameLst>
                                      </p:cBhvr>
                                      <p:tavLst>
                                        <p:tav tm="0">
                                          <p:val>
                                            <p:strVal val="0-#ppt_w/2"/>
                                          </p:val>
                                        </p:tav>
                                        <p:tav tm="100000">
                                          <p:val>
                                            <p:strVal val="#ppt_x"/>
                                          </p:val>
                                        </p:tav>
                                      </p:tavLst>
                                    </p:anim>
                                    <p:anim calcmode="lin" valueType="num">
                                      <p:cBhvr additive="base">
                                        <p:cTn id="38" dur="1000" fill="hold"/>
                                        <p:tgtEl>
                                          <p:spTgt spid="65539">
                                            <p:txEl>
                                              <p:pRg st="5" end="5"/>
                                            </p:txEl>
                                          </p:spTgt>
                                        </p:tgtEl>
                                        <p:attrNameLst>
                                          <p:attrName>ppt_y</p:attrName>
                                        </p:attrNameLst>
                                      </p:cBhvr>
                                      <p:tavLst>
                                        <p:tav tm="0">
                                          <p:val>
                                            <p:strVal val="#ppt_y"/>
                                          </p:val>
                                        </p:tav>
                                        <p:tav tm="100000">
                                          <p:val>
                                            <p:strVal val="#ppt_y"/>
                                          </p:val>
                                        </p:tav>
                                      </p:tavLst>
                                    </p:anim>
                                  </p:childTnLst>
                                </p:cTn>
                              </p:par>
                            </p:childTnLst>
                          </p:cTn>
                        </p:par>
                        <p:par>
                          <p:cTn id="39" fill="hold">
                            <p:stCondLst>
                              <p:cond delay="9000"/>
                            </p:stCondLst>
                            <p:childTnLst>
                              <p:par>
                                <p:cTn id="40" presetID="2" presetClass="entr" presetSubtype="8" fill="hold" grpId="0" nodeType="afterEffect">
                                  <p:stCondLst>
                                    <p:cond delay="0"/>
                                  </p:stCondLst>
                                  <p:childTnLst>
                                    <p:set>
                                      <p:cBhvr>
                                        <p:cTn id="41" dur="1" fill="hold">
                                          <p:stCondLst>
                                            <p:cond delay="0"/>
                                          </p:stCondLst>
                                        </p:cTn>
                                        <p:tgtEl>
                                          <p:spTgt spid="65539">
                                            <p:txEl>
                                              <p:pRg st="6" end="6"/>
                                            </p:txEl>
                                          </p:spTgt>
                                        </p:tgtEl>
                                        <p:attrNameLst>
                                          <p:attrName>style.visibility</p:attrName>
                                        </p:attrNameLst>
                                      </p:cBhvr>
                                      <p:to>
                                        <p:strVal val="visible"/>
                                      </p:to>
                                    </p:set>
                                    <p:anim calcmode="lin" valueType="num">
                                      <p:cBhvr additive="base">
                                        <p:cTn id="42" dur="1000" fill="hold"/>
                                        <p:tgtEl>
                                          <p:spTgt spid="65539">
                                            <p:txEl>
                                              <p:pRg st="6" end="6"/>
                                            </p:txEl>
                                          </p:spTgt>
                                        </p:tgtEl>
                                        <p:attrNameLst>
                                          <p:attrName>ppt_x</p:attrName>
                                        </p:attrNameLst>
                                      </p:cBhvr>
                                      <p:tavLst>
                                        <p:tav tm="0">
                                          <p:val>
                                            <p:strVal val="0-#ppt_w/2"/>
                                          </p:val>
                                        </p:tav>
                                        <p:tav tm="100000">
                                          <p:val>
                                            <p:strVal val="#ppt_x"/>
                                          </p:val>
                                        </p:tav>
                                      </p:tavLst>
                                    </p:anim>
                                    <p:anim calcmode="lin" valueType="num">
                                      <p:cBhvr additive="base">
                                        <p:cTn id="43" dur="1000" fill="hold"/>
                                        <p:tgtEl>
                                          <p:spTgt spid="65539">
                                            <p:txEl>
                                              <p:pRg st="6" end="6"/>
                                            </p:txEl>
                                          </p:spTgt>
                                        </p:tgtEl>
                                        <p:attrNameLst>
                                          <p:attrName>ppt_y</p:attrName>
                                        </p:attrNameLst>
                                      </p:cBhvr>
                                      <p:tavLst>
                                        <p:tav tm="0">
                                          <p:val>
                                            <p:strVal val="#ppt_y"/>
                                          </p:val>
                                        </p:tav>
                                        <p:tav tm="100000">
                                          <p:val>
                                            <p:strVal val="#ppt_y"/>
                                          </p:val>
                                        </p:tav>
                                      </p:tavLst>
                                    </p:anim>
                                  </p:childTnLst>
                                </p:cTn>
                              </p:par>
                              <p:par>
                                <p:cTn id="44" presetID="2" presetClass="entr" presetSubtype="8" fill="hold" grpId="0" nodeType="withEffect">
                                  <p:stCondLst>
                                    <p:cond delay="0"/>
                                  </p:stCondLst>
                                  <p:childTnLst>
                                    <p:set>
                                      <p:cBhvr>
                                        <p:cTn id="45" dur="1" fill="hold">
                                          <p:stCondLst>
                                            <p:cond delay="0"/>
                                          </p:stCondLst>
                                        </p:cTn>
                                        <p:tgtEl>
                                          <p:spTgt spid="65539">
                                            <p:txEl>
                                              <p:pRg st="7" end="7"/>
                                            </p:txEl>
                                          </p:spTgt>
                                        </p:tgtEl>
                                        <p:attrNameLst>
                                          <p:attrName>style.visibility</p:attrName>
                                        </p:attrNameLst>
                                      </p:cBhvr>
                                      <p:to>
                                        <p:strVal val="visible"/>
                                      </p:to>
                                    </p:set>
                                    <p:anim calcmode="lin" valueType="num">
                                      <p:cBhvr additive="base">
                                        <p:cTn id="46" dur="1000" fill="hold"/>
                                        <p:tgtEl>
                                          <p:spTgt spid="65539">
                                            <p:txEl>
                                              <p:pRg st="7" end="7"/>
                                            </p:txEl>
                                          </p:spTgt>
                                        </p:tgtEl>
                                        <p:attrNameLst>
                                          <p:attrName>ppt_x</p:attrName>
                                        </p:attrNameLst>
                                      </p:cBhvr>
                                      <p:tavLst>
                                        <p:tav tm="0">
                                          <p:val>
                                            <p:strVal val="0-#ppt_w/2"/>
                                          </p:val>
                                        </p:tav>
                                        <p:tav tm="100000">
                                          <p:val>
                                            <p:strVal val="#ppt_x"/>
                                          </p:val>
                                        </p:tav>
                                      </p:tavLst>
                                    </p:anim>
                                    <p:anim calcmode="lin" valueType="num">
                                      <p:cBhvr additive="base">
                                        <p:cTn id="47" dur="1000" fill="hold"/>
                                        <p:tgtEl>
                                          <p:spTgt spid="65539">
                                            <p:txEl>
                                              <p:pRg st="7" end="7"/>
                                            </p:txEl>
                                          </p:spTgt>
                                        </p:tgtEl>
                                        <p:attrNameLst>
                                          <p:attrName>ppt_y</p:attrName>
                                        </p:attrNameLst>
                                      </p:cBhvr>
                                      <p:tavLst>
                                        <p:tav tm="0">
                                          <p:val>
                                            <p:strVal val="#ppt_y"/>
                                          </p:val>
                                        </p:tav>
                                        <p:tav tm="100000">
                                          <p:val>
                                            <p:strVal val="#ppt_y"/>
                                          </p:val>
                                        </p:tav>
                                      </p:tavLst>
                                    </p:anim>
                                  </p:childTnLst>
                                </p:cTn>
                              </p:par>
                              <p:par>
                                <p:cTn id="48" presetID="2" presetClass="entr" presetSubtype="8" fill="hold" grpId="0" nodeType="withEffect">
                                  <p:stCondLst>
                                    <p:cond delay="0"/>
                                  </p:stCondLst>
                                  <p:childTnLst>
                                    <p:set>
                                      <p:cBhvr>
                                        <p:cTn id="49" dur="1" fill="hold">
                                          <p:stCondLst>
                                            <p:cond delay="0"/>
                                          </p:stCondLst>
                                        </p:cTn>
                                        <p:tgtEl>
                                          <p:spTgt spid="65539">
                                            <p:txEl>
                                              <p:pRg st="8" end="8"/>
                                            </p:txEl>
                                          </p:spTgt>
                                        </p:tgtEl>
                                        <p:attrNameLst>
                                          <p:attrName>style.visibility</p:attrName>
                                        </p:attrNameLst>
                                      </p:cBhvr>
                                      <p:to>
                                        <p:strVal val="visible"/>
                                      </p:to>
                                    </p:set>
                                    <p:anim calcmode="lin" valueType="num">
                                      <p:cBhvr additive="base">
                                        <p:cTn id="50" dur="1000" fill="hold"/>
                                        <p:tgtEl>
                                          <p:spTgt spid="65539">
                                            <p:txEl>
                                              <p:pRg st="8" end="8"/>
                                            </p:txEl>
                                          </p:spTgt>
                                        </p:tgtEl>
                                        <p:attrNameLst>
                                          <p:attrName>ppt_x</p:attrName>
                                        </p:attrNameLst>
                                      </p:cBhvr>
                                      <p:tavLst>
                                        <p:tav tm="0">
                                          <p:val>
                                            <p:strVal val="0-#ppt_w/2"/>
                                          </p:val>
                                        </p:tav>
                                        <p:tav tm="100000">
                                          <p:val>
                                            <p:strVal val="#ppt_x"/>
                                          </p:val>
                                        </p:tav>
                                      </p:tavLst>
                                    </p:anim>
                                    <p:anim calcmode="lin" valueType="num">
                                      <p:cBhvr additive="base">
                                        <p:cTn id="51" dur="1000" fill="hold"/>
                                        <p:tgtEl>
                                          <p:spTgt spid="65539">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 grpId="0" build="p"/>
    </p:bld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6258" name="Rectangle 2"/>
          <p:cNvSpPr>
            <a:spLocks noGrp="1" noRot="1" noChangeArrowheads="1"/>
          </p:cNvSpPr>
          <p:nvPr>
            <p:ph type="title"/>
          </p:nvPr>
        </p:nvSpPr>
        <p:spPr>
          <a:xfrm>
            <a:off x="0" y="153988"/>
            <a:ext cx="9144000" cy="1320800"/>
          </a:xfrm>
        </p:spPr>
        <p:txBody>
          <a:bodyPr/>
          <a:lstStyle/>
          <a:p>
            <a:r>
              <a:rPr lang="en-US" sz="3000" dirty="0"/>
              <a:t>Calculating Cooperative Program (CP) &amp; Associational Missions (AM) Giving</a:t>
            </a:r>
            <a:br>
              <a:rPr lang="en-US" sz="3000" dirty="0"/>
            </a:br>
            <a:r>
              <a:rPr lang="en-US" sz="2800" dirty="0"/>
              <a:t>Example: 10% to CP &amp; 5% to AM</a:t>
            </a:r>
          </a:p>
        </p:txBody>
      </p:sp>
      <p:graphicFrame>
        <p:nvGraphicFramePr>
          <p:cNvPr id="96333" name="Group 77"/>
          <p:cNvGraphicFramePr>
            <a:graphicFrameLocks noGrp="1"/>
          </p:cNvGraphicFramePr>
          <p:nvPr>
            <p:ph idx="1"/>
          </p:nvPr>
        </p:nvGraphicFramePr>
        <p:xfrm>
          <a:off x="457200" y="1547813"/>
          <a:ext cx="8229600" cy="4574540"/>
        </p:xfrm>
        <a:graphic>
          <a:graphicData uri="http://schemas.openxmlformats.org/drawingml/2006/table">
            <a:tbl>
              <a:tblPr/>
              <a:tblGrid>
                <a:gridCol w="1044575"/>
                <a:gridCol w="5416550"/>
                <a:gridCol w="1768475"/>
              </a:tblGrid>
              <a:tr h="48577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i="0" u="none" strike="noStrike" cap="none" normalizeH="0" baseline="0" smtClean="0">
                          <a:ln>
                            <a:noFill/>
                          </a:ln>
                          <a:solidFill>
                            <a:schemeClr val="tx1"/>
                          </a:solidFill>
                          <a:effectLst>
                            <a:outerShdw blurRad="38100" dist="38100" dir="2700000" algn="tl">
                              <a:srgbClr val="000000"/>
                            </a:outerShdw>
                          </a:effectLst>
                          <a:latin typeface="Garamond" pitchFamily="18" charset="0"/>
                        </a:rPr>
                        <a:t>Step</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i="0" u="none" strike="noStrike" cap="none" normalizeH="0" baseline="0" smtClean="0">
                          <a:ln>
                            <a:noFill/>
                          </a:ln>
                          <a:solidFill>
                            <a:schemeClr val="tx1"/>
                          </a:solidFill>
                          <a:effectLst>
                            <a:outerShdw blurRad="38100" dist="38100" dir="2700000" algn="tl">
                              <a:srgbClr val="000000"/>
                            </a:outerShdw>
                          </a:effectLst>
                          <a:latin typeface="Garamond" pitchFamily="18" charset="0"/>
                        </a:rPr>
                        <a:t>Calculation</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i="0" u="none" strike="noStrike" cap="none" normalizeH="0" baseline="0" smtClean="0">
                          <a:ln>
                            <a:noFill/>
                          </a:ln>
                          <a:solidFill>
                            <a:schemeClr val="tx1"/>
                          </a:solidFill>
                          <a:effectLst>
                            <a:outerShdw blurRad="38100" dist="38100" dir="2700000" algn="tl">
                              <a:srgbClr val="000000"/>
                            </a:outerShdw>
                          </a:effectLst>
                          <a:latin typeface="Garamond" pitchFamily="18" charset="0"/>
                        </a:rPr>
                        <a:t>Annual Amount</a:t>
                      </a:r>
                    </a:p>
                  </a:txBody>
                  <a:tcPr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07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1</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Total budget before CP &amp; AM</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$100,000</a:t>
                      </a:r>
                    </a:p>
                  </a:txBody>
                  <a:tcPr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006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2</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Total percent to CP &amp; AM</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       15%</a:t>
                      </a:r>
                    </a:p>
                  </a:txBody>
                  <a:tcPr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148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3</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Budget % for all other ministries</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       85%</a:t>
                      </a:r>
                    </a:p>
                  </a:txBody>
                  <a:tcPr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445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4</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smtClean="0">
                          <a:ln>
                            <a:noFill/>
                          </a:ln>
                          <a:solidFill>
                            <a:schemeClr val="folHlink"/>
                          </a:solidFill>
                          <a:effectLst>
                            <a:outerShdw blurRad="38100" dist="38100" dir="2700000" algn="tl">
                              <a:srgbClr val="000000"/>
                            </a:outerShdw>
                          </a:effectLst>
                          <a:latin typeface="Garamond" pitchFamily="18" charset="0"/>
                        </a:rPr>
                        <a:t>Total budget including CP &amp; AM</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smtClean="0">
                          <a:ln>
                            <a:noFill/>
                          </a:ln>
                          <a:solidFill>
                            <a:schemeClr val="folHlink"/>
                          </a:solidFill>
                          <a:effectLst>
                            <a:outerShdw blurRad="38100" dist="38100" dir="2700000" algn="tl">
                              <a:srgbClr val="000000"/>
                            </a:outerShdw>
                          </a:effectLst>
                          <a:latin typeface="Garamond" pitchFamily="18" charset="0"/>
                        </a:rPr>
                        <a:t>$117,647</a:t>
                      </a:r>
                    </a:p>
                  </a:txBody>
                  <a:tcPr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006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5</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Amount budgeted for CP (10%)</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   11,765</a:t>
                      </a:r>
                    </a:p>
                  </a:txBody>
                  <a:tcPr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513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6</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Amount budgeted for AM (5%)</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     5,882</a:t>
                      </a:r>
                    </a:p>
                  </a:txBody>
                  <a:tcPr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4926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7</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Recheck total budget amount</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$117,647</a:t>
                      </a:r>
                    </a:p>
                  </a:txBody>
                  <a:tcPr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96329" name="Text Box 73"/>
          <p:cNvSpPr txBox="1">
            <a:spLocks noChangeArrowheads="1"/>
          </p:cNvSpPr>
          <p:nvPr/>
        </p:nvSpPr>
        <p:spPr bwMode="auto">
          <a:xfrm>
            <a:off x="5880100" y="0"/>
            <a:ext cx="3263900" cy="366712"/>
          </a:xfrm>
          <a:prstGeom prst="rect">
            <a:avLst/>
          </a:prstGeom>
          <a:noFill/>
          <a:ln w="9525">
            <a:noFill/>
            <a:miter lim="800000"/>
            <a:headEnd/>
            <a:tailEnd/>
          </a:ln>
          <a:effectLst/>
        </p:spPr>
        <p:txBody>
          <a:bodyPr>
            <a:spAutoFit/>
          </a:bodyPr>
          <a:lstStyle/>
          <a:p>
            <a:pPr algn="r" eaLnBrk="1" hangingPunct="1">
              <a:spcBef>
                <a:spcPct val="50000"/>
              </a:spcBef>
            </a:pPr>
            <a:r>
              <a:rPr lang="en-US" dirty="0">
                <a:latin typeface="Tahoma" pitchFamily="34" charset="0"/>
              </a:rPr>
              <a:t>Workbook Page </a:t>
            </a:r>
            <a:r>
              <a:rPr lang="en-US" dirty="0" smtClean="0">
                <a:latin typeface="Tahoma" pitchFamily="34" charset="0"/>
              </a:rPr>
              <a:t>91</a:t>
            </a:r>
            <a:endParaRPr lang="en-US" dirty="0">
              <a:latin typeface="Tahoma" pitchFamily="34" charset="0"/>
            </a:endParaRPr>
          </a:p>
        </p:txBody>
      </p:sp>
    </p:spTree>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96333"/>
                                        </p:tgtEl>
                                        <p:attrNameLst>
                                          <p:attrName>style.visibility</p:attrName>
                                        </p:attrNameLst>
                                      </p:cBhvr>
                                      <p:to>
                                        <p:strVal val="visible"/>
                                      </p:to>
                                    </p:set>
                                    <p:anim calcmode="lin" valueType="num">
                                      <p:cBhvr>
                                        <p:cTn id="7" dur="1000" fill="hold"/>
                                        <p:tgtEl>
                                          <p:spTgt spid="96333"/>
                                        </p:tgtEl>
                                        <p:attrNameLst>
                                          <p:attrName>ppt_w</p:attrName>
                                        </p:attrNameLst>
                                      </p:cBhvr>
                                      <p:tavLst>
                                        <p:tav tm="0">
                                          <p:val>
                                            <p:fltVal val="0"/>
                                          </p:val>
                                        </p:tav>
                                        <p:tav tm="100000">
                                          <p:val>
                                            <p:strVal val="#ppt_w"/>
                                          </p:val>
                                        </p:tav>
                                      </p:tavLst>
                                    </p:anim>
                                    <p:anim calcmode="lin" valueType="num">
                                      <p:cBhvr>
                                        <p:cTn id="8" dur="1000" fill="hold"/>
                                        <p:tgtEl>
                                          <p:spTgt spid="9633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ChangeArrowheads="1"/>
          </p:cNvSpPr>
          <p:nvPr>
            <p:ph type="ctrTitle"/>
          </p:nvPr>
        </p:nvSpPr>
        <p:spPr/>
        <p:txBody>
          <a:bodyPr/>
          <a:lstStyle/>
          <a:p>
            <a:r>
              <a:rPr lang="en-US"/>
              <a:t>Section VIII</a:t>
            </a:r>
          </a:p>
        </p:txBody>
      </p:sp>
      <p:sp>
        <p:nvSpPr>
          <p:cNvPr id="266243" name="Rectangle 3"/>
          <p:cNvSpPr>
            <a:spLocks noGrp="1" noChangeArrowheads="1"/>
          </p:cNvSpPr>
          <p:nvPr>
            <p:ph type="subTitle" idx="1"/>
          </p:nvPr>
        </p:nvSpPr>
        <p:spPr/>
        <p:txBody>
          <a:bodyPr/>
          <a:lstStyle/>
          <a:p>
            <a:r>
              <a:rPr lang="en-US" sz="4400"/>
              <a:t>Church Administration</a:t>
            </a:r>
          </a:p>
        </p:txBody>
      </p:sp>
      <p:sp>
        <p:nvSpPr>
          <p:cNvPr id="266244" name="Text Box 4"/>
          <p:cNvSpPr txBox="1">
            <a:spLocks noChangeArrowheads="1"/>
          </p:cNvSpPr>
          <p:nvPr/>
        </p:nvSpPr>
        <p:spPr bwMode="auto">
          <a:xfrm>
            <a:off x="7800975" y="0"/>
            <a:ext cx="1343025" cy="641350"/>
          </a:xfrm>
          <a:prstGeom prst="rect">
            <a:avLst/>
          </a:prstGeom>
          <a:noFill/>
          <a:ln w="9525">
            <a:noFill/>
            <a:miter lim="800000"/>
            <a:headEnd/>
            <a:tailEnd/>
          </a:ln>
          <a:effectLst/>
        </p:spPr>
        <p:txBody>
          <a:bodyPr>
            <a:spAutoFit/>
          </a:bodyPr>
          <a:lstStyle/>
          <a:p>
            <a:pPr eaLnBrk="1" hangingPunct="1">
              <a:spcBef>
                <a:spcPct val="50000"/>
              </a:spcBef>
            </a:pPr>
            <a:r>
              <a:rPr lang="en-US" dirty="0">
                <a:latin typeface="Tahoma" pitchFamily="34" charset="0"/>
              </a:rPr>
              <a:t>Workbook Page </a:t>
            </a:r>
            <a:r>
              <a:rPr lang="en-US" dirty="0" smtClean="0">
                <a:latin typeface="Tahoma" pitchFamily="34" charset="0"/>
              </a:rPr>
              <a:t>96</a:t>
            </a:r>
            <a:endParaRPr lang="en-US" dirty="0">
              <a:latin typeface="Tahoma" pitchFamily="34" charset="0"/>
            </a:endParaRPr>
          </a:p>
        </p:txBody>
      </p:sp>
    </p:spTree>
  </p:cSld>
  <p:clrMapOvr>
    <a:masterClrMapping/>
  </p:clrMapOvr>
  <p:transition>
    <p:pull dir="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7" name="Rectangle 5"/>
          <p:cNvSpPr>
            <a:spLocks noGrp="1" noRot="1" noChangeArrowheads="1"/>
          </p:cNvSpPr>
          <p:nvPr>
            <p:ph type="title"/>
          </p:nvPr>
        </p:nvSpPr>
        <p:spPr>
          <a:xfrm>
            <a:off x="457200" y="103188"/>
            <a:ext cx="8229600" cy="693737"/>
          </a:xfrm>
        </p:spPr>
        <p:txBody>
          <a:bodyPr/>
          <a:lstStyle/>
          <a:p>
            <a:r>
              <a:rPr lang="en-US" sz="4000"/>
              <a:t>Document Destruction</a:t>
            </a:r>
          </a:p>
        </p:txBody>
      </p:sp>
      <p:graphicFrame>
        <p:nvGraphicFramePr>
          <p:cNvPr id="253956" name="Object 4"/>
          <p:cNvGraphicFramePr>
            <a:graphicFrameLocks noChangeAspect="1"/>
          </p:cNvGraphicFramePr>
          <p:nvPr>
            <p:ph idx="1"/>
          </p:nvPr>
        </p:nvGraphicFramePr>
        <p:xfrm>
          <a:off x="484188" y="742950"/>
          <a:ext cx="8232775" cy="10647363"/>
        </p:xfrm>
        <a:graphic>
          <a:graphicData uri="http://schemas.openxmlformats.org/presentationml/2006/ole">
            <p:oleObj spid="_x0000_s253956" name="Acrobat Document" r:id="rId3" imgW="5830114" imgH="7542857" progId="AcroExch.Document.7">
              <p:embed/>
            </p:oleObj>
          </a:graphicData>
        </a:graphic>
      </p:graphicFrame>
      <p:sp>
        <p:nvSpPr>
          <p:cNvPr id="253959" name="Text Box 7"/>
          <p:cNvSpPr txBox="1">
            <a:spLocks noChangeArrowheads="1"/>
          </p:cNvSpPr>
          <p:nvPr/>
        </p:nvSpPr>
        <p:spPr bwMode="auto">
          <a:xfrm>
            <a:off x="8121650" y="0"/>
            <a:ext cx="1022350" cy="641350"/>
          </a:xfrm>
          <a:prstGeom prst="rect">
            <a:avLst/>
          </a:prstGeom>
          <a:noFill/>
          <a:ln w="9525">
            <a:noFill/>
            <a:miter lim="800000"/>
            <a:headEnd/>
            <a:tailEnd/>
          </a:ln>
          <a:effectLst/>
        </p:spPr>
        <p:txBody>
          <a:bodyPr>
            <a:spAutoFit/>
          </a:bodyPr>
          <a:lstStyle/>
          <a:p>
            <a:pPr eaLnBrk="1" hangingPunct="1">
              <a:spcBef>
                <a:spcPct val="50000"/>
              </a:spcBef>
            </a:pPr>
            <a:r>
              <a:rPr lang="en-US" dirty="0" err="1">
                <a:latin typeface="Tahoma" pitchFamily="34" charset="0"/>
              </a:rPr>
              <a:t>Wkbk</a:t>
            </a:r>
            <a:r>
              <a:rPr lang="en-US" dirty="0">
                <a:latin typeface="Tahoma" pitchFamily="34" charset="0"/>
              </a:rPr>
              <a:t/>
            </a:r>
            <a:br>
              <a:rPr lang="en-US" dirty="0">
                <a:latin typeface="Tahoma" pitchFamily="34" charset="0"/>
              </a:rPr>
            </a:br>
            <a:r>
              <a:rPr lang="en-US" dirty="0">
                <a:latin typeface="Tahoma" pitchFamily="34" charset="0"/>
              </a:rPr>
              <a:t>Pg </a:t>
            </a:r>
            <a:r>
              <a:rPr lang="en-US" dirty="0" smtClean="0">
                <a:latin typeface="Tahoma" pitchFamily="34" charset="0"/>
              </a:rPr>
              <a:t>92</a:t>
            </a:r>
            <a:endParaRPr lang="en-US" dirty="0">
              <a:latin typeface="Tahoma" pitchFamily="34" charset="0"/>
            </a:endParaRPr>
          </a:p>
        </p:txBody>
      </p:sp>
    </p:spTree>
  </p:cSld>
  <p:clrMapOvr>
    <a:masterClrMapping/>
  </p:clrMapOvr>
  <p:transition>
    <p:pull dir="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rrowheads="1"/>
          </p:cNvSpPr>
          <p:nvPr>
            <p:ph type="title"/>
          </p:nvPr>
        </p:nvSpPr>
        <p:spPr>
          <a:xfrm>
            <a:off x="457200" y="797142"/>
            <a:ext cx="8229600" cy="639762"/>
          </a:xfrm>
        </p:spPr>
        <p:txBody>
          <a:bodyPr/>
          <a:lstStyle/>
          <a:p>
            <a:r>
              <a:rPr lang="en-US" dirty="0"/>
              <a:t>IRS 501(c)(3) Tax Exemption</a:t>
            </a:r>
          </a:p>
        </p:txBody>
      </p:sp>
      <p:sp>
        <p:nvSpPr>
          <p:cNvPr id="89092" name="Text Box 4"/>
          <p:cNvSpPr txBox="1">
            <a:spLocks noChangeArrowheads="1"/>
          </p:cNvSpPr>
          <p:nvPr/>
        </p:nvSpPr>
        <p:spPr bwMode="auto">
          <a:xfrm>
            <a:off x="603250" y="1711325"/>
            <a:ext cx="7918450" cy="457200"/>
          </a:xfrm>
          <a:prstGeom prst="rect">
            <a:avLst/>
          </a:prstGeom>
          <a:noFill/>
          <a:ln w="9525">
            <a:noFill/>
            <a:miter lim="800000"/>
            <a:headEnd/>
            <a:tailEnd/>
          </a:ln>
          <a:effectLst/>
        </p:spPr>
        <p:txBody>
          <a:bodyPr>
            <a:spAutoFit/>
          </a:bodyPr>
          <a:lstStyle/>
          <a:p>
            <a:pPr algn="l" eaLnBrk="1" hangingPunct="1">
              <a:spcBef>
                <a:spcPct val="50000"/>
              </a:spcBef>
            </a:pPr>
            <a:r>
              <a:rPr lang="en-US" sz="2400" b="1">
                <a:latin typeface="Tahoma" pitchFamily="34" charset="0"/>
              </a:rPr>
              <a:t>Request in writing on church letterhead from:</a:t>
            </a:r>
          </a:p>
        </p:txBody>
      </p:sp>
      <p:sp>
        <p:nvSpPr>
          <p:cNvPr id="89093" name="Text Box 5"/>
          <p:cNvSpPr txBox="1">
            <a:spLocks noChangeArrowheads="1"/>
          </p:cNvSpPr>
          <p:nvPr/>
        </p:nvSpPr>
        <p:spPr bwMode="auto">
          <a:xfrm>
            <a:off x="992188" y="2606675"/>
            <a:ext cx="7237412" cy="3303588"/>
          </a:xfrm>
          <a:prstGeom prst="rect">
            <a:avLst/>
          </a:prstGeom>
          <a:noFill/>
          <a:ln w="9525">
            <a:noFill/>
            <a:miter lim="800000"/>
            <a:headEnd/>
            <a:tailEnd/>
          </a:ln>
          <a:effectLst/>
        </p:spPr>
        <p:txBody>
          <a:bodyPr>
            <a:spAutoFit/>
          </a:bodyPr>
          <a:lstStyle/>
          <a:p>
            <a:pPr eaLnBrk="1" hangingPunct="1">
              <a:lnSpc>
                <a:spcPct val="50000"/>
              </a:lnSpc>
              <a:spcBef>
                <a:spcPct val="50000"/>
              </a:spcBef>
            </a:pPr>
            <a:r>
              <a:rPr lang="en-US" sz="2800" b="1">
                <a:latin typeface="Tahoma" pitchFamily="34" charset="0"/>
              </a:rPr>
              <a:t>Financial Office</a:t>
            </a:r>
          </a:p>
          <a:p>
            <a:pPr eaLnBrk="1" hangingPunct="1">
              <a:lnSpc>
                <a:spcPct val="50000"/>
              </a:lnSpc>
              <a:spcBef>
                <a:spcPct val="50000"/>
              </a:spcBef>
            </a:pPr>
            <a:r>
              <a:rPr lang="en-US" sz="2800" b="1">
                <a:latin typeface="Tahoma" pitchFamily="34" charset="0"/>
              </a:rPr>
              <a:t>Executive Committee</a:t>
            </a:r>
          </a:p>
          <a:p>
            <a:pPr eaLnBrk="1" hangingPunct="1">
              <a:lnSpc>
                <a:spcPct val="50000"/>
              </a:lnSpc>
              <a:spcBef>
                <a:spcPct val="50000"/>
              </a:spcBef>
            </a:pPr>
            <a:r>
              <a:rPr lang="en-US" sz="2800" b="1">
                <a:latin typeface="Tahoma" pitchFamily="34" charset="0"/>
              </a:rPr>
              <a:t>Southern Baptist Convention</a:t>
            </a:r>
          </a:p>
          <a:p>
            <a:pPr eaLnBrk="1" hangingPunct="1">
              <a:lnSpc>
                <a:spcPct val="50000"/>
              </a:lnSpc>
              <a:spcBef>
                <a:spcPct val="50000"/>
              </a:spcBef>
            </a:pPr>
            <a:r>
              <a:rPr lang="en-US" sz="2800" b="1">
                <a:latin typeface="Tahoma" pitchFamily="34" charset="0"/>
              </a:rPr>
              <a:t>901 Commerce Street</a:t>
            </a:r>
          </a:p>
          <a:p>
            <a:pPr eaLnBrk="1" hangingPunct="1">
              <a:lnSpc>
                <a:spcPct val="50000"/>
              </a:lnSpc>
              <a:spcBef>
                <a:spcPct val="50000"/>
              </a:spcBef>
            </a:pPr>
            <a:r>
              <a:rPr lang="en-US" sz="2800" b="1">
                <a:latin typeface="Tahoma" pitchFamily="34" charset="0"/>
              </a:rPr>
              <a:t>Nashville, TN 37203</a:t>
            </a:r>
          </a:p>
          <a:p>
            <a:pPr eaLnBrk="1" hangingPunct="1">
              <a:spcBef>
                <a:spcPct val="50000"/>
              </a:spcBef>
            </a:pPr>
            <a:r>
              <a:rPr lang="en-US" sz="2800" b="1">
                <a:latin typeface="Tahoma" pitchFamily="34" charset="0"/>
              </a:rPr>
              <a:t>Phone: 615-244-2355</a:t>
            </a:r>
          </a:p>
          <a:p>
            <a:pPr eaLnBrk="1" hangingPunct="1">
              <a:spcBef>
                <a:spcPct val="50000"/>
              </a:spcBef>
            </a:pPr>
            <a:r>
              <a:rPr lang="en-US" sz="2800" b="1">
                <a:latin typeface="Tahoma" pitchFamily="34" charset="0"/>
              </a:rPr>
              <a:t>Fax: 615-742-8919</a:t>
            </a:r>
          </a:p>
        </p:txBody>
      </p:sp>
      <p:sp>
        <p:nvSpPr>
          <p:cNvPr id="89094" name="Text Box 6"/>
          <p:cNvSpPr txBox="1">
            <a:spLocks noChangeArrowheads="1"/>
          </p:cNvSpPr>
          <p:nvPr/>
        </p:nvSpPr>
        <p:spPr bwMode="auto">
          <a:xfrm>
            <a:off x="7683500" y="0"/>
            <a:ext cx="1460500" cy="641350"/>
          </a:xfrm>
          <a:prstGeom prst="rect">
            <a:avLst/>
          </a:prstGeom>
          <a:noFill/>
          <a:ln w="9525">
            <a:noFill/>
            <a:miter lim="800000"/>
            <a:headEnd/>
            <a:tailEnd/>
          </a:ln>
          <a:effectLst/>
        </p:spPr>
        <p:txBody>
          <a:bodyPr>
            <a:spAutoFit/>
          </a:bodyPr>
          <a:lstStyle/>
          <a:p>
            <a:pPr eaLnBrk="1" hangingPunct="1">
              <a:spcBef>
                <a:spcPct val="50000"/>
              </a:spcBef>
            </a:pPr>
            <a:r>
              <a:rPr lang="en-US" dirty="0">
                <a:latin typeface="Tahoma" pitchFamily="34" charset="0"/>
              </a:rPr>
              <a:t>Workbook Page </a:t>
            </a:r>
            <a:r>
              <a:rPr lang="en-US" dirty="0" smtClean="0">
                <a:latin typeface="Tahoma" pitchFamily="34" charset="0"/>
              </a:rPr>
              <a:t>97</a:t>
            </a:r>
            <a:endParaRPr lang="en-US" dirty="0">
              <a:latin typeface="Tahoma" pitchFamily="34" charset="0"/>
            </a:endParaRPr>
          </a:p>
        </p:txBody>
      </p:sp>
    </p:spTree>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9093"/>
                                        </p:tgtEl>
                                        <p:attrNameLst>
                                          <p:attrName>style.visibility</p:attrName>
                                        </p:attrNameLst>
                                      </p:cBhvr>
                                      <p:to>
                                        <p:strVal val="visible"/>
                                      </p:to>
                                    </p:set>
                                    <p:anim calcmode="lin" valueType="num">
                                      <p:cBhvr additive="base">
                                        <p:cTn id="7" dur="1000" fill="hold"/>
                                        <p:tgtEl>
                                          <p:spTgt spid="89093"/>
                                        </p:tgtEl>
                                        <p:attrNameLst>
                                          <p:attrName>ppt_x</p:attrName>
                                        </p:attrNameLst>
                                      </p:cBhvr>
                                      <p:tavLst>
                                        <p:tav tm="0">
                                          <p:val>
                                            <p:strVal val="#ppt_x"/>
                                          </p:val>
                                        </p:tav>
                                        <p:tav tm="100000">
                                          <p:val>
                                            <p:strVal val="#ppt_x"/>
                                          </p:val>
                                        </p:tav>
                                      </p:tavLst>
                                    </p:anim>
                                    <p:anim calcmode="lin" valueType="num">
                                      <p:cBhvr additive="base">
                                        <p:cTn id="8" dur="1000" fill="hold"/>
                                        <p:tgtEl>
                                          <p:spTgt spid="8909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3"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4" name="Rectangle 4"/>
          <p:cNvSpPr>
            <a:spLocks noGrp="1" noRot="1" noChangeArrowheads="1"/>
          </p:cNvSpPr>
          <p:nvPr>
            <p:ph type="title"/>
          </p:nvPr>
        </p:nvSpPr>
        <p:spPr/>
        <p:txBody>
          <a:bodyPr/>
          <a:lstStyle/>
          <a:p>
            <a:r>
              <a:rPr lang="en-US" sz="4000"/>
              <a:t>Application for </a:t>
            </a:r>
            <a:br>
              <a:rPr lang="en-US" sz="4000"/>
            </a:br>
            <a:r>
              <a:rPr lang="en-US" sz="4000"/>
              <a:t>Oklahoma Sales Tax Exemption</a:t>
            </a:r>
          </a:p>
        </p:txBody>
      </p:sp>
      <p:sp>
        <p:nvSpPr>
          <p:cNvPr id="61446" name="Text Box 6"/>
          <p:cNvSpPr txBox="1">
            <a:spLocks noChangeArrowheads="1"/>
          </p:cNvSpPr>
          <p:nvPr/>
        </p:nvSpPr>
        <p:spPr bwMode="auto">
          <a:xfrm>
            <a:off x="8151813" y="0"/>
            <a:ext cx="992187" cy="641350"/>
          </a:xfrm>
          <a:prstGeom prst="rect">
            <a:avLst/>
          </a:prstGeom>
          <a:noFill/>
          <a:ln w="9525">
            <a:noFill/>
            <a:miter lim="800000"/>
            <a:headEnd/>
            <a:tailEnd/>
          </a:ln>
          <a:effectLst/>
        </p:spPr>
        <p:txBody>
          <a:bodyPr>
            <a:spAutoFit/>
          </a:bodyPr>
          <a:lstStyle/>
          <a:p>
            <a:pPr eaLnBrk="1" hangingPunct="1">
              <a:spcBef>
                <a:spcPct val="50000"/>
              </a:spcBef>
            </a:pPr>
            <a:r>
              <a:rPr lang="en-US" dirty="0" err="1">
                <a:latin typeface="Tahoma" pitchFamily="34" charset="0"/>
              </a:rPr>
              <a:t>Wkbk</a:t>
            </a:r>
            <a:r>
              <a:rPr lang="en-US" dirty="0">
                <a:latin typeface="Tahoma" pitchFamily="34" charset="0"/>
              </a:rPr>
              <a:t/>
            </a:r>
            <a:br>
              <a:rPr lang="en-US" dirty="0">
                <a:latin typeface="Tahoma" pitchFamily="34" charset="0"/>
              </a:rPr>
            </a:br>
            <a:r>
              <a:rPr lang="en-US" dirty="0">
                <a:latin typeface="Tahoma" pitchFamily="34" charset="0"/>
              </a:rPr>
              <a:t>Pg </a:t>
            </a:r>
            <a:r>
              <a:rPr lang="en-US" dirty="0" smtClean="0">
                <a:latin typeface="Tahoma" pitchFamily="34" charset="0"/>
              </a:rPr>
              <a:t> </a:t>
            </a:r>
            <a:r>
              <a:rPr lang="en-US" dirty="0" smtClean="0">
                <a:latin typeface="Tahoma" pitchFamily="34" charset="0"/>
              </a:rPr>
              <a:t>99</a:t>
            </a:r>
            <a:endParaRPr lang="en-US" dirty="0">
              <a:latin typeface="Tahoma" pitchFamily="34" charset="0"/>
            </a:endParaRPr>
          </a:p>
        </p:txBody>
      </p:sp>
      <p:graphicFrame>
        <p:nvGraphicFramePr>
          <p:cNvPr id="6" name="Object 5"/>
          <p:cNvGraphicFramePr>
            <a:graphicFrameLocks noChangeAspect="1"/>
          </p:cNvGraphicFramePr>
          <p:nvPr/>
        </p:nvGraphicFramePr>
        <p:xfrm>
          <a:off x="0" y="0"/>
          <a:ext cx="8069943" cy="10444416"/>
        </p:xfrm>
        <a:graphic>
          <a:graphicData uri="http://schemas.openxmlformats.org/presentationml/2006/ole">
            <p:oleObj spid="_x0000_s547842" name="Acrobat Document" r:id="rId3" imgW="5829103" imgH="7543564" progId="AcroExch.Document.7">
              <p:embed/>
            </p:oleObj>
          </a:graphicData>
        </a:graphic>
      </p:graphicFrame>
    </p:spTree>
  </p:cSld>
  <p:clrMapOvr>
    <a:masterClrMapping/>
  </p:clrMapOvr>
  <p:transition spd="med">
    <p:pull dir="r"/>
  </p:transition>
  <p:timing>
    <p:tnLst>
      <p:par>
        <p:cTn id="1" dur="indefinite" restart="never" nodeType="tmRoot"/>
      </p:par>
    </p:tnLst>
  </p:timing>
</p:sld>
</file>

<file path=ppt/theme/theme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cs typeface="Arial"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7131</TotalTime>
  <Words>3314</Words>
  <Application>Microsoft Office PowerPoint</Application>
  <PresentationFormat>On-screen Show (4:3)</PresentationFormat>
  <Paragraphs>675</Paragraphs>
  <Slides>102</Slides>
  <Notes>7</Notes>
  <HiddenSlides>8</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102</vt:i4>
      </vt:variant>
    </vt:vector>
  </HeadingPairs>
  <TitlesOfParts>
    <vt:vector size="105" baseType="lpstr">
      <vt:lpstr>Stream</vt:lpstr>
      <vt:lpstr>Acrobat Document</vt:lpstr>
      <vt:lpstr>Adobe Acrobat Document</vt:lpstr>
      <vt:lpstr>Basic Tax Seminar 2012</vt:lpstr>
      <vt:lpstr>Section I</vt:lpstr>
      <vt:lpstr>Who is an Employee?</vt:lpstr>
      <vt:lpstr>Are You An Employer?, 1-10</vt:lpstr>
      <vt:lpstr>Are You An Employer?, 11-20</vt:lpstr>
      <vt:lpstr>Employer-Employee Relationship</vt:lpstr>
      <vt:lpstr>Failure to Withhold</vt:lpstr>
      <vt:lpstr>Failure to Deposit</vt:lpstr>
      <vt:lpstr>Who is a Minister? How to know one when you see one</vt:lpstr>
      <vt:lpstr>Licensed Ministers?</vt:lpstr>
      <vt:lpstr>Reporting Minister’s Income</vt:lpstr>
      <vt:lpstr>Withholding Taxes for Ministers</vt:lpstr>
      <vt:lpstr>Computation of Self-Employment Base</vt:lpstr>
      <vt:lpstr>Church Parsonage Fair Market Rental Value</vt:lpstr>
      <vt:lpstr>Love Gifts &amp; Bonuses</vt:lpstr>
      <vt:lpstr>Staff Honorariums After Departure</vt:lpstr>
      <vt:lpstr>Low or No Interest Loans</vt:lpstr>
      <vt:lpstr>Money Gained from Embezzlement</vt:lpstr>
      <vt:lpstr>Slide 19</vt:lpstr>
      <vt:lpstr>Group-Term Life Insurance</vt:lpstr>
      <vt:lpstr>Additional Areas of Caution</vt:lpstr>
      <vt:lpstr>Form 941</vt:lpstr>
      <vt:lpstr>Form 944</vt:lpstr>
      <vt:lpstr>W2, Ordained Staff</vt:lpstr>
      <vt:lpstr>W2, Non-Ordained Employee</vt:lpstr>
      <vt:lpstr>Reporting of Health Coverage</vt:lpstr>
      <vt:lpstr>W-3, Transmittal</vt:lpstr>
      <vt:lpstr>W2c, Corrected</vt:lpstr>
      <vt:lpstr>W3c, Transmittal Corrected</vt:lpstr>
      <vt:lpstr>Form 941-X</vt:lpstr>
      <vt:lpstr>Form OW-9, Oklahoma</vt:lpstr>
      <vt:lpstr>Quick Tax Online Filing for Oklahoma</vt:lpstr>
      <vt:lpstr>Workers’ Compensation Insurance</vt:lpstr>
      <vt:lpstr>BGCO Workers’ Compensation Rates</vt:lpstr>
      <vt:lpstr>Contractor Notice &amp; Agreement</vt:lpstr>
      <vt:lpstr>Employee Checklist</vt:lpstr>
      <vt:lpstr>Slide 37</vt:lpstr>
      <vt:lpstr>New E-Verify</vt:lpstr>
      <vt:lpstr>I-9 Form</vt:lpstr>
      <vt:lpstr>W-4 Form</vt:lpstr>
      <vt:lpstr>Section II</vt:lpstr>
      <vt:lpstr>Contract Labor Requirements</vt:lpstr>
      <vt:lpstr>Independent Contractor Checklist</vt:lpstr>
      <vt:lpstr>Form W-9</vt:lpstr>
      <vt:lpstr>IRS Form 1099-MISC</vt:lpstr>
      <vt:lpstr>Form 1096</vt:lpstr>
      <vt:lpstr>Slide 47</vt:lpstr>
      <vt:lpstr>Affidavit of Exemption from WC</vt:lpstr>
      <vt:lpstr>Independent Contractor Checklist </vt:lpstr>
      <vt:lpstr>Family of Five Exemption</vt:lpstr>
      <vt:lpstr>Section III</vt:lpstr>
      <vt:lpstr>Minister’s Housing Allowance</vt:lpstr>
      <vt:lpstr>Slide 53</vt:lpstr>
      <vt:lpstr>Typical Housing Allowance Expenses</vt:lpstr>
      <vt:lpstr>Minister’s Housing Allowance</vt:lpstr>
      <vt:lpstr>Maximum Annual Housing Allowance – Example</vt:lpstr>
      <vt:lpstr>Section IV</vt:lpstr>
      <vt:lpstr>Slide 58</vt:lpstr>
      <vt:lpstr>Healthcare Benefits</vt:lpstr>
      <vt:lpstr>Section V</vt:lpstr>
      <vt:lpstr>Church Retirement Plan Eligible Participants </vt:lpstr>
      <vt:lpstr>Plan Advantages</vt:lpstr>
      <vt:lpstr>Disability Income Benefit</vt:lpstr>
      <vt:lpstr>Survivor Protection Benefit</vt:lpstr>
      <vt:lpstr>Matching Retirement Contribution</vt:lpstr>
      <vt:lpstr>Slide 66</vt:lpstr>
      <vt:lpstr>Annuity Funding Rate Change </vt:lpstr>
      <vt:lpstr>403(b) Regulation Change Requirements</vt:lpstr>
      <vt:lpstr>Slide 69</vt:lpstr>
      <vt:lpstr>Compensation Package</vt:lpstr>
      <vt:lpstr>Retirement Saver’s Credit Rate on First $2,000 of Elective Retirement Contributions</vt:lpstr>
      <vt:lpstr>The “Actual Cost” of a $2,000 Retirement Plan Contribution for a Minister with an MFJ AGI of $34,500 or less</vt:lpstr>
      <vt:lpstr>Salary Reduced Retirement Contribution Limits (2012)</vt:lpstr>
      <vt:lpstr>Financial Support Worksheet</vt:lpstr>
      <vt:lpstr>Slide 75</vt:lpstr>
      <vt:lpstr>Section VI</vt:lpstr>
      <vt:lpstr>Unreimbursed Business/ Professional Expenses</vt:lpstr>
      <vt:lpstr>Employee Business Expenses</vt:lpstr>
      <vt:lpstr>Employee Business Expenses</vt:lpstr>
      <vt:lpstr>6 Dangers of Church Credit Cards</vt:lpstr>
      <vt:lpstr>Sample Reimbursement Policy</vt:lpstr>
      <vt:lpstr>Slide 82</vt:lpstr>
      <vt:lpstr>How to Prove  Certain Business Expenses</vt:lpstr>
      <vt:lpstr>Reporting Travel, etc.</vt:lpstr>
      <vt:lpstr>Commuting &amp; Business Mileage</vt:lpstr>
      <vt:lpstr>Slide 86</vt:lpstr>
      <vt:lpstr>Section VII</vt:lpstr>
      <vt:lpstr>Contributions</vt:lpstr>
      <vt:lpstr>   Vehicle Donations &gt; $500</vt:lpstr>
      <vt:lpstr>Slide 90</vt:lpstr>
      <vt:lpstr>Form 8283</vt:lpstr>
      <vt:lpstr>Slide 92</vt:lpstr>
      <vt:lpstr>Other Contributions</vt:lpstr>
      <vt:lpstr>Designated Fund Giving</vt:lpstr>
      <vt:lpstr>Calculating Cooperative Program (CP) &amp; Associational Missions (AM) Giving Example: 10% to CP &amp; 5% to AM</vt:lpstr>
      <vt:lpstr>Section VIII</vt:lpstr>
      <vt:lpstr>Document Destruction</vt:lpstr>
      <vt:lpstr>IRS 501(c)(3) Tax Exemption</vt:lpstr>
      <vt:lpstr>Application for  Oklahoma Sales Tax Exemption</vt:lpstr>
      <vt:lpstr>Slide 100</vt:lpstr>
      <vt:lpstr>Church Software http://capterra.com/church-management-software  www.ccmag.com</vt:lpstr>
      <vt:lpstr>Basic Tax Seminar 2012</vt:lpstr>
    </vt:vector>
  </TitlesOfParts>
  <Company>BGCO.org</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Basic Tax Seminar</dc:title>
  <dc:creator>svinall</dc:creator>
  <cp:lastModifiedBy>tjordan</cp:lastModifiedBy>
  <cp:revision>376</cp:revision>
  <dcterms:created xsi:type="dcterms:W3CDTF">2004-07-09T21:39:56Z</dcterms:created>
  <dcterms:modified xsi:type="dcterms:W3CDTF">2012-09-07T22:24:31Z</dcterms:modified>
</cp:coreProperties>
</file>